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2"/>
  </p:notesMasterIdLst>
  <p:handoutMasterIdLst>
    <p:handoutMasterId r:id="rId73"/>
  </p:handoutMasterIdLst>
  <p:sldIdLst>
    <p:sldId id="258" r:id="rId3"/>
    <p:sldId id="396" r:id="rId4"/>
    <p:sldId id="696" r:id="rId5"/>
    <p:sldId id="718" r:id="rId6"/>
    <p:sldId id="964" r:id="rId7"/>
    <p:sldId id="929" r:id="rId8"/>
    <p:sldId id="835" r:id="rId9"/>
    <p:sldId id="831" r:id="rId10"/>
    <p:sldId id="832" r:id="rId11"/>
    <p:sldId id="930" r:id="rId12"/>
    <p:sldId id="833" r:id="rId13"/>
    <p:sldId id="963" r:id="rId14"/>
    <p:sldId id="722" r:id="rId15"/>
    <p:sldId id="775" r:id="rId16"/>
    <p:sldId id="966" r:id="rId17"/>
    <p:sldId id="935" r:id="rId18"/>
    <p:sldId id="971" r:id="rId19"/>
    <p:sldId id="972" r:id="rId20"/>
    <p:sldId id="973" r:id="rId21"/>
    <p:sldId id="974" r:id="rId22"/>
    <p:sldId id="975" r:id="rId23"/>
    <p:sldId id="976" r:id="rId24"/>
    <p:sldId id="977" r:id="rId25"/>
    <p:sldId id="978" r:id="rId26"/>
    <p:sldId id="979" r:id="rId27"/>
    <p:sldId id="980" r:id="rId28"/>
    <p:sldId id="836" r:id="rId29"/>
    <p:sldId id="967" r:id="rId30"/>
    <p:sldId id="947" r:id="rId31"/>
    <p:sldId id="948" r:id="rId32"/>
    <p:sldId id="949" r:id="rId33"/>
    <p:sldId id="950" r:id="rId34"/>
    <p:sldId id="951" r:id="rId35"/>
    <p:sldId id="952" r:id="rId36"/>
    <p:sldId id="953" r:id="rId37"/>
    <p:sldId id="954" r:id="rId38"/>
    <p:sldId id="955" r:id="rId39"/>
    <p:sldId id="956" r:id="rId40"/>
    <p:sldId id="957" r:id="rId41"/>
    <p:sldId id="968" r:id="rId42"/>
    <p:sldId id="959" r:id="rId43"/>
    <p:sldId id="960" r:id="rId44"/>
    <p:sldId id="961" r:id="rId45"/>
    <p:sldId id="755" r:id="rId46"/>
    <p:sldId id="981" r:id="rId47"/>
    <p:sldId id="923" r:id="rId48"/>
    <p:sldId id="707" r:id="rId49"/>
    <p:sldId id="708" r:id="rId50"/>
    <p:sldId id="756" r:id="rId51"/>
    <p:sldId id="626" r:id="rId52"/>
    <p:sldId id="627" r:id="rId53"/>
    <p:sldId id="757" r:id="rId54"/>
    <p:sldId id="873" r:id="rId55"/>
    <p:sldId id="969" r:id="rId56"/>
    <p:sldId id="881" r:id="rId57"/>
    <p:sldId id="917" r:id="rId58"/>
    <p:sldId id="918" r:id="rId59"/>
    <p:sldId id="924" r:id="rId60"/>
    <p:sldId id="787" r:id="rId61"/>
    <p:sldId id="758" r:id="rId62"/>
    <p:sldId id="824" r:id="rId63"/>
    <p:sldId id="759" r:id="rId64"/>
    <p:sldId id="962" r:id="rId65"/>
    <p:sldId id="701" r:id="rId66"/>
    <p:sldId id="970" r:id="rId67"/>
    <p:sldId id="760" r:id="rId68"/>
    <p:sldId id="681" r:id="rId69"/>
    <p:sldId id="698" r:id="rId70"/>
    <p:sldId id="576" r:id="rId7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2C9"/>
    <a:srgbClr val="D1F5A8"/>
    <a:srgbClr val="000D66"/>
    <a:srgbClr val="0000FF"/>
    <a:srgbClr val="336EB4"/>
    <a:srgbClr val="FFCCFF"/>
    <a:srgbClr val="CCFFFF"/>
    <a:srgbClr val="00FFFF"/>
    <a:srgbClr val="CC99FF"/>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66" autoAdjust="0"/>
  </p:normalViewPr>
  <p:slideViewPr>
    <p:cSldViewPr>
      <p:cViewPr varScale="1">
        <p:scale>
          <a:sx n="106" d="100"/>
          <a:sy n="106" d="100"/>
        </p:scale>
        <p:origin x="102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485D0D-BBA3-4B20-B5F4-19660CC4CBA1}" type="doc">
      <dgm:prSet loTypeId="urn:microsoft.com/office/officeart/2005/8/layout/matrix2" loCatId="matrix" qsTypeId="urn:microsoft.com/office/officeart/2005/8/quickstyle/3d1" qsCatId="3D" csTypeId="urn:microsoft.com/office/officeart/2005/8/colors/accent2_2" csCatId="accent2" phldr="1"/>
      <dgm:spPr/>
      <dgm:t>
        <a:bodyPr/>
        <a:lstStyle/>
        <a:p>
          <a:endParaRPr lang="zh-CN" altLang="en-US"/>
        </a:p>
      </dgm:t>
    </dgm:pt>
    <dgm:pt modelId="{4C3C9AED-D42D-496F-949D-BF6F7D93B123}">
      <dgm:prSet phldrT="[文本]" custT="1"/>
      <dgm:spPr/>
      <dgm:t>
        <a:bodyPr/>
        <a:lstStyle/>
        <a:p>
          <a:r>
            <a:rPr lang="zh-CN" altLang="en-US" sz="1400" b="1" dirty="0">
              <a:latin typeface="黑体" panose="02010609060101010101" pitchFamily="49" charset="-122"/>
              <a:ea typeface="黑体" panose="02010609060101010101" pitchFamily="49" charset="-122"/>
            </a:rPr>
            <a:t>船舶吨位更大</a:t>
          </a:r>
        </a:p>
      </dgm:t>
    </dgm:pt>
    <dgm:pt modelId="{CD76FECB-DD13-428D-9939-6B6A098D5B38}" type="parTrans" cxnId="{A0A45E82-4200-403A-90A9-482714F4E4A5}">
      <dgm:prSet/>
      <dgm:spPr/>
      <dgm:t>
        <a:bodyPr/>
        <a:lstStyle/>
        <a:p>
          <a:endParaRPr lang="zh-CN" altLang="en-US" sz="1600">
            <a:latin typeface="黑体" panose="02010609060101010101" pitchFamily="49" charset="-122"/>
            <a:ea typeface="黑体" panose="02010609060101010101" pitchFamily="49" charset="-122"/>
          </a:endParaRPr>
        </a:p>
      </dgm:t>
    </dgm:pt>
    <dgm:pt modelId="{F4BE8829-A222-4047-8DB8-294FB5FA5F7F}" type="sibTrans" cxnId="{A0A45E82-4200-403A-90A9-482714F4E4A5}">
      <dgm:prSet/>
      <dgm:spPr/>
      <dgm:t>
        <a:bodyPr/>
        <a:lstStyle/>
        <a:p>
          <a:endParaRPr lang="zh-CN" altLang="en-US" sz="1600">
            <a:latin typeface="黑体" panose="02010609060101010101" pitchFamily="49" charset="-122"/>
            <a:ea typeface="黑体" panose="02010609060101010101" pitchFamily="49" charset="-122"/>
          </a:endParaRPr>
        </a:p>
      </dgm:t>
    </dgm:pt>
    <dgm:pt modelId="{5B7D2749-A05C-4F87-A48A-AB0CBD8B7146}">
      <dgm:prSet phldrT="[文本]" custT="1"/>
      <dgm:spPr/>
      <dgm:t>
        <a:bodyPr/>
        <a:lstStyle/>
        <a:p>
          <a:r>
            <a:rPr lang="zh-CN" altLang="en-US" sz="1400" b="1" dirty="0">
              <a:latin typeface="黑体" panose="02010609060101010101" pitchFamily="49" charset="-122"/>
              <a:ea typeface="黑体" panose="02010609060101010101" pitchFamily="49" charset="-122"/>
            </a:rPr>
            <a:t>航道宽度没变</a:t>
          </a:r>
        </a:p>
      </dgm:t>
    </dgm:pt>
    <dgm:pt modelId="{FAFCA310-9F14-43AF-8D91-7E9D3A9A3A29}" type="parTrans" cxnId="{0A88809F-6E35-4DC9-AAD3-C9EF7D9996A3}">
      <dgm:prSet/>
      <dgm:spPr/>
      <dgm:t>
        <a:bodyPr/>
        <a:lstStyle/>
        <a:p>
          <a:endParaRPr lang="zh-CN" altLang="en-US" sz="1600">
            <a:latin typeface="黑体" panose="02010609060101010101" pitchFamily="49" charset="-122"/>
            <a:ea typeface="黑体" panose="02010609060101010101" pitchFamily="49" charset="-122"/>
          </a:endParaRPr>
        </a:p>
      </dgm:t>
    </dgm:pt>
    <dgm:pt modelId="{D859B9D1-6E31-4F4A-AC32-B2304522F5D8}" type="sibTrans" cxnId="{0A88809F-6E35-4DC9-AAD3-C9EF7D9996A3}">
      <dgm:prSet/>
      <dgm:spPr/>
      <dgm:t>
        <a:bodyPr/>
        <a:lstStyle/>
        <a:p>
          <a:endParaRPr lang="zh-CN" altLang="en-US" sz="1600">
            <a:latin typeface="黑体" panose="02010609060101010101" pitchFamily="49" charset="-122"/>
            <a:ea typeface="黑体" panose="02010609060101010101" pitchFamily="49" charset="-122"/>
          </a:endParaRPr>
        </a:p>
      </dgm:t>
    </dgm:pt>
    <dgm:pt modelId="{0B5B78E4-059E-44A8-8D50-1EF2CEAACACA}">
      <dgm:prSet phldrT="[文本]" custT="1"/>
      <dgm:spPr/>
      <dgm:t>
        <a:bodyPr/>
        <a:lstStyle/>
        <a:p>
          <a:r>
            <a:rPr lang="zh-CN" altLang="en-US" sz="1400" b="1" dirty="0">
              <a:latin typeface="黑体" panose="02010609060101010101" pitchFamily="49" charset="-122"/>
              <a:ea typeface="黑体" panose="02010609060101010101" pitchFamily="49" charset="-122"/>
            </a:rPr>
            <a:t>通航密度增大</a:t>
          </a:r>
        </a:p>
      </dgm:t>
    </dgm:pt>
    <dgm:pt modelId="{3C09E607-28E6-4BAE-B107-2BED2E781BCE}" type="parTrans" cxnId="{84AF2DB8-6CA7-422E-A3C4-F38F7ED4F2D7}">
      <dgm:prSet/>
      <dgm:spPr/>
      <dgm:t>
        <a:bodyPr/>
        <a:lstStyle/>
        <a:p>
          <a:endParaRPr lang="zh-CN" altLang="en-US" sz="1600">
            <a:latin typeface="黑体" panose="02010609060101010101" pitchFamily="49" charset="-122"/>
            <a:ea typeface="黑体" panose="02010609060101010101" pitchFamily="49" charset="-122"/>
          </a:endParaRPr>
        </a:p>
      </dgm:t>
    </dgm:pt>
    <dgm:pt modelId="{448DB92C-177C-4FDC-B900-C13E35D5D364}" type="sibTrans" cxnId="{84AF2DB8-6CA7-422E-A3C4-F38F7ED4F2D7}">
      <dgm:prSet/>
      <dgm:spPr/>
      <dgm:t>
        <a:bodyPr/>
        <a:lstStyle/>
        <a:p>
          <a:endParaRPr lang="zh-CN" altLang="en-US" sz="1600">
            <a:latin typeface="黑体" panose="02010609060101010101" pitchFamily="49" charset="-122"/>
            <a:ea typeface="黑体" panose="02010609060101010101" pitchFamily="49" charset="-122"/>
          </a:endParaRPr>
        </a:p>
      </dgm:t>
    </dgm:pt>
    <dgm:pt modelId="{02ECB744-BABB-4C26-94ED-57CB6F86348F}">
      <dgm:prSet phldrT="[文本]" custT="1"/>
      <dgm:spPr/>
      <dgm:t>
        <a:bodyPr/>
        <a:lstStyle/>
        <a:p>
          <a:r>
            <a:rPr lang="zh-CN" altLang="en-US" sz="1400" b="1" dirty="0">
              <a:latin typeface="黑体" panose="02010609060101010101" pitchFamily="49" charset="-122"/>
              <a:ea typeface="黑体" panose="02010609060101010101" pitchFamily="49" charset="-122"/>
            </a:rPr>
            <a:t>航行决策失误</a:t>
          </a:r>
        </a:p>
      </dgm:t>
    </dgm:pt>
    <dgm:pt modelId="{3B9588B3-26A2-4111-A842-218504334FFD}" type="parTrans" cxnId="{0AF246B7-75E8-4ED1-B11E-48E0C6DB4B02}">
      <dgm:prSet/>
      <dgm:spPr/>
      <dgm:t>
        <a:bodyPr/>
        <a:lstStyle/>
        <a:p>
          <a:endParaRPr lang="zh-CN" altLang="en-US" sz="1600">
            <a:latin typeface="黑体" panose="02010609060101010101" pitchFamily="49" charset="-122"/>
            <a:ea typeface="黑体" panose="02010609060101010101" pitchFamily="49" charset="-122"/>
          </a:endParaRPr>
        </a:p>
      </dgm:t>
    </dgm:pt>
    <dgm:pt modelId="{DABE0D2A-4544-40C6-928B-54FFDF866DA4}" type="sibTrans" cxnId="{0AF246B7-75E8-4ED1-B11E-48E0C6DB4B02}">
      <dgm:prSet/>
      <dgm:spPr/>
      <dgm:t>
        <a:bodyPr/>
        <a:lstStyle/>
        <a:p>
          <a:endParaRPr lang="zh-CN" altLang="en-US" sz="1600">
            <a:latin typeface="黑体" panose="02010609060101010101" pitchFamily="49" charset="-122"/>
            <a:ea typeface="黑体" panose="02010609060101010101" pitchFamily="49" charset="-122"/>
          </a:endParaRPr>
        </a:p>
      </dgm:t>
    </dgm:pt>
    <dgm:pt modelId="{062ED470-DD0F-44BA-92A6-055960B712EA}" type="pres">
      <dgm:prSet presAssocID="{8E485D0D-BBA3-4B20-B5F4-19660CC4CBA1}" presName="matrix" presStyleCnt="0">
        <dgm:presLayoutVars>
          <dgm:chMax val="1"/>
          <dgm:dir/>
          <dgm:resizeHandles val="exact"/>
        </dgm:presLayoutVars>
      </dgm:prSet>
      <dgm:spPr/>
    </dgm:pt>
    <dgm:pt modelId="{9D32E854-9501-40A1-8973-D7F831DAAD1C}" type="pres">
      <dgm:prSet presAssocID="{8E485D0D-BBA3-4B20-B5F4-19660CC4CBA1}" presName="axisShape" presStyleLbl="bgShp" presStyleIdx="0" presStyleCnt="1"/>
      <dgm:spPr/>
    </dgm:pt>
    <dgm:pt modelId="{E6663EF5-CF09-47A5-9F65-83485DAFF1FA}" type="pres">
      <dgm:prSet presAssocID="{8E485D0D-BBA3-4B20-B5F4-19660CC4CBA1}" presName="rect1" presStyleLbl="node1" presStyleIdx="0" presStyleCnt="4">
        <dgm:presLayoutVars>
          <dgm:chMax val="0"/>
          <dgm:chPref val="0"/>
          <dgm:bulletEnabled val="1"/>
        </dgm:presLayoutVars>
      </dgm:prSet>
      <dgm:spPr/>
    </dgm:pt>
    <dgm:pt modelId="{7A60033B-5D68-40E4-9E31-9A595253F3BE}" type="pres">
      <dgm:prSet presAssocID="{8E485D0D-BBA3-4B20-B5F4-19660CC4CBA1}" presName="rect2" presStyleLbl="node1" presStyleIdx="1" presStyleCnt="4">
        <dgm:presLayoutVars>
          <dgm:chMax val="0"/>
          <dgm:chPref val="0"/>
          <dgm:bulletEnabled val="1"/>
        </dgm:presLayoutVars>
      </dgm:prSet>
      <dgm:spPr/>
    </dgm:pt>
    <dgm:pt modelId="{D2DA1857-BDAE-4853-8DF0-BBDADC445D4B}" type="pres">
      <dgm:prSet presAssocID="{8E485D0D-BBA3-4B20-B5F4-19660CC4CBA1}" presName="rect3" presStyleLbl="node1" presStyleIdx="2" presStyleCnt="4">
        <dgm:presLayoutVars>
          <dgm:chMax val="0"/>
          <dgm:chPref val="0"/>
          <dgm:bulletEnabled val="1"/>
        </dgm:presLayoutVars>
      </dgm:prSet>
      <dgm:spPr/>
    </dgm:pt>
    <dgm:pt modelId="{578263B8-5713-486E-AB70-98BBFB1C2693}" type="pres">
      <dgm:prSet presAssocID="{8E485D0D-BBA3-4B20-B5F4-19660CC4CBA1}" presName="rect4" presStyleLbl="node1" presStyleIdx="3" presStyleCnt="4">
        <dgm:presLayoutVars>
          <dgm:chMax val="0"/>
          <dgm:chPref val="0"/>
          <dgm:bulletEnabled val="1"/>
        </dgm:presLayoutVars>
      </dgm:prSet>
      <dgm:spPr/>
    </dgm:pt>
  </dgm:ptLst>
  <dgm:cxnLst>
    <dgm:cxn modelId="{A0A45E82-4200-403A-90A9-482714F4E4A5}" srcId="{8E485D0D-BBA3-4B20-B5F4-19660CC4CBA1}" destId="{4C3C9AED-D42D-496F-949D-BF6F7D93B123}" srcOrd="0" destOrd="0" parTransId="{CD76FECB-DD13-428D-9939-6B6A098D5B38}" sibTransId="{F4BE8829-A222-4047-8DB8-294FB5FA5F7F}"/>
    <dgm:cxn modelId="{8B324B8D-D465-4626-B242-0867CB37A2DC}" type="presOf" srcId="{02ECB744-BABB-4C26-94ED-57CB6F86348F}" destId="{578263B8-5713-486E-AB70-98BBFB1C2693}" srcOrd="0" destOrd="0" presId="urn:microsoft.com/office/officeart/2005/8/layout/matrix2"/>
    <dgm:cxn modelId="{0A88809F-6E35-4DC9-AAD3-C9EF7D9996A3}" srcId="{8E485D0D-BBA3-4B20-B5F4-19660CC4CBA1}" destId="{5B7D2749-A05C-4F87-A48A-AB0CBD8B7146}" srcOrd="1" destOrd="0" parTransId="{FAFCA310-9F14-43AF-8D91-7E9D3A9A3A29}" sibTransId="{D859B9D1-6E31-4F4A-AC32-B2304522F5D8}"/>
    <dgm:cxn modelId="{2F5758A2-4DA5-4605-823D-F609016625B3}" type="presOf" srcId="{8E485D0D-BBA3-4B20-B5F4-19660CC4CBA1}" destId="{062ED470-DD0F-44BA-92A6-055960B712EA}" srcOrd="0" destOrd="0" presId="urn:microsoft.com/office/officeart/2005/8/layout/matrix2"/>
    <dgm:cxn modelId="{E07254A3-35DA-4110-961F-5F3BD4F4A87C}" type="presOf" srcId="{5B7D2749-A05C-4F87-A48A-AB0CBD8B7146}" destId="{7A60033B-5D68-40E4-9E31-9A595253F3BE}" srcOrd="0" destOrd="0" presId="urn:microsoft.com/office/officeart/2005/8/layout/matrix2"/>
    <dgm:cxn modelId="{67AFDCA4-02F6-4FD0-98A8-81EEAEA360A3}" type="presOf" srcId="{4C3C9AED-D42D-496F-949D-BF6F7D93B123}" destId="{E6663EF5-CF09-47A5-9F65-83485DAFF1FA}" srcOrd="0" destOrd="0" presId="urn:microsoft.com/office/officeart/2005/8/layout/matrix2"/>
    <dgm:cxn modelId="{2E8A66B7-A2A5-4329-BA1A-F4898C7B5FCC}" type="presOf" srcId="{0B5B78E4-059E-44A8-8D50-1EF2CEAACACA}" destId="{D2DA1857-BDAE-4853-8DF0-BBDADC445D4B}" srcOrd="0" destOrd="0" presId="urn:microsoft.com/office/officeart/2005/8/layout/matrix2"/>
    <dgm:cxn modelId="{0AF246B7-75E8-4ED1-B11E-48E0C6DB4B02}" srcId="{8E485D0D-BBA3-4B20-B5F4-19660CC4CBA1}" destId="{02ECB744-BABB-4C26-94ED-57CB6F86348F}" srcOrd="3" destOrd="0" parTransId="{3B9588B3-26A2-4111-A842-218504334FFD}" sibTransId="{DABE0D2A-4544-40C6-928B-54FFDF866DA4}"/>
    <dgm:cxn modelId="{84AF2DB8-6CA7-422E-A3C4-F38F7ED4F2D7}" srcId="{8E485D0D-BBA3-4B20-B5F4-19660CC4CBA1}" destId="{0B5B78E4-059E-44A8-8D50-1EF2CEAACACA}" srcOrd="2" destOrd="0" parTransId="{3C09E607-28E6-4BAE-B107-2BED2E781BCE}" sibTransId="{448DB92C-177C-4FDC-B900-C13E35D5D364}"/>
    <dgm:cxn modelId="{12C71E09-3689-49BA-A26C-254F67172D5E}" type="presParOf" srcId="{062ED470-DD0F-44BA-92A6-055960B712EA}" destId="{9D32E854-9501-40A1-8973-D7F831DAAD1C}" srcOrd="0" destOrd="0" presId="urn:microsoft.com/office/officeart/2005/8/layout/matrix2"/>
    <dgm:cxn modelId="{63A6219A-6D40-4414-AF81-38ABF3EEC522}" type="presParOf" srcId="{062ED470-DD0F-44BA-92A6-055960B712EA}" destId="{E6663EF5-CF09-47A5-9F65-83485DAFF1FA}" srcOrd="1" destOrd="0" presId="urn:microsoft.com/office/officeart/2005/8/layout/matrix2"/>
    <dgm:cxn modelId="{3B470F25-48BB-4E7A-A121-B8B81375620D}" type="presParOf" srcId="{062ED470-DD0F-44BA-92A6-055960B712EA}" destId="{7A60033B-5D68-40E4-9E31-9A595253F3BE}" srcOrd="2" destOrd="0" presId="urn:microsoft.com/office/officeart/2005/8/layout/matrix2"/>
    <dgm:cxn modelId="{1EFE940F-D4EE-4045-BCCB-52FBBAE6D9AC}" type="presParOf" srcId="{062ED470-DD0F-44BA-92A6-055960B712EA}" destId="{D2DA1857-BDAE-4853-8DF0-BBDADC445D4B}" srcOrd="3" destOrd="0" presId="urn:microsoft.com/office/officeart/2005/8/layout/matrix2"/>
    <dgm:cxn modelId="{4A00DDD5-C27C-43E5-9640-5215A1BBF25E}" type="presParOf" srcId="{062ED470-DD0F-44BA-92A6-055960B712EA}" destId="{578263B8-5713-486E-AB70-98BBFB1C2693}" srcOrd="4" destOrd="0" presId="urn:microsoft.com/office/officeart/2005/8/layout/matrix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BD365F0-31C6-473E-8717-8233F1856293}" type="doc">
      <dgm:prSet loTypeId="urn:microsoft.com/office/officeart/2005/8/layout/venn1" loCatId="relationship" qsTypeId="urn:microsoft.com/office/officeart/2005/8/quickstyle/simple1" qsCatId="simple" csTypeId="urn:microsoft.com/office/officeart/2005/8/colors/accent1_5" csCatId="accent1" phldr="1"/>
      <dgm:spPr/>
    </dgm:pt>
    <dgm:pt modelId="{3FB7D85B-1F95-4584-8D4F-2690488054D0}">
      <dgm:prSet phldrT="[文本]" custT="1"/>
      <dgm:spPr>
        <a:solidFill>
          <a:schemeClr val="accent1">
            <a:lumMod val="90000"/>
            <a:alpha val="50000"/>
          </a:schemeClr>
        </a:solidFill>
      </dgm:spPr>
      <dgm:t>
        <a:bodyPr/>
        <a:lstStyle/>
        <a:p>
          <a:r>
            <a:rPr lang="zh-CN" altLang="en-US" sz="2400" dirty="0">
              <a:latin typeface="黑体" panose="02010609060101010101" pitchFamily="49" charset="-122"/>
              <a:ea typeface="黑体" panose="02010609060101010101" pitchFamily="49" charset="-122"/>
            </a:rPr>
            <a:t>高校</a:t>
          </a:r>
        </a:p>
      </dgm:t>
    </dgm:pt>
    <dgm:pt modelId="{F06A0D1A-5475-44E4-911D-273B08579C40}" type="parTrans" cxnId="{09EB9126-5A7B-4FCC-9E97-0A14127B2AE5}">
      <dgm:prSet/>
      <dgm:spPr/>
      <dgm:t>
        <a:bodyPr/>
        <a:lstStyle/>
        <a:p>
          <a:endParaRPr lang="zh-CN" altLang="en-US" sz="1600"/>
        </a:p>
      </dgm:t>
    </dgm:pt>
    <dgm:pt modelId="{3C77ACE2-60DD-4459-97ED-ACF2272CD9FA}" type="sibTrans" cxnId="{09EB9126-5A7B-4FCC-9E97-0A14127B2AE5}">
      <dgm:prSet/>
      <dgm:spPr/>
      <dgm:t>
        <a:bodyPr/>
        <a:lstStyle/>
        <a:p>
          <a:endParaRPr lang="zh-CN" altLang="en-US" sz="1600"/>
        </a:p>
      </dgm:t>
    </dgm:pt>
    <dgm:pt modelId="{4582EF60-ADDC-4535-9225-F358D1BB1363}">
      <dgm:prSet phldrT="[文本]" custT="1"/>
      <dgm:spPr>
        <a:solidFill>
          <a:schemeClr val="accent1">
            <a:lumMod val="50000"/>
            <a:alpha val="60000"/>
          </a:schemeClr>
        </a:solidFill>
      </dgm:spPr>
      <dgm:t>
        <a:bodyPr/>
        <a:lstStyle/>
        <a:p>
          <a:r>
            <a:rPr lang="zh-CN" altLang="en-US" sz="2400" dirty="0">
              <a:latin typeface="黑体" panose="02010609060101010101" pitchFamily="49" charset="-122"/>
              <a:ea typeface="黑体" panose="02010609060101010101" pitchFamily="49" charset="-122"/>
            </a:rPr>
            <a:t>研究所</a:t>
          </a:r>
        </a:p>
      </dgm:t>
    </dgm:pt>
    <dgm:pt modelId="{7A84A80A-B4CC-48AE-AD2A-2C11A6D4F75F}" type="parTrans" cxnId="{5E6F69D8-7468-4FEA-B72C-30A08916A0A0}">
      <dgm:prSet/>
      <dgm:spPr/>
      <dgm:t>
        <a:bodyPr/>
        <a:lstStyle/>
        <a:p>
          <a:endParaRPr lang="zh-CN" altLang="en-US" sz="1600"/>
        </a:p>
      </dgm:t>
    </dgm:pt>
    <dgm:pt modelId="{4BB4828E-5AAC-416F-89B9-870105C45B5C}" type="sibTrans" cxnId="{5E6F69D8-7468-4FEA-B72C-30A08916A0A0}">
      <dgm:prSet/>
      <dgm:spPr/>
      <dgm:t>
        <a:bodyPr/>
        <a:lstStyle/>
        <a:p>
          <a:endParaRPr lang="zh-CN" altLang="en-US" sz="1600"/>
        </a:p>
      </dgm:t>
    </dgm:pt>
    <dgm:pt modelId="{BD7028D6-4A7C-4A88-8DF3-36956A44DF67}">
      <dgm:prSet phldrT="[文本]" custT="1"/>
      <dgm:spPr>
        <a:solidFill>
          <a:schemeClr val="accent1">
            <a:lumMod val="50000"/>
            <a:alpha val="70000"/>
          </a:schemeClr>
        </a:solidFill>
      </dgm:spPr>
      <dgm:t>
        <a:bodyPr/>
        <a:lstStyle/>
        <a:p>
          <a:r>
            <a:rPr lang="zh-CN" altLang="en-US" sz="2400" dirty="0">
              <a:latin typeface="黑体" panose="02010609060101010101" pitchFamily="49" charset="-122"/>
              <a:ea typeface="黑体" panose="02010609060101010101" pitchFamily="49" charset="-122"/>
            </a:rPr>
            <a:t>行业用户</a:t>
          </a:r>
        </a:p>
      </dgm:t>
    </dgm:pt>
    <dgm:pt modelId="{5C9BA380-C45C-45A8-BB01-9093CBFA3728}" type="parTrans" cxnId="{8F52B2F9-7908-49D9-BB6F-70576A52F389}">
      <dgm:prSet/>
      <dgm:spPr/>
      <dgm:t>
        <a:bodyPr/>
        <a:lstStyle/>
        <a:p>
          <a:endParaRPr lang="zh-CN" altLang="en-US" sz="1600"/>
        </a:p>
      </dgm:t>
    </dgm:pt>
    <dgm:pt modelId="{2CB51EA7-443F-4291-92D2-68E92CA61C90}" type="sibTrans" cxnId="{8F52B2F9-7908-49D9-BB6F-70576A52F389}">
      <dgm:prSet/>
      <dgm:spPr/>
      <dgm:t>
        <a:bodyPr/>
        <a:lstStyle/>
        <a:p>
          <a:endParaRPr lang="zh-CN" altLang="en-US" sz="1600"/>
        </a:p>
      </dgm:t>
    </dgm:pt>
    <dgm:pt modelId="{0A7CAD0E-B530-4984-A2B9-2B58636CDA09}">
      <dgm:prSet phldrT="[文本]" custT="1"/>
      <dgm:spPr>
        <a:solidFill>
          <a:schemeClr val="accent1">
            <a:lumMod val="75000"/>
            <a:alpha val="80000"/>
          </a:schemeClr>
        </a:solidFill>
      </dgm:spPr>
      <dgm:t>
        <a:bodyPr/>
        <a:lstStyle/>
        <a:p>
          <a:r>
            <a:rPr lang="zh-CN" altLang="en-US" sz="2400" dirty="0">
              <a:latin typeface="黑体" panose="02010609060101010101" pitchFamily="49" charset="-122"/>
              <a:ea typeface="黑体" panose="02010609060101010101" pitchFamily="49" charset="-122"/>
            </a:rPr>
            <a:t>企业</a:t>
          </a:r>
        </a:p>
      </dgm:t>
    </dgm:pt>
    <dgm:pt modelId="{2CEDE66E-EAD5-4F72-BDBC-221A7FB576CB}" type="parTrans" cxnId="{57179218-08DE-47DA-AC0A-704BB85268A1}">
      <dgm:prSet/>
      <dgm:spPr/>
      <dgm:t>
        <a:bodyPr/>
        <a:lstStyle/>
        <a:p>
          <a:endParaRPr lang="zh-CN" altLang="en-US" sz="1600"/>
        </a:p>
      </dgm:t>
    </dgm:pt>
    <dgm:pt modelId="{0266A4F3-27BF-4602-A343-E618CAC74FA2}" type="sibTrans" cxnId="{57179218-08DE-47DA-AC0A-704BB85268A1}">
      <dgm:prSet/>
      <dgm:spPr/>
      <dgm:t>
        <a:bodyPr/>
        <a:lstStyle/>
        <a:p>
          <a:endParaRPr lang="zh-CN" altLang="en-US" sz="1600"/>
        </a:p>
      </dgm:t>
    </dgm:pt>
    <dgm:pt modelId="{F162C29D-D035-4194-A780-38DCAC465F2A}" type="pres">
      <dgm:prSet presAssocID="{0BD365F0-31C6-473E-8717-8233F1856293}" presName="compositeShape" presStyleCnt="0">
        <dgm:presLayoutVars>
          <dgm:chMax val="7"/>
          <dgm:dir/>
          <dgm:resizeHandles val="exact"/>
        </dgm:presLayoutVars>
      </dgm:prSet>
      <dgm:spPr/>
    </dgm:pt>
    <dgm:pt modelId="{EFBAF7F2-C9D8-4150-A59C-4EB357E96D41}" type="pres">
      <dgm:prSet presAssocID="{3FB7D85B-1F95-4584-8D4F-2690488054D0}" presName="circ1" presStyleLbl="vennNode1" presStyleIdx="0" presStyleCnt="4" custLinFactNeighborX="6489" custLinFactNeighborY="1707"/>
      <dgm:spPr/>
    </dgm:pt>
    <dgm:pt modelId="{75B421DA-794B-4214-8280-39E65694C099}" type="pres">
      <dgm:prSet presAssocID="{3FB7D85B-1F95-4584-8D4F-2690488054D0}" presName="circ1Tx" presStyleLbl="revTx" presStyleIdx="0" presStyleCnt="0">
        <dgm:presLayoutVars>
          <dgm:chMax val="0"/>
          <dgm:chPref val="0"/>
          <dgm:bulletEnabled val="1"/>
        </dgm:presLayoutVars>
      </dgm:prSet>
      <dgm:spPr/>
    </dgm:pt>
    <dgm:pt modelId="{AE0F508C-3A85-456C-BA72-9169E8C24B23}" type="pres">
      <dgm:prSet presAssocID="{4582EF60-ADDC-4535-9225-F358D1BB1363}" presName="circ2" presStyleLbl="vennNode1" presStyleIdx="1" presStyleCnt="4" custLinFactNeighborX="1067" custLinFactNeighborY="-3498"/>
      <dgm:spPr/>
    </dgm:pt>
    <dgm:pt modelId="{C18A9049-69C7-4442-9586-799AF800BBD2}" type="pres">
      <dgm:prSet presAssocID="{4582EF60-ADDC-4535-9225-F358D1BB1363}" presName="circ2Tx" presStyleLbl="revTx" presStyleIdx="0" presStyleCnt="0">
        <dgm:presLayoutVars>
          <dgm:chMax val="0"/>
          <dgm:chPref val="0"/>
          <dgm:bulletEnabled val="1"/>
        </dgm:presLayoutVars>
      </dgm:prSet>
      <dgm:spPr/>
    </dgm:pt>
    <dgm:pt modelId="{86089B60-61E3-40B8-B3C0-F916E06A14E5}" type="pres">
      <dgm:prSet presAssocID="{BD7028D6-4A7C-4A88-8DF3-36956A44DF67}" presName="circ3" presStyleLbl="vennNode1" presStyleIdx="2" presStyleCnt="4" custLinFactNeighborX="8674" custLinFactNeighborY="-8079"/>
      <dgm:spPr/>
    </dgm:pt>
    <dgm:pt modelId="{E4CFC461-4F3F-4435-B0DD-7B01EBEFEE53}" type="pres">
      <dgm:prSet presAssocID="{BD7028D6-4A7C-4A88-8DF3-36956A44DF67}" presName="circ3Tx" presStyleLbl="revTx" presStyleIdx="0" presStyleCnt="0">
        <dgm:presLayoutVars>
          <dgm:chMax val="0"/>
          <dgm:chPref val="0"/>
          <dgm:bulletEnabled val="1"/>
        </dgm:presLayoutVars>
      </dgm:prSet>
      <dgm:spPr/>
    </dgm:pt>
    <dgm:pt modelId="{248E1378-887E-4893-B575-C51820FE80FB}" type="pres">
      <dgm:prSet presAssocID="{0A7CAD0E-B530-4984-A2B9-2B58636CDA09}" presName="circ4" presStyleLbl="vennNode1" presStyleIdx="3" presStyleCnt="4" custLinFactNeighborX="16304" custLinFactNeighborY="-2845"/>
      <dgm:spPr/>
    </dgm:pt>
    <dgm:pt modelId="{AA2C9DEC-0125-49EF-BDF9-E9296F79084B}" type="pres">
      <dgm:prSet presAssocID="{0A7CAD0E-B530-4984-A2B9-2B58636CDA09}" presName="circ4Tx" presStyleLbl="revTx" presStyleIdx="0" presStyleCnt="0">
        <dgm:presLayoutVars>
          <dgm:chMax val="0"/>
          <dgm:chPref val="0"/>
          <dgm:bulletEnabled val="1"/>
        </dgm:presLayoutVars>
      </dgm:prSet>
      <dgm:spPr/>
    </dgm:pt>
  </dgm:ptLst>
  <dgm:cxnLst>
    <dgm:cxn modelId="{EFED5311-A482-43A1-9718-142FA6647FAD}" type="presOf" srcId="{4582EF60-ADDC-4535-9225-F358D1BB1363}" destId="{C18A9049-69C7-4442-9586-799AF800BBD2}" srcOrd="1" destOrd="0" presId="urn:microsoft.com/office/officeart/2005/8/layout/venn1"/>
    <dgm:cxn modelId="{57179218-08DE-47DA-AC0A-704BB85268A1}" srcId="{0BD365F0-31C6-473E-8717-8233F1856293}" destId="{0A7CAD0E-B530-4984-A2B9-2B58636CDA09}" srcOrd="3" destOrd="0" parTransId="{2CEDE66E-EAD5-4F72-BDBC-221A7FB576CB}" sibTransId="{0266A4F3-27BF-4602-A343-E618CAC74FA2}"/>
    <dgm:cxn modelId="{09EB9126-5A7B-4FCC-9E97-0A14127B2AE5}" srcId="{0BD365F0-31C6-473E-8717-8233F1856293}" destId="{3FB7D85B-1F95-4584-8D4F-2690488054D0}" srcOrd="0" destOrd="0" parTransId="{F06A0D1A-5475-44E4-911D-273B08579C40}" sibTransId="{3C77ACE2-60DD-4459-97ED-ACF2272CD9FA}"/>
    <dgm:cxn modelId="{47E7963A-F97E-4897-A2F9-8D28CD9703BF}" type="presOf" srcId="{0A7CAD0E-B530-4984-A2B9-2B58636CDA09}" destId="{AA2C9DEC-0125-49EF-BDF9-E9296F79084B}" srcOrd="1" destOrd="0" presId="urn:microsoft.com/office/officeart/2005/8/layout/venn1"/>
    <dgm:cxn modelId="{3C44E46E-C8E4-4E40-A05B-A488E9CCCCA9}" type="presOf" srcId="{0BD365F0-31C6-473E-8717-8233F1856293}" destId="{F162C29D-D035-4194-A780-38DCAC465F2A}" srcOrd="0" destOrd="0" presId="urn:microsoft.com/office/officeart/2005/8/layout/venn1"/>
    <dgm:cxn modelId="{41C21B78-9D73-4867-8001-032B31705D71}" type="presOf" srcId="{BD7028D6-4A7C-4A88-8DF3-36956A44DF67}" destId="{86089B60-61E3-40B8-B3C0-F916E06A14E5}" srcOrd="0" destOrd="0" presId="urn:microsoft.com/office/officeart/2005/8/layout/venn1"/>
    <dgm:cxn modelId="{B2097C83-2073-4202-8F2C-8EA52C899BA5}" type="presOf" srcId="{0A7CAD0E-B530-4984-A2B9-2B58636CDA09}" destId="{248E1378-887E-4893-B575-C51820FE80FB}" srcOrd="0" destOrd="0" presId="urn:microsoft.com/office/officeart/2005/8/layout/venn1"/>
    <dgm:cxn modelId="{8D28158E-8821-44F7-A870-61422DB3F2DF}" type="presOf" srcId="{3FB7D85B-1F95-4584-8D4F-2690488054D0}" destId="{75B421DA-794B-4214-8280-39E65694C099}" srcOrd="1" destOrd="0" presId="urn:microsoft.com/office/officeart/2005/8/layout/venn1"/>
    <dgm:cxn modelId="{5CB796B4-AE18-4D4D-B760-8737AD3C21FD}" type="presOf" srcId="{3FB7D85B-1F95-4584-8D4F-2690488054D0}" destId="{EFBAF7F2-C9D8-4150-A59C-4EB357E96D41}" srcOrd="0" destOrd="0" presId="urn:microsoft.com/office/officeart/2005/8/layout/venn1"/>
    <dgm:cxn modelId="{3D5C0EB8-4032-40F7-8C30-A48B3E6E8EAD}" type="presOf" srcId="{BD7028D6-4A7C-4A88-8DF3-36956A44DF67}" destId="{E4CFC461-4F3F-4435-B0DD-7B01EBEFEE53}" srcOrd="1" destOrd="0" presId="urn:microsoft.com/office/officeart/2005/8/layout/venn1"/>
    <dgm:cxn modelId="{5E6F69D8-7468-4FEA-B72C-30A08916A0A0}" srcId="{0BD365F0-31C6-473E-8717-8233F1856293}" destId="{4582EF60-ADDC-4535-9225-F358D1BB1363}" srcOrd="1" destOrd="0" parTransId="{7A84A80A-B4CC-48AE-AD2A-2C11A6D4F75F}" sibTransId="{4BB4828E-5AAC-416F-89B9-870105C45B5C}"/>
    <dgm:cxn modelId="{0BD3A2ED-5A15-4A51-B926-85924271FB6F}" type="presOf" srcId="{4582EF60-ADDC-4535-9225-F358D1BB1363}" destId="{AE0F508C-3A85-456C-BA72-9169E8C24B23}" srcOrd="0" destOrd="0" presId="urn:microsoft.com/office/officeart/2005/8/layout/venn1"/>
    <dgm:cxn modelId="{8F52B2F9-7908-49D9-BB6F-70576A52F389}" srcId="{0BD365F0-31C6-473E-8717-8233F1856293}" destId="{BD7028D6-4A7C-4A88-8DF3-36956A44DF67}" srcOrd="2" destOrd="0" parTransId="{5C9BA380-C45C-45A8-BB01-9093CBFA3728}" sibTransId="{2CB51EA7-443F-4291-92D2-68E92CA61C90}"/>
    <dgm:cxn modelId="{60DD7D80-2510-4C85-A7B3-9937F1264EEA}" type="presParOf" srcId="{F162C29D-D035-4194-A780-38DCAC465F2A}" destId="{EFBAF7F2-C9D8-4150-A59C-4EB357E96D41}" srcOrd="0" destOrd="0" presId="urn:microsoft.com/office/officeart/2005/8/layout/venn1"/>
    <dgm:cxn modelId="{F5DA5E86-5BD8-489C-A7C6-330EA7AB87A3}" type="presParOf" srcId="{F162C29D-D035-4194-A780-38DCAC465F2A}" destId="{75B421DA-794B-4214-8280-39E65694C099}" srcOrd="1" destOrd="0" presId="urn:microsoft.com/office/officeart/2005/8/layout/venn1"/>
    <dgm:cxn modelId="{23FD7C4C-C55E-4F39-A129-01AD3E804139}" type="presParOf" srcId="{F162C29D-D035-4194-A780-38DCAC465F2A}" destId="{AE0F508C-3A85-456C-BA72-9169E8C24B23}" srcOrd="2" destOrd="0" presId="urn:microsoft.com/office/officeart/2005/8/layout/venn1"/>
    <dgm:cxn modelId="{D4416ABD-9A8B-4124-8165-9DE2471D4AD0}" type="presParOf" srcId="{F162C29D-D035-4194-A780-38DCAC465F2A}" destId="{C18A9049-69C7-4442-9586-799AF800BBD2}" srcOrd="3" destOrd="0" presId="urn:microsoft.com/office/officeart/2005/8/layout/venn1"/>
    <dgm:cxn modelId="{3E4BE481-CF82-4521-B52C-1000E5E8DC25}" type="presParOf" srcId="{F162C29D-D035-4194-A780-38DCAC465F2A}" destId="{86089B60-61E3-40B8-B3C0-F916E06A14E5}" srcOrd="4" destOrd="0" presId="urn:microsoft.com/office/officeart/2005/8/layout/venn1"/>
    <dgm:cxn modelId="{23E86B5F-8F53-474B-BDA6-2E049F68D2F2}" type="presParOf" srcId="{F162C29D-D035-4194-A780-38DCAC465F2A}" destId="{E4CFC461-4F3F-4435-B0DD-7B01EBEFEE53}" srcOrd="5" destOrd="0" presId="urn:microsoft.com/office/officeart/2005/8/layout/venn1"/>
    <dgm:cxn modelId="{39626331-5DD5-45D0-A49C-7A755FE20ED6}" type="presParOf" srcId="{F162C29D-D035-4194-A780-38DCAC465F2A}" destId="{248E1378-887E-4893-B575-C51820FE80FB}" srcOrd="6" destOrd="0" presId="urn:microsoft.com/office/officeart/2005/8/layout/venn1"/>
    <dgm:cxn modelId="{609BEB0D-37A3-4122-B8AC-AFB22B701974}" type="presParOf" srcId="{F162C29D-D035-4194-A780-38DCAC465F2A}" destId="{AA2C9DEC-0125-49EF-BDF9-E9296F79084B}"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2E854-9501-40A1-8973-D7F831DAAD1C}">
      <dsp:nvSpPr>
        <dsp:cNvPr id="0" name=""/>
        <dsp:cNvSpPr/>
      </dsp:nvSpPr>
      <dsp:spPr>
        <a:xfrm>
          <a:off x="456033" y="0"/>
          <a:ext cx="2197277" cy="2197277"/>
        </a:xfrm>
        <a:prstGeom prst="quadArrow">
          <a:avLst>
            <a:gd name="adj1" fmla="val 2000"/>
            <a:gd name="adj2" fmla="val 4000"/>
            <a:gd name="adj3" fmla="val 5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6663EF5-CF09-47A5-9F65-83485DAFF1FA}">
      <dsp:nvSpPr>
        <dsp:cNvPr id="0" name=""/>
        <dsp:cNvSpPr/>
      </dsp:nvSpPr>
      <dsp:spPr>
        <a:xfrm>
          <a:off x="598856" y="142823"/>
          <a:ext cx="878910" cy="87891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黑体" panose="02010609060101010101" pitchFamily="49" charset="-122"/>
              <a:ea typeface="黑体" panose="02010609060101010101" pitchFamily="49" charset="-122"/>
            </a:rPr>
            <a:t>船舶吨位更大</a:t>
          </a:r>
        </a:p>
      </dsp:txBody>
      <dsp:txXfrm>
        <a:off x="641761" y="185728"/>
        <a:ext cx="793100" cy="793100"/>
      </dsp:txXfrm>
    </dsp:sp>
    <dsp:sp modelId="{7A60033B-5D68-40E4-9E31-9A595253F3BE}">
      <dsp:nvSpPr>
        <dsp:cNvPr id="0" name=""/>
        <dsp:cNvSpPr/>
      </dsp:nvSpPr>
      <dsp:spPr>
        <a:xfrm>
          <a:off x="1631576" y="142823"/>
          <a:ext cx="878910" cy="87891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黑体" panose="02010609060101010101" pitchFamily="49" charset="-122"/>
              <a:ea typeface="黑体" panose="02010609060101010101" pitchFamily="49" charset="-122"/>
            </a:rPr>
            <a:t>航道宽度没变</a:t>
          </a:r>
        </a:p>
      </dsp:txBody>
      <dsp:txXfrm>
        <a:off x="1674481" y="185728"/>
        <a:ext cx="793100" cy="793100"/>
      </dsp:txXfrm>
    </dsp:sp>
    <dsp:sp modelId="{D2DA1857-BDAE-4853-8DF0-BBDADC445D4B}">
      <dsp:nvSpPr>
        <dsp:cNvPr id="0" name=""/>
        <dsp:cNvSpPr/>
      </dsp:nvSpPr>
      <dsp:spPr>
        <a:xfrm>
          <a:off x="598856" y="1175543"/>
          <a:ext cx="878910" cy="87891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黑体" panose="02010609060101010101" pitchFamily="49" charset="-122"/>
              <a:ea typeface="黑体" panose="02010609060101010101" pitchFamily="49" charset="-122"/>
            </a:rPr>
            <a:t>通航密度增大</a:t>
          </a:r>
        </a:p>
      </dsp:txBody>
      <dsp:txXfrm>
        <a:off x="641761" y="1218448"/>
        <a:ext cx="793100" cy="793100"/>
      </dsp:txXfrm>
    </dsp:sp>
    <dsp:sp modelId="{578263B8-5713-486E-AB70-98BBFB1C2693}">
      <dsp:nvSpPr>
        <dsp:cNvPr id="0" name=""/>
        <dsp:cNvSpPr/>
      </dsp:nvSpPr>
      <dsp:spPr>
        <a:xfrm>
          <a:off x="1631576" y="1175543"/>
          <a:ext cx="878910" cy="87891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黑体" panose="02010609060101010101" pitchFamily="49" charset="-122"/>
              <a:ea typeface="黑体" panose="02010609060101010101" pitchFamily="49" charset="-122"/>
            </a:rPr>
            <a:t>航行决策失误</a:t>
          </a:r>
        </a:p>
      </dsp:txBody>
      <dsp:txXfrm>
        <a:off x="1674481" y="1218448"/>
        <a:ext cx="793100" cy="793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AF7F2-C9D8-4150-A59C-4EB357E96D41}">
      <dsp:nvSpPr>
        <dsp:cNvPr id="0" name=""/>
        <dsp:cNvSpPr/>
      </dsp:nvSpPr>
      <dsp:spPr>
        <a:xfrm>
          <a:off x="1623518" y="65551"/>
          <a:ext cx="1805781" cy="1805781"/>
        </a:xfrm>
        <a:prstGeom prst="ellipse">
          <a:avLst/>
        </a:prstGeom>
        <a:solidFill>
          <a:schemeClr val="accent1">
            <a:lumMod val="9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黑体" panose="02010609060101010101" pitchFamily="49" charset="-122"/>
              <a:ea typeface="黑体" panose="02010609060101010101" pitchFamily="49" charset="-122"/>
            </a:rPr>
            <a:t>高校</a:t>
          </a:r>
        </a:p>
      </dsp:txBody>
      <dsp:txXfrm>
        <a:off x="1831877" y="308637"/>
        <a:ext cx="1389062" cy="572988"/>
      </dsp:txXfrm>
    </dsp:sp>
    <dsp:sp modelId="{AE0F508C-3A85-456C-BA72-9169E8C24B23}">
      <dsp:nvSpPr>
        <dsp:cNvPr id="0" name=""/>
        <dsp:cNvSpPr/>
      </dsp:nvSpPr>
      <dsp:spPr>
        <a:xfrm>
          <a:off x="2324319" y="770271"/>
          <a:ext cx="1805781" cy="1805781"/>
        </a:xfrm>
        <a:prstGeom prst="ellipse">
          <a:avLst/>
        </a:prstGeom>
        <a:solidFill>
          <a:schemeClr val="accent1">
            <a:lumMod val="50000"/>
            <a:alpha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黑体" panose="02010609060101010101" pitchFamily="49" charset="-122"/>
              <a:ea typeface="黑体" panose="02010609060101010101" pitchFamily="49" charset="-122"/>
            </a:rPr>
            <a:t>研究所</a:t>
          </a:r>
        </a:p>
      </dsp:txBody>
      <dsp:txXfrm>
        <a:off x="3296663" y="978630"/>
        <a:ext cx="694531" cy="1389062"/>
      </dsp:txXfrm>
    </dsp:sp>
    <dsp:sp modelId="{86089B60-61E3-40B8-B3C0-F916E06A14E5}">
      <dsp:nvSpPr>
        <dsp:cNvPr id="0" name=""/>
        <dsp:cNvSpPr/>
      </dsp:nvSpPr>
      <dsp:spPr>
        <a:xfrm>
          <a:off x="1662974" y="1486259"/>
          <a:ext cx="1805781" cy="1805781"/>
        </a:xfrm>
        <a:prstGeom prst="ellipse">
          <a:avLst/>
        </a:prstGeom>
        <a:solidFill>
          <a:schemeClr val="accent1">
            <a:lumMod val="50000"/>
            <a:alpha val="7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黑体" panose="02010609060101010101" pitchFamily="49" charset="-122"/>
              <a:ea typeface="黑体" panose="02010609060101010101" pitchFamily="49" charset="-122"/>
            </a:rPr>
            <a:t>行业用户</a:t>
          </a:r>
        </a:p>
      </dsp:txBody>
      <dsp:txXfrm>
        <a:off x="1871334" y="2475966"/>
        <a:ext cx="1389062" cy="572988"/>
      </dsp:txXfrm>
    </dsp:sp>
    <dsp:sp modelId="{248E1378-887E-4893-B575-C51820FE80FB}">
      <dsp:nvSpPr>
        <dsp:cNvPr id="0" name=""/>
        <dsp:cNvSpPr/>
      </dsp:nvSpPr>
      <dsp:spPr>
        <a:xfrm>
          <a:off x="1002044" y="782063"/>
          <a:ext cx="1805781" cy="1805781"/>
        </a:xfrm>
        <a:prstGeom prst="ellipse">
          <a:avLst/>
        </a:prstGeom>
        <a:solidFill>
          <a:schemeClr val="accent1">
            <a:lumMod val="75000"/>
            <a:alpha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黑体" panose="02010609060101010101" pitchFamily="49" charset="-122"/>
              <a:ea typeface="黑体" panose="02010609060101010101" pitchFamily="49" charset="-122"/>
            </a:rPr>
            <a:t>企业</a:t>
          </a:r>
        </a:p>
      </dsp:txBody>
      <dsp:txXfrm>
        <a:off x="1140950" y="990422"/>
        <a:ext cx="694531" cy="1389062"/>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D0AD3504-E029-41EC-A132-87A2EE4EF09D}" type="datetimeFigureOut">
              <a:rPr lang="zh-CN" altLang="en-US"/>
              <a:pPr>
                <a:defRPr/>
              </a:pPr>
              <a:t>2018/8/7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179E303-4AA7-437B-8EA6-917045D35716}" type="slidenum">
              <a:rPr lang="zh-CN" altLang="en-US"/>
              <a:pPr>
                <a:defRPr/>
              </a:pPr>
              <a:t>‹#›</a:t>
            </a:fld>
            <a:endParaRPr lang="zh-CN" altLang="en-US"/>
          </a:p>
        </p:txBody>
      </p:sp>
    </p:spTree>
    <p:extLst>
      <p:ext uri="{BB962C8B-B14F-4D97-AF65-F5344CB8AC3E}">
        <p14:creationId xmlns:p14="http://schemas.microsoft.com/office/powerpoint/2010/main" val="1300016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69BC562-89EE-4839-8C89-B86AE685A2CD}" type="datetimeFigureOut">
              <a:rPr lang="zh-CN" altLang="en-US"/>
              <a:pPr>
                <a:defRPr/>
              </a:pPr>
              <a:t>2018/8/7</a:t>
            </a:fld>
            <a:endParaRPr lang="zh-CN" altLang="en-US"/>
          </a:p>
        </p:txBody>
      </p:sp>
      <p:sp>
        <p:nvSpPr>
          <p:cNvPr id="4" name="幻灯片图像占位符 3">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pPr>
              <a:defRPr/>
            </a:pPr>
            <a:fld id="{A0B304BE-9BD2-4C18-AF76-8B35F75BDE74}" type="slidenum">
              <a:rPr lang="zh-CN" altLang="en-US"/>
              <a:pPr>
                <a:defRPr/>
              </a:pPr>
              <a:t>‹#›</a:t>
            </a:fld>
            <a:endParaRPr lang="zh-CN" altLang="en-US"/>
          </a:p>
        </p:txBody>
      </p:sp>
    </p:spTree>
    <p:extLst>
      <p:ext uri="{BB962C8B-B14F-4D97-AF65-F5344CB8AC3E}">
        <p14:creationId xmlns:p14="http://schemas.microsoft.com/office/powerpoint/2010/main" val="207324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0B304BE-9BD2-4C18-AF76-8B35F75BDE74}" type="slidenum">
              <a:rPr lang="zh-CN" altLang="en-US" smtClean="0"/>
              <a:pPr>
                <a:defRPr/>
              </a:pPr>
              <a:t>1</a:t>
            </a:fld>
            <a:endParaRPr lang="zh-CN" altLang="en-US"/>
          </a:p>
        </p:txBody>
      </p:sp>
    </p:spTree>
    <p:extLst>
      <p:ext uri="{BB962C8B-B14F-4D97-AF65-F5344CB8AC3E}">
        <p14:creationId xmlns:p14="http://schemas.microsoft.com/office/powerpoint/2010/main" val="1644810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p:spPr>
      </p:sp>
      <p:sp>
        <p:nvSpPr>
          <p:cNvPr id="7885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78852" name="灯片编号占位符 3"/>
          <p:cNvSpPr>
            <a:spLocks noGrp="1"/>
          </p:cNvSpPr>
          <p:nvPr>
            <p:ph type="sldNum" sz="quarter" idx="5"/>
          </p:nvPr>
        </p:nvSpPr>
        <p:spPr bwMode="auto">
          <a:noFill/>
          <a:ln>
            <a:miter lim="800000"/>
            <a:headEnd/>
            <a:tailEnd/>
          </a:ln>
        </p:spPr>
        <p:txBody>
          <a:bodyPr/>
          <a:lstStyle/>
          <a:p>
            <a:fld id="{34D2766F-406D-4D24-8EBE-8E2E1441587C}" type="slidenum">
              <a:rPr lang="zh-CN" altLang="en-US" smtClean="0"/>
              <a:pPr/>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p:spPr>
      </p:sp>
      <p:sp>
        <p:nvSpPr>
          <p:cNvPr id="7987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固态导航雷达除了常规的远距离目标探测以外，在智能感知中的作用是自动目标检测以及海浪探测的功能</a:t>
            </a:r>
          </a:p>
        </p:txBody>
      </p:sp>
      <p:sp>
        <p:nvSpPr>
          <p:cNvPr id="79876" name="灯片编号占位符 3"/>
          <p:cNvSpPr>
            <a:spLocks noGrp="1"/>
          </p:cNvSpPr>
          <p:nvPr>
            <p:ph type="sldNum" sz="quarter" idx="5"/>
          </p:nvPr>
        </p:nvSpPr>
        <p:spPr bwMode="auto">
          <a:noFill/>
          <a:ln>
            <a:miter lim="800000"/>
            <a:headEnd/>
            <a:tailEnd/>
          </a:ln>
        </p:spPr>
        <p:txBody>
          <a:bodyPr/>
          <a:lstStyle/>
          <a:p>
            <a:fld id="{6E39B8C0-14D1-4FD1-8975-2338EC21B881}" type="slidenum">
              <a:rPr lang="zh-CN" altLang="en-US" smtClean="0"/>
              <a:pPr/>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p:spPr>
      </p:sp>
      <p:sp>
        <p:nvSpPr>
          <p:cNvPr id="80899" name="备注占位符 2"/>
          <p:cNvSpPr>
            <a:spLocks noGrp="1"/>
          </p:cNvSpPr>
          <p:nvPr>
            <p:ph type="body" idx="1"/>
          </p:nvPr>
        </p:nvSpPr>
        <p:spPr bwMode="auto">
          <a:noFill/>
        </p:spPr>
        <p:txBody>
          <a:bodyPr wrap="square" numCol="1" anchor="t" anchorCtr="0" compatLnSpc="1">
            <a:prstTxWarp prst="textNoShape">
              <a:avLst/>
            </a:prstTxWarp>
          </a:bodyPr>
          <a:lstStyle/>
          <a:p>
            <a:pPr eaLnBrk="0" hangingPunct="0">
              <a:lnSpc>
                <a:spcPct val="130000"/>
              </a:lnSpc>
            </a:pPr>
            <a:r>
              <a:rPr lang="zh-CN" altLang="en-US" sz="1200" b="0" dirty="0">
                <a:solidFill>
                  <a:srgbClr val="0000FF"/>
                </a:solidFill>
                <a:latin typeface="华文中宋" pitchFamily="2" charset="-122"/>
                <a:ea typeface="华文中宋" pitchFamily="2" charset="-122"/>
              </a:rPr>
              <a:t>目标精准探测的核心传感器</a:t>
            </a:r>
            <a:endParaRPr lang="en-US" altLang="zh-CN" sz="1200" b="0" dirty="0">
              <a:solidFill>
                <a:srgbClr val="0000FF"/>
              </a:solidFill>
              <a:latin typeface="华文中宋" pitchFamily="2" charset="-122"/>
              <a:ea typeface="华文中宋" pitchFamily="2" charset="-122"/>
            </a:endParaRPr>
          </a:p>
          <a:p>
            <a:pPr eaLnBrk="0" hangingPunct="0">
              <a:lnSpc>
                <a:spcPct val="130000"/>
              </a:lnSpc>
            </a:pPr>
            <a:r>
              <a:rPr lang="zh-CN" altLang="en-US" sz="1200" b="0" dirty="0">
                <a:solidFill>
                  <a:srgbClr val="0000FF"/>
                </a:solidFill>
                <a:latin typeface="华文中宋" pitchFamily="2" charset="-122"/>
                <a:ea typeface="华文中宋" pitchFamily="2" charset="-122"/>
              </a:rPr>
              <a:t>重点突破更远的作用距离、更高的分辨率</a:t>
            </a:r>
            <a:endParaRPr lang="en-US" altLang="zh-CN" sz="1200" b="0" dirty="0">
              <a:solidFill>
                <a:srgbClr val="0000FF"/>
              </a:solidFill>
              <a:latin typeface="华文中宋" pitchFamily="2" charset="-122"/>
              <a:ea typeface="华文中宋" pitchFamily="2" charset="-122"/>
            </a:endParaRPr>
          </a:p>
          <a:p>
            <a:endParaRPr lang="en-US" altLang="zh-CN" dirty="0"/>
          </a:p>
        </p:txBody>
      </p:sp>
      <p:sp>
        <p:nvSpPr>
          <p:cNvPr id="80900" name="灯片编号占位符 3"/>
          <p:cNvSpPr>
            <a:spLocks noGrp="1"/>
          </p:cNvSpPr>
          <p:nvPr>
            <p:ph type="sldNum" sz="quarter" idx="5"/>
          </p:nvPr>
        </p:nvSpPr>
        <p:spPr bwMode="auto">
          <a:noFill/>
          <a:ln>
            <a:miter lim="800000"/>
            <a:headEnd/>
            <a:tailEnd/>
          </a:ln>
        </p:spPr>
        <p:txBody>
          <a:bodyPr/>
          <a:lstStyle/>
          <a:p>
            <a:fld id="{55E7A894-A52C-4096-AA07-2422E3540582}" type="slidenum">
              <a:rPr lang="zh-CN" altLang="en-US" smtClean="0"/>
              <a:pPr/>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p:spPr>
      </p:sp>
      <p:sp>
        <p:nvSpPr>
          <p:cNvPr id="81923"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目标准确识别的核心传感器</a:t>
            </a:r>
          </a:p>
          <a:p>
            <a:r>
              <a:rPr lang="zh-CN" altLang="en-US" dirty="0"/>
              <a:t>重点突破高分辨率成像、</a:t>
            </a:r>
          </a:p>
          <a:p>
            <a:r>
              <a:rPr lang="zh-CN" altLang="en-US" dirty="0"/>
              <a:t>实时采集和快速处理的问题</a:t>
            </a:r>
          </a:p>
          <a:p>
            <a:endParaRPr lang="zh-CN" altLang="en-US" dirty="0"/>
          </a:p>
        </p:txBody>
      </p:sp>
      <p:sp>
        <p:nvSpPr>
          <p:cNvPr id="81924" name="灯片编号占位符 3"/>
          <p:cNvSpPr>
            <a:spLocks noGrp="1"/>
          </p:cNvSpPr>
          <p:nvPr>
            <p:ph type="sldNum" sz="quarter" idx="5"/>
          </p:nvPr>
        </p:nvSpPr>
        <p:spPr bwMode="auto">
          <a:noFill/>
          <a:ln>
            <a:miter lim="800000"/>
            <a:headEnd/>
            <a:tailEnd/>
          </a:ln>
        </p:spPr>
        <p:txBody>
          <a:bodyPr/>
          <a:lstStyle/>
          <a:p>
            <a:fld id="{861F00BE-D559-41BE-892A-D3355426CB18}" type="slidenum">
              <a:rPr lang="zh-CN" altLang="en-US" smtClean="0"/>
              <a:pPr/>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p:spPr>
      </p:sp>
      <p:sp>
        <p:nvSpPr>
          <p:cNvPr id="8294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（右侧第</a:t>
            </a:r>
            <a:r>
              <a:rPr lang="en-US" altLang="zh-CN"/>
              <a:t>2</a:t>
            </a:r>
            <a:r>
              <a:rPr lang="zh-CN" altLang="en-US"/>
              <a:t> 个图如何解释？）</a:t>
            </a:r>
          </a:p>
          <a:p>
            <a:endParaRPr lang="zh-CN" altLang="en-US"/>
          </a:p>
        </p:txBody>
      </p:sp>
      <p:sp>
        <p:nvSpPr>
          <p:cNvPr id="82948" name="灯片编号占位符 3"/>
          <p:cNvSpPr>
            <a:spLocks noGrp="1"/>
          </p:cNvSpPr>
          <p:nvPr>
            <p:ph type="sldNum" sz="quarter" idx="5"/>
          </p:nvPr>
        </p:nvSpPr>
        <p:spPr bwMode="auto">
          <a:noFill/>
          <a:ln>
            <a:miter lim="800000"/>
            <a:headEnd/>
            <a:tailEnd/>
          </a:ln>
        </p:spPr>
        <p:txBody>
          <a:bodyPr/>
          <a:lstStyle/>
          <a:p>
            <a:fld id="{0CAC2CEA-8644-4A2B-A99D-3CD142D933AC}" type="slidenum">
              <a:rPr lang="zh-CN" altLang="en-US" smtClean="0"/>
              <a:pPr/>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p:spPr>
      </p:sp>
      <p:sp>
        <p:nvSpPr>
          <p:cNvPr id="83971"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声号识别可令系统自动把握目标船的信号内涵；</a:t>
            </a:r>
            <a:endParaRPr lang="en-US" altLang="zh-CN" dirty="0"/>
          </a:p>
          <a:p>
            <a:r>
              <a:rPr lang="zh-CN" altLang="en-US" dirty="0"/>
              <a:t>语音交互识别可以令</a:t>
            </a:r>
            <a:r>
              <a:rPr lang="zh-CN" altLang="en-US" dirty="0">
                <a:solidFill>
                  <a:srgbClr val="FF0000"/>
                </a:solidFill>
              </a:rPr>
              <a:t>系统自动把握会遇双方交互的信息及意图；</a:t>
            </a:r>
            <a:endParaRPr lang="en-US" altLang="zh-CN" dirty="0">
              <a:solidFill>
                <a:srgbClr val="FF0000"/>
              </a:solidFill>
            </a:endParaRPr>
          </a:p>
          <a:p>
            <a:r>
              <a:rPr lang="zh-CN" altLang="en-US" dirty="0">
                <a:solidFill>
                  <a:srgbClr val="FF0000"/>
                </a:solidFill>
              </a:rPr>
              <a:t>另外可</a:t>
            </a:r>
            <a:r>
              <a:rPr lang="zh-CN" altLang="en-US" dirty="0"/>
              <a:t>兼容多国语音，克服语言不通的问题。</a:t>
            </a:r>
            <a:endParaRPr lang="en-US" altLang="zh-CN" dirty="0"/>
          </a:p>
          <a:p>
            <a:r>
              <a:rPr lang="zh-CN" altLang="en-US" dirty="0"/>
              <a:t>（研究内容没有具体指出）</a:t>
            </a:r>
          </a:p>
          <a:p>
            <a:endParaRPr lang="zh-CN" altLang="en-US" dirty="0"/>
          </a:p>
        </p:txBody>
      </p:sp>
      <p:sp>
        <p:nvSpPr>
          <p:cNvPr id="83972" name="灯片编号占位符 3"/>
          <p:cNvSpPr>
            <a:spLocks noGrp="1"/>
          </p:cNvSpPr>
          <p:nvPr>
            <p:ph type="sldNum" sz="quarter" idx="5"/>
          </p:nvPr>
        </p:nvSpPr>
        <p:spPr bwMode="auto">
          <a:noFill/>
          <a:ln>
            <a:miter lim="800000"/>
            <a:headEnd/>
            <a:tailEnd/>
          </a:ln>
        </p:spPr>
        <p:txBody>
          <a:bodyPr/>
          <a:lstStyle/>
          <a:p>
            <a:fld id="{7F34D677-6694-4CB6-AB13-61DF4572CD12}" type="slidenum">
              <a:rPr lang="zh-CN" altLang="en-US" smtClean="0"/>
              <a:pPr/>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5"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a:t>GNSS-R</a:t>
            </a:r>
            <a:r>
              <a:rPr lang="zh-CN" altLang="en-US" dirty="0"/>
              <a:t>在系统中的主要作用是探测波高和风场信息，其中波高探测结果可以与固态雷达探测结果融合；</a:t>
            </a:r>
            <a:endParaRPr lang="en-US" altLang="zh-CN" dirty="0"/>
          </a:p>
        </p:txBody>
      </p:sp>
      <p:sp>
        <p:nvSpPr>
          <p:cNvPr id="84996" name="灯片编号占位符 3"/>
          <p:cNvSpPr>
            <a:spLocks noGrp="1"/>
          </p:cNvSpPr>
          <p:nvPr>
            <p:ph type="sldNum" sz="quarter" idx="5"/>
          </p:nvPr>
        </p:nvSpPr>
        <p:spPr bwMode="auto">
          <a:noFill/>
          <a:ln>
            <a:miter lim="800000"/>
            <a:headEnd/>
            <a:tailEnd/>
          </a:ln>
        </p:spPr>
        <p:txBody>
          <a:bodyPr/>
          <a:lstStyle/>
          <a:p>
            <a:fld id="{9F171306-E7E3-470A-87F8-680C2BBF8CC8}" type="slidenum">
              <a:rPr lang="zh-CN" altLang="en-US" smtClean="0"/>
              <a:pPr/>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p:spPr>
      </p:sp>
      <p:sp>
        <p:nvSpPr>
          <p:cNvPr id="8601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在本项目中，空间信息分析子课题作为态势重构软件的支撑模块设计，实现空间信息管理、查询，航线检验、距离计算等多项辅助功能。</a:t>
            </a:r>
            <a:endParaRPr lang="en-US" altLang="zh-CN"/>
          </a:p>
          <a:p>
            <a:r>
              <a:rPr lang="zh-CN" altLang="en-US"/>
              <a:t>该课题与海图融合课题均设计成嵌入式运算内核，共同嵌入到态势重构软件中，形成统一的态势解析出口。</a:t>
            </a:r>
          </a:p>
          <a:p>
            <a:endParaRPr lang="zh-CN" altLang="en-US"/>
          </a:p>
        </p:txBody>
      </p:sp>
      <p:sp>
        <p:nvSpPr>
          <p:cNvPr id="86020" name="灯片编号占位符 3"/>
          <p:cNvSpPr>
            <a:spLocks noGrp="1"/>
          </p:cNvSpPr>
          <p:nvPr>
            <p:ph type="sldNum" sz="quarter" idx="5"/>
          </p:nvPr>
        </p:nvSpPr>
        <p:spPr bwMode="auto">
          <a:noFill/>
          <a:ln>
            <a:miter lim="800000"/>
            <a:headEnd/>
            <a:tailEnd/>
          </a:ln>
        </p:spPr>
        <p:txBody>
          <a:bodyPr/>
          <a:lstStyle/>
          <a:p>
            <a:fld id="{76C7AAEE-6064-4245-AC84-3C6623299959}" type="slidenum">
              <a:rPr lang="zh-CN" altLang="en-US" smtClean="0"/>
              <a:pPr/>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p:spPr>
      </p:sp>
      <p:sp>
        <p:nvSpPr>
          <p:cNvPr id="8704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7044" name="灯片编号占位符 3"/>
          <p:cNvSpPr>
            <a:spLocks noGrp="1"/>
          </p:cNvSpPr>
          <p:nvPr>
            <p:ph type="sldNum" sz="quarter" idx="5"/>
          </p:nvPr>
        </p:nvSpPr>
        <p:spPr bwMode="auto">
          <a:noFill/>
          <a:ln>
            <a:miter lim="800000"/>
            <a:headEnd/>
            <a:tailEnd/>
          </a:ln>
        </p:spPr>
        <p:txBody>
          <a:bodyPr/>
          <a:lstStyle/>
          <a:p>
            <a:fld id="{021FDABC-6120-4E4F-86FA-7AA44C3D188D}" type="slidenum">
              <a:rPr lang="zh-CN" altLang="en-US" smtClean="0"/>
              <a:pPr/>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p:spPr>
      </p:sp>
      <p:sp>
        <p:nvSpPr>
          <p:cNvPr id="8806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88068" name="灯片编号占位符 3"/>
          <p:cNvSpPr>
            <a:spLocks noGrp="1"/>
          </p:cNvSpPr>
          <p:nvPr>
            <p:ph type="sldNum" sz="quarter" idx="5"/>
          </p:nvPr>
        </p:nvSpPr>
        <p:spPr bwMode="auto">
          <a:noFill/>
          <a:ln>
            <a:miter lim="800000"/>
            <a:headEnd/>
            <a:tailEnd/>
          </a:ln>
        </p:spPr>
        <p:txBody>
          <a:bodyPr/>
          <a:lstStyle/>
          <a:p>
            <a:fld id="{00A88B10-D8C0-42A1-AA57-99F70896CC31}" type="slidenum">
              <a:rPr lang="zh-CN" altLang="en-US" smtClean="0"/>
              <a:pPr/>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0B304BE-9BD2-4C18-AF76-8B35F75BDE74}" type="slidenum">
              <a:rPr lang="zh-CN" altLang="en-US" smtClean="0"/>
              <a:pPr>
                <a:defRPr/>
              </a:pPr>
              <a:t>2</a:t>
            </a:fld>
            <a:endParaRPr lang="zh-CN" altLang="en-US"/>
          </a:p>
        </p:txBody>
      </p:sp>
    </p:spTree>
    <p:extLst>
      <p:ext uri="{BB962C8B-B14F-4D97-AF65-F5344CB8AC3E}">
        <p14:creationId xmlns:p14="http://schemas.microsoft.com/office/powerpoint/2010/main" val="104898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硬件组成包括激光、视觉、雷达、语音、</a:t>
            </a:r>
            <a:r>
              <a:rPr lang="en-US" altLang="zh-CN" dirty="0"/>
              <a:t>GNSS-R</a:t>
            </a:r>
            <a:r>
              <a:rPr lang="zh-CN" altLang="en-US" dirty="0"/>
              <a:t>、网络系统及显控台等设备。</a:t>
            </a:r>
            <a:endParaRPr lang="en-US" altLang="zh-CN" dirty="0"/>
          </a:p>
          <a:p>
            <a:r>
              <a:rPr lang="zh-CN" altLang="en-US" dirty="0"/>
              <a:t>系统主要特点在于：</a:t>
            </a:r>
            <a:endParaRPr lang="en-US" altLang="zh-CN" dirty="0"/>
          </a:p>
          <a:p>
            <a:r>
              <a:rPr lang="en-US" altLang="zh-CN" dirty="0"/>
              <a:t>1</a:t>
            </a:r>
            <a:r>
              <a:rPr lang="zh-CN" altLang="en-US" dirty="0"/>
              <a:t>）核心全景感知设备采用可分可合的一体化模块设计，分开可以实现灵活布置，</a:t>
            </a:r>
            <a:endParaRPr lang="en-US" altLang="zh-CN" dirty="0"/>
          </a:p>
          <a:p>
            <a:r>
              <a:rPr lang="zh-CN" altLang="en-US" dirty="0"/>
              <a:t>合成可以极大简化设备与船舶的安装接口，快速配装各类船型，最主要可实现激光、红外、可见光的同视点信息采集，为多源信息融合提供便利，提升信息合成质量；</a:t>
            </a:r>
            <a:endParaRPr lang="en-US" altLang="zh-CN" dirty="0"/>
          </a:p>
          <a:p>
            <a:r>
              <a:rPr lang="en-US" altLang="zh-CN" dirty="0"/>
              <a:t>2</a:t>
            </a:r>
            <a:r>
              <a:rPr lang="zh-CN" altLang="en-US" dirty="0"/>
              <a:t>）系统实现全景信息感知和详查信息感知配合（优点前文已讲），两种信息均包含激光、可见和红外</a:t>
            </a:r>
            <a:r>
              <a:rPr lang="en-US" altLang="zh-CN" dirty="0"/>
              <a:t>3</a:t>
            </a:r>
            <a:r>
              <a:rPr lang="zh-CN" altLang="en-US" dirty="0"/>
              <a:t>种信息源的融合；</a:t>
            </a:r>
            <a:endParaRPr lang="en-US" altLang="zh-CN" dirty="0"/>
          </a:p>
          <a:p>
            <a:r>
              <a:rPr lang="en-US" altLang="zh-CN" dirty="0"/>
              <a:t>3</a:t>
            </a:r>
            <a:r>
              <a:rPr lang="zh-CN" altLang="en-US" dirty="0"/>
              <a:t>）重构工作站可以置于驾控台或者驾驶室外两翼；便携终端可以用于靠离泊等过程的甲板机械控制等。二者的数量可以灵活配置。</a:t>
            </a:r>
            <a:endParaRPr lang="en-US" altLang="zh-CN" dirty="0"/>
          </a:p>
          <a:p>
            <a:r>
              <a:rPr lang="en-US" altLang="zh-CN" dirty="0"/>
              <a:t>4</a:t>
            </a:r>
            <a:r>
              <a:rPr lang="zh-CN" altLang="en-US" dirty="0"/>
              <a:t>）虚线框内为智能船</a:t>
            </a:r>
            <a:r>
              <a:rPr lang="en-US" altLang="zh-CN" dirty="0"/>
              <a:t>1.0-</a:t>
            </a:r>
            <a:r>
              <a:rPr lang="zh-CN" altLang="en-US" dirty="0"/>
              <a:t>网络平台的设计成果。</a:t>
            </a:r>
            <a:endParaRPr lang="en-US" altLang="zh-CN" dirty="0"/>
          </a:p>
          <a:p>
            <a:endParaRPr lang="zh-CN" altLang="en-US" dirty="0"/>
          </a:p>
        </p:txBody>
      </p:sp>
      <p:sp>
        <p:nvSpPr>
          <p:cNvPr id="89092" name="灯片编号占位符 3"/>
          <p:cNvSpPr>
            <a:spLocks noGrp="1"/>
          </p:cNvSpPr>
          <p:nvPr>
            <p:ph type="sldNum" sz="quarter" idx="5"/>
          </p:nvPr>
        </p:nvSpPr>
        <p:spPr bwMode="auto">
          <a:noFill/>
          <a:ln>
            <a:miter lim="800000"/>
            <a:headEnd/>
            <a:tailEnd/>
          </a:ln>
        </p:spPr>
        <p:txBody>
          <a:bodyPr/>
          <a:lstStyle/>
          <a:p>
            <a:fld id="{CD1D5AB8-6AA6-42D4-AC21-8A05895C7B0B}" type="slidenum">
              <a:rPr lang="zh-CN" altLang="en-US" smtClean="0"/>
              <a:pPr/>
              <a:t>28</a:t>
            </a:fld>
            <a:endParaRPr lang="zh-CN" altLang="en-US"/>
          </a:p>
        </p:txBody>
      </p:sp>
    </p:spTree>
    <p:extLst>
      <p:ext uri="{BB962C8B-B14F-4D97-AF65-F5344CB8AC3E}">
        <p14:creationId xmlns:p14="http://schemas.microsoft.com/office/powerpoint/2010/main" val="1954165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p:spPr>
      </p:sp>
      <p:sp>
        <p:nvSpPr>
          <p:cNvPr id="9011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软件设计包括两层意义上的集成：</a:t>
            </a:r>
            <a:endParaRPr lang="en-US" altLang="zh-CN"/>
          </a:p>
          <a:p>
            <a:r>
              <a:rPr lang="en-US" altLang="zh-CN"/>
              <a:t>1</a:t>
            </a:r>
            <a:r>
              <a:rPr lang="zh-CN" altLang="en-US"/>
              <a:t>）以课题</a:t>
            </a:r>
            <a:r>
              <a:rPr lang="en-US" altLang="zh-CN"/>
              <a:t>9</a:t>
            </a:r>
            <a:r>
              <a:rPr lang="zh-CN" altLang="en-US"/>
              <a:t>为主导，构建态势重构核心运算的集成软件，将课题</a:t>
            </a:r>
            <a:r>
              <a:rPr lang="en-US" altLang="zh-CN"/>
              <a:t>5</a:t>
            </a:r>
            <a:r>
              <a:rPr lang="zh-CN" altLang="en-US"/>
              <a:t>的海图融合以及课题</a:t>
            </a:r>
            <a:r>
              <a:rPr lang="en-US" altLang="zh-CN"/>
              <a:t>8</a:t>
            </a:r>
            <a:r>
              <a:rPr lang="zh-CN" altLang="en-US"/>
              <a:t>的空间信息解析以模块形式嵌入，动态接收激光、视觉等采集信息及预处理结果，</a:t>
            </a:r>
            <a:endParaRPr lang="en-US" altLang="zh-CN"/>
          </a:p>
          <a:p>
            <a:r>
              <a:rPr lang="zh-CN" altLang="en-US"/>
              <a:t>核心算法是融合激光、视觉、</a:t>
            </a:r>
            <a:r>
              <a:rPr lang="en-US" altLang="zh-CN"/>
              <a:t>AIS</a:t>
            </a:r>
            <a:r>
              <a:rPr lang="zh-CN" altLang="en-US"/>
              <a:t>、海图等信息，实现目标检测、定位、识别、态势解析的一体化处理；</a:t>
            </a:r>
            <a:endParaRPr lang="en-US" altLang="zh-CN"/>
          </a:p>
          <a:p>
            <a:r>
              <a:rPr lang="en-US" altLang="zh-CN"/>
              <a:t>2</a:t>
            </a:r>
            <a:r>
              <a:rPr lang="zh-CN" altLang="en-US"/>
              <a:t>）基于用户需求，构建航行智能感知综合软件，将各设备级的信息处理以及预处理等模块再次集成，并实现综合数据管理、任务调度、可视化等功能，形成完整系统；</a:t>
            </a:r>
            <a:endParaRPr lang="en-US" altLang="zh-CN"/>
          </a:p>
          <a:p>
            <a:r>
              <a:rPr lang="zh-CN" altLang="en-US"/>
              <a:t>软件设计的另一项重点考虑是：</a:t>
            </a:r>
            <a:endParaRPr lang="en-US" altLang="zh-CN"/>
          </a:p>
          <a:p>
            <a:r>
              <a:rPr lang="en-US" altLang="zh-CN"/>
              <a:t>    </a:t>
            </a:r>
            <a:r>
              <a:rPr lang="zh-CN" altLang="en-US"/>
              <a:t>直接考虑了与智能船</a:t>
            </a:r>
            <a:r>
              <a:rPr lang="en-US" altLang="zh-CN"/>
              <a:t>1.0</a:t>
            </a:r>
            <a:r>
              <a:rPr lang="zh-CN" altLang="en-US"/>
              <a:t>的网络平台和信息平台的接口，与符合接口规范的智能船舶可无缝对接；</a:t>
            </a:r>
            <a:endParaRPr lang="en-US" altLang="zh-CN"/>
          </a:p>
          <a:p>
            <a:r>
              <a:rPr lang="en-US" altLang="zh-CN"/>
              <a:t>    </a:t>
            </a:r>
            <a:r>
              <a:rPr lang="zh-CN" altLang="en-US"/>
              <a:t>另外，系统仍支持与船舶各项传统船舶导航设备的标准化接口，可快速实现与传统的非智能船信息对接。</a:t>
            </a:r>
            <a:endParaRPr lang="en-US" altLang="zh-CN"/>
          </a:p>
          <a:p>
            <a:r>
              <a:rPr lang="zh-CN" altLang="en-US"/>
              <a:t>软件设计过程考虑了算法在线自学习机制，可在应用中持续提高检测和识别算法精度。</a:t>
            </a:r>
          </a:p>
          <a:p>
            <a:endParaRPr lang="zh-CN" altLang="en-US"/>
          </a:p>
        </p:txBody>
      </p:sp>
      <p:sp>
        <p:nvSpPr>
          <p:cNvPr id="90116" name="灯片编号占位符 3"/>
          <p:cNvSpPr>
            <a:spLocks noGrp="1"/>
          </p:cNvSpPr>
          <p:nvPr>
            <p:ph type="sldNum" sz="quarter" idx="5"/>
          </p:nvPr>
        </p:nvSpPr>
        <p:spPr bwMode="auto">
          <a:noFill/>
          <a:ln>
            <a:miter lim="800000"/>
            <a:headEnd/>
            <a:tailEnd/>
          </a:ln>
        </p:spPr>
        <p:txBody>
          <a:bodyPr/>
          <a:lstStyle/>
          <a:p>
            <a:fld id="{32C348EE-6CEE-40B9-B29D-D2BCF32F6385}" type="slidenum">
              <a:rPr lang="zh-CN" altLang="en-US" smtClean="0"/>
              <a:pPr/>
              <a:t>29</a:t>
            </a:fld>
            <a:endParaRPr lang="zh-CN" altLang="en-US"/>
          </a:p>
        </p:txBody>
      </p:sp>
    </p:spTree>
    <p:extLst>
      <p:ext uri="{BB962C8B-B14F-4D97-AF65-F5344CB8AC3E}">
        <p14:creationId xmlns:p14="http://schemas.microsoft.com/office/powerpoint/2010/main" val="50543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p:spPr>
      </p:sp>
      <p:sp>
        <p:nvSpPr>
          <p:cNvPr id="9113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此处可以播放视频，约</a:t>
            </a:r>
            <a:r>
              <a:rPr lang="en-US" altLang="zh-CN"/>
              <a:t>2</a:t>
            </a:r>
            <a:r>
              <a:rPr lang="zh-CN" altLang="en-US"/>
              <a:t>分钟。</a:t>
            </a:r>
          </a:p>
          <a:p>
            <a:endParaRPr lang="zh-CN" altLang="en-US"/>
          </a:p>
        </p:txBody>
      </p:sp>
      <p:sp>
        <p:nvSpPr>
          <p:cNvPr id="91140" name="灯片编号占位符 3"/>
          <p:cNvSpPr>
            <a:spLocks noGrp="1"/>
          </p:cNvSpPr>
          <p:nvPr>
            <p:ph type="sldNum" sz="quarter" idx="5"/>
          </p:nvPr>
        </p:nvSpPr>
        <p:spPr bwMode="auto">
          <a:noFill/>
          <a:ln>
            <a:miter lim="800000"/>
            <a:headEnd/>
            <a:tailEnd/>
          </a:ln>
        </p:spPr>
        <p:txBody>
          <a:bodyPr/>
          <a:lstStyle/>
          <a:p>
            <a:fld id="{03DD396A-970E-4EC1-AB7D-4E1152E4BAFE}" type="slidenum">
              <a:rPr lang="zh-CN" altLang="en-US" smtClean="0"/>
              <a:pPr/>
              <a:t>30</a:t>
            </a:fld>
            <a:endParaRPr lang="zh-CN" altLang="en-US"/>
          </a:p>
        </p:txBody>
      </p:sp>
    </p:spTree>
    <p:extLst>
      <p:ext uri="{BB962C8B-B14F-4D97-AF65-F5344CB8AC3E}">
        <p14:creationId xmlns:p14="http://schemas.microsoft.com/office/powerpoint/2010/main" val="1232463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p:spPr>
      </p:sp>
      <p:sp>
        <p:nvSpPr>
          <p:cNvPr id="92163"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系统选定了</a:t>
            </a:r>
            <a:r>
              <a:rPr lang="en-US" altLang="zh-CN"/>
              <a:t>2</a:t>
            </a:r>
            <a:r>
              <a:rPr lang="zh-CN" altLang="en-US"/>
              <a:t>条样本数据采集船，</a:t>
            </a:r>
            <a:r>
              <a:rPr lang="en-US" altLang="zh-CN"/>
              <a:t>3</a:t>
            </a:r>
            <a:r>
              <a:rPr lang="zh-CN" altLang="en-US"/>
              <a:t>条示范应用船，对系统性能充分验证，项目选定的示范船为更有代表性的商船，并且为配装难度更高的特种船型，研制成功后更容易推广至各种船型。</a:t>
            </a:r>
          </a:p>
          <a:p>
            <a:endParaRPr lang="zh-CN" altLang="en-US"/>
          </a:p>
        </p:txBody>
      </p:sp>
      <p:sp>
        <p:nvSpPr>
          <p:cNvPr id="92164" name="灯片编号占位符 3"/>
          <p:cNvSpPr>
            <a:spLocks noGrp="1"/>
          </p:cNvSpPr>
          <p:nvPr>
            <p:ph type="sldNum" sz="quarter" idx="5"/>
          </p:nvPr>
        </p:nvSpPr>
        <p:spPr bwMode="auto">
          <a:noFill/>
          <a:ln>
            <a:miter lim="800000"/>
            <a:headEnd/>
            <a:tailEnd/>
          </a:ln>
        </p:spPr>
        <p:txBody>
          <a:bodyPr/>
          <a:lstStyle/>
          <a:p>
            <a:fld id="{BA8EBD01-71F4-448A-ABD2-386B9BE78FD0}" type="slidenum">
              <a:rPr lang="zh-CN" altLang="en-US" smtClean="0"/>
              <a:pPr/>
              <a:t>31</a:t>
            </a:fld>
            <a:endParaRPr lang="zh-CN" altLang="en-US"/>
          </a:p>
        </p:txBody>
      </p:sp>
    </p:spTree>
    <p:extLst>
      <p:ext uri="{BB962C8B-B14F-4D97-AF65-F5344CB8AC3E}">
        <p14:creationId xmlns:p14="http://schemas.microsoft.com/office/powerpoint/2010/main" val="929227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p:spPr>
      </p:sp>
      <p:sp>
        <p:nvSpPr>
          <p:cNvPr id="9318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系统研制充分重视数据采集以及实验验证，这是保障设备性能水平的关键。</a:t>
            </a:r>
            <a:endParaRPr lang="en-US" altLang="zh-CN"/>
          </a:p>
          <a:p>
            <a:r>
              <a:rPr lang="zh-CN" altLang="en-US"/>
              <a:t>项目初期就安排了数据采集，贯穿始终，分为单设备级信息采集、部分设备协调采集和全设备协调采集</a:t>
            </a:r>
            <a:r>
              <a:rPr lang="en-US" altLang="zh-CN"/>
              <a:t>3</a:t>
            </a:r>
            <a:r>
              <a:rPr lang="zh-CN" altLang="en-US"/>
              <a:t>个阶段，与软、硬件的研制进度同步进行；</a:t>
            </a:r>
            <a:endParaRPr lang="en-US" altLang="zh-CN"/>
          </a:p>
          <a:p>
            <a:r>
              <a:rPr lang="zh-CN" altLang="en-US"/>
              <a:t>最终系统“边研制、边采集、边验证、边优化”，循环迭代，不断提高系统性能指标、提高实用性；</a:t>
            </a:r>
            <a:endParaRPr lang="en-US" altLang="zh-CN"/>
          </a:p>
          <a:p>
            <a:endParaRPr lang="zh-CN" altLang="en-US"/>
          </a:p>
        </p:txBody>
      </p:sp>
      <p:sp>
        <p:nvSpPr>
          <p:cNvPr id="93188" name="灯片编号占位符 3"/>
          <p:cNvSpPr>
            <a:spLocks noGrp="1"/>
          </p:cNvSpPr>
          <p:nvPr>
            <p:ph type="sldNum" sz="quarter" idx="5"/>
          </p:nvPr>
        </p:nvSpPr>
        <p:spPr bwMode="auto">
          <a:noFill/>
          <a:ln>
            <a:miter lim="800000"/>
            <a:headEnd/>
            <a:tailEnd/>
          </a:ln>
        </p:spPr>
        <p:txBody>
          <a:bodyPr/>
          <a:lstStyle/>
          <a:p>
            <a:fld id="{37DB5BAA-E53D-4C9B-B41F-C52D59FB33A4}" type="slidenum">
              <a:rPr lang="zh-CN" altLang="en-US" smtClean="0"/>
              <a:pPr/>
              <a:t>35</a:t>
            </a:fld>
            <a:endParaRPr lang="zh-CN" altLang="en-US"/>
          </a:p>
        </p:txBody>
      </p:sp>
    </p:spTree>
    <p:extLst>
      <p:ext uri="{BB962C8B-B14F-4D97-AF65-F5344CB8AC3E}">
        <p14:creationId xmlns:p14="http://schemas.microsoft.com/office/powerpoint/2010/main" val="1017881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p:spPr>
      </p:sp>
      <p:sp>
        <p:nvSpPr>
          <p:cNvPr id="94211"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核心难点是：全景感知设备可分可合的一体化模块设计，和全景成像与详细成像的协同技术。</a:t>
            </a:r>
            <a:r>
              <a:rPr lang="en-US" altLang="zh-CN"/>
              <a:t>【</a:t>
            </a:r>
            <a:r>
              <a:rPr lang="zh-CN" altLang="en-US"/>
              <a:t>优点前面已论述</a:t>
            </a:r>
            <a:r>
              <a:rPr lang="en-US" altLang="zh-CN"/>
              <a:t>】</a:t>
            </a:r>
          </a:p>
          <a:p>
            <a:r>
              <a:rPr lang="zh-CN" altLang="en-US"/>
              <a:t>全景感知一体化设计，需将稳定平台、</a:t>
            </a:r>
            <a:r>
              <a:rPr lang="en-US" altLang="zh-CN"/>
              <a:t>12</a:t>
            </a:r>
            <a:r>
              <a:rPr lang="zh-CN" altLang="en-US"/>
              <a:t>路全景拼接、</a:t>
            </a:r>
            <a:r>
              <a:rPr lang="en-US" altLang="zh-CN"/>
              <a:t>12</a:t>
            </a:r>
            <a:r>
              <a:rPr lang="zh-CN" altLang="en-US"/>
              <a:t>路红外拼接、转台、全景扫描激光雷达等设备高度集成，并严格控制设备的尺寸、重量、安装接口，保证装船可行性。</a:t>
            </a:r>
            <a:endParaRPr lang="en-US" altLang="zh-CN"/>
          </a:p>
          <a:p>
            <a:r>
              <a:rPr lang="zh-CN" altLang="en-US"/>
              <a:t>全景成像与详细成像的协同，关键需通过算法实现全景信息对详查设备的自动引导策略，同时详查观测的信息也需自动拼接至全景图像，提升其细节精度。</a:t>
            </a:r>
            <a:endParaRPr lang="en-US" altLang="zh-CN"/>
          </a:p>
          <a:p>
            <a:r>
              <a:rPr lang="zh-CN" altLang="en-US"/>
              <a:t>（图中应该醒目标出雷达、红外、视觉等设备？）</a:t>
            </a:r>
            <a:endParaRPr lang="en-US" altLang="zh-CN"/>
          </a:p>
          <a:p>
            <a:endParaRPr lang="zh-CN" altLang="en-US"/>
          </a:p>
        </p:txBody>
      </p:sp>
      <p:sp>
        <p:nvSpPr>
          <p:cNvPr id="94212" name="灯片编号占位符 3"/>
          <p:cNvSpPr>
            <a:spLocks noGrp="1"/>
          </p:cNvSpPr>
          <p:nvPr>
            <p:ph type="sldNum" sz="quarter" idx="5"/>
          </p:nvPr>
        </p:nvSpPr>
        <p:spPr bwMode="auto">
          <a:noFill/>
          <a:ln>
            <a:miter lim="800000"/>
            <a:headEnd/>
            <a:tailEnd/>
          </a:ln>
        </p:spPr>
        <p:txBody>
          <a:bodyPr/>
          <a:lstStyle/>
          <a:p>
            <a:fld id="{170C5EC3-90BF-49D0-8137-BC6E87DF906A}" type="slidenum">
              <a:rPr lang="zh-CN" altLang="en-US" smtClean="0"/>
              <a:pPr/>
              <a:t>36</a:t>
            </a:fld>
            <a:endParaRPr lang="zh-CN" altLang="en-US"/>
          </a:p>
        </p:txBody>
      </p:sp>
    </p:spTree>
    <p:extLst>
      <p:ext uri="{BB962C8B-B14F-4D97-AF65-F5344CB8AC3E}">
        <p14:creationId xmlns:p14="http://schemas.microsoft.com/office/powerpoint/2010/main" val="1621759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p:spPr>
      </p:sp>
      <p:sp>
        <p:nvSpPr>
          <p:cNvPr id="9523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（注意：上面的标题从数据库改成了知识库）</a:t>
            </a:r>
            <a:endParaRPr lang="en-US" altLang="zh-CN"/>
          </a:p>
          <a:p>
            <a:r>
              <a:rPr lang="zh-CN" altLang="en-US"/>
              <a:t>知识库作用：（</a:t>
            </a:r>
            <a:r>
              <a:rPr lang="en-US" altLang="zh-CN"/>
              <a:t>1</a:t>
            </a:r>
            <a:r>
              <a:rPr lang="zh-CN" altLang="en-US"/>
              <a:t>）通过知识的融入来提高目标识别精度；（</a:t>
            </a:r>
            <a:r>
              <a:rPr lang="en-US" altLang="zh-CN"/>
              <a:t>2</a:t>
            </a:r>
            <a:r>
              <a:rPr lang="zh-CN" altLang="en-US"/>
              <a:t>）直接为机器学习算法提供大数据样本；（</a:t>
            </a:r>
            <a:r>
              <a:rPr lang="en-US" altLang="zh-CN"/>
              <a:t>3</a:t>
            </a:r>
            <a:r>
              <a:rPr lang="zh-CN" altLang="en-US"/>
              <a:t>）为目标分类方式提供依据；（</a:t>
            </a:r>
            <a:r>
              <a:rPr lang="en-US" altLang="zh-CN"/>
              <a:t>4</a:t>
            </a:r>
            <a:r>
              <a:rPr lang="zh-CN" altLang="en-US"/>
              <a:t>）为目标属性解析、运动态势预测提供支撑数据；</a:t>
            </a:r>
            <a:endParaRPr lang="en-US" altLang="zh-CN"/>
          </a:p>
          <a:p>
            <a:r>
              <a:rPr lang="zh-CN" altLang="en-US"/>
              <a:t>难点：如何快速建立实际有用的目标成像大数据样本库（由于海面航行周期长，样本采集成本高，很难快速获取各类海域环境、各种会遇场景、各种环境条件下的丰富样本数据）；</a:t>
            </a:r>
            <a:endParaRPr lang="en-US" altLang="zh-CN"/>
          </a:p>
          <a:p>
            <a:pPr algn="just">
              <a:lnSpc>
                <a:spcPct val="130000"/>
              </a:lnSpc>
              <a:buClr>
                <a:srgbClr val="FF0000"/>
              </a:buClr>
            </a:pPr>
            <a:r>
              <a:rPr lang="zh-CN" altLang="en-US"/>
              <a:t>途径：（</a:t>
            </a:r>
            <a:r>
              <a:rPr lang="en-US" altLang="zh-CN"/>
              <a:t>1</a:t>
            </a:r>
            <a:r>
              <a:rPr lang="zh-CN" altLang="en-US"/>
              <a:t>）</a:t>
            </a:r>
            <a:r>
              <a:rPr lang="zh-CN" altLang="en-US">
                <a:sym typeface="+mn-ea"/>
              </a:rPr>
              <a:t>充分重视数据采集，采集工作从项目初期至结束，贯穿始终，项目结束后仍需持续完善；</a:t>
            </a:r>
          </a:p>
          <a:p>
            <a:pPr algn="just">
              <a:lnSpc>
                <a:spcPct val="130000"/>
              </a:lnSpc>
              <a:buClr>
                <a:srgbClr val="FF0000"/>
              </a:buClr>
            </a:pPr>
            <a:r>
              <a:rPr lang="zh-CN" altLang="en-US">
                <a:sym typeface="+mn-ea"/>
              </a:rPr>
              <a:t>      （</a:t>
            </a:r>
            <a:r>
              <a:rPr lang="en-US" altLang="zh-CN">
                <a:sym typeface="+mn-ea"/>
              </a:rPr>
              <a:t>2</a:t>
            </a:r>
            <a:r>
              <a:rPr lang="zh-CN" altLang="en-US">
                <a:sym typeface="+mn-ea"/>
              </a:rPr>
              <a:t>）依靠仿真模拟手段扩充样本数量。精准的仿真构建本身就是复杂难题，但本项目依托前期智能船</a:t>
            </a:r>
            <a:r>
              <a:rPr lang="en-US" altLang="zh-CN">
                <a:sym typeface="+mn-ea"/>
              </a:rPr>
              <a:t>1.0</a:t>
            </a:r>
            <a:r>
              <a:rPr lang="zh-CN" altLang="en-US">
                <a:sym typeface="+mn-ea"/>
              </a:rPr>
              <a:t>仿真验证系统和数值水池系统，已具备成形技术，针对本项目进行部分模型的补充及完善即可；</a:t>
            </a:r>
          </a:p>
          <a:p>
            <a:pPr algn="just">
              <a:lnSpc>
                <a:spcPct val="130000"/>
              </a:lnSpc>
              <a:buClr>
                <a:srgbClr val="FF0000"/>
              </a:buClr>
            </a:pPr>
            <a:r>
              <a:rPr lang="zh-CN" altLang="en-US">
                <a:sym typeface="+mn-ea"/>
              </a:rPr>
              <a:t>      （</a:t>
            </a:r>
            <a:r>
              <a:rPr lang="en-US" altLang="zh-CN">
                <a:sym typeface="+mn-ea"/>
              </a:rPr>
              <a:t>3</a:t>
            </a:r>
            <a:r>
              <a:rPr lang="zh-CN" altLang="en-US">
                <a:sym typeface="+mn-ea"/>
              </a:rPr>
              <a:t>）最后，项目引入样本增广处理技术，通过变形、变色、噪声模拟等手段，提升样本的多样性。</a:t>
            </a:r>
          </a:p>
          <a:p>
            <a:endParaRPr lang="zh-CN" altLang="en-US"/>
          </a:p>
          <a:p>
            <a:endParaRPr lang="zh-CN" altLang="en-US"/>
          </a:p>
        </p:txBody>
      </p:sp>
      <p:sp>
        <p:nvSpPr>
          <p:cNvPr id="95236" name="灯片编号占位符 3"/>
          <p:cNvSpPr>
            <a:spLocks noGrp="1"/>
          </p:cNvSpPr>
          <p:nvPr>
            <p:ph type="sldNum" sz="quarter" idx="5"/>
          </p:nvPr>
        </p:nvSpPr>
        <p:spPr bwMode="auto">
          <a:noFill/>
          <a:ln>
            <a:miter lim="800000"/>
            <a:headEnd/>
            <a:tailEnd/>
          </a:ln>
        </p:spPr>
        <p:txBody>
          <a:bodyPr/>
          <a:lstStyle/>
          <a:p>
            <a:fld id="{EB0DA15C-4B01-413C-B6F0-31B1F82402FA}" type="slidenum">
              <a:rPr lang="zh-CN" altLang="en-US" smtClean="0"/>
              <a:pPr/>
              <a:t>37</a:t>
            </a:fld>
            <a:endParaRPr lang="zh-CN" altLang="en-US"/>
          </a:p>
        </p:txBody>
      </p:sp>
    </p:spTree>
    <p:extLst>
      <p:ext uri="{BB962C8B-B14F-4D97-AF65-F5344CB8AC3E}">
        <p14:creationId xmlns:p14="http://schemas.microsoft.com/office/powerpoint/2010/main" val="1050494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p:spPr>
      </p:sp>
      <p:sp>
        <p:nvSpPr>
          <p:cNvPr id="9625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sym typeface="+mn-ea"/>
              </a:rPr>
              <a:t>重要性：</a:t>
            </a:r>
            <a:endParaRPr lang="en-US" altLang="zh-CN">
              <a:sym typeface="+mn-ea"/>
            </a:endParaRPr>
          </a:p>
          <a:p>
            <a:r>
              <a:rPr lang="en-US" altLang="zh-CN">
                <a:sym typeface="+mn-ea"/>
              </a:rPr>
              <a:t>    </a:t>
            </a:r>
            <a:r>
              <a:rPr lang="zh-CN" altLang="zh-CN">
                <a:sym typeface="+mn-ea"/>
              </a:rPr>
              <a:t>安全预警是态势感知系统最重要的功能，而目标的高准确率自动检测是安全预警的前提；</a:t>
            </a:r>
            <a:endParaRPr lang="en-US" altLang="zh-CN">
              <a:sym typeface="+mn-ea"/>
            </a:endParaRPr>
          </a:p>
          <a:p>
            <a:r>
              <a:rPr lang="zh-CN" altLang="en-US"/>
              <a:t>难点：</a:t>
            </a:r>
            <a:endParaRPr lang="en-US" altLang="zh-CN"/>
          </a:p>
          <a:p>
            <a:r>
              <a:rPr lang="zh-CN" altLang="en-US"/>
              <a:t>    当海面环境条件下降、目标距离较远、目标尺寸较小、目标相互遮挡等各类问题出现并相互耦合时，实现目标的高准确率检测、识别将是一项十分艰巨的任务；</a:t>
            </a:r>
            <a:endParaRPr lang="en-US" altLang="zh-CN"/>
          </a:p>
          <a:p>
            <a:r>
              <a:rPr lang="zh-CN" altLang="en-US"/>
              <a:t>解决途径（目标检测）</a:t>
            </a:r>
            <a:endParaRPr lang="en-US" altLang="zh-CN"/>
          </a:p>
          <a:p>
            <a:r>
              <a:rPr lang="en-US" altLang="zh-CN"/>
              <a:t>    </a:t>
            </a:r>
            <a:r>
              <a:rPr lang="zh-CN" altLang="en-US"/>
              <a:t>重点依靠激光点云信息，实现目标分割、点云配准、点云特征匹配等多方法融合，最终与目标识别结果融合校验、与知识数据融合校验，提高精度。</a:t>
            </a:r>
          </a:p>
        </p:txBody>
      </p:sp>
      <p:sp>
        <p:nvSpPr>
          <p:cNvPr id="96260" name="灯片编号占位符 3"/>
          <p:cNvSpPr>
            <a:spLocks noGrp="1"/>
          </p:cNvSpPr>
          <p:nvPr>
            <p:ph type="sldNum" sz="quarter" idx="5"/>
          </p:nvPr>
        </p:nvSpPr>
        <p:spPr bwMode="auto">
          <a:noFill/>
          <a:ln>
            <a:miter lim="800000"/>
            <a:headEnd/>
            <a:tailEnd/>
          </a:ln>
        </p:spPr>
        <p:txBody>
          <a:bodyPr/>
          <a:lstStyle/>
          <a:p>
            <a:fld id="{FC5CF1E3-D1B9-485A-B4CE-9C02801E83AC}" type="slidenum">
              <a:rPr lang="zh-CN" altLang="en-US" smtClean="0"/>
              <a:pPr/>
              <a:t>38</a:t>
            </a:fld>
            <a:endParaRPr lang="zh-CN" altLang="en-US"/>
          </a:p>
        </p:txBody>
      </p:sp>
    </p:spTree>
    <p:extLst>
      <p:ext uri="{BB962C8B-B14F-4D97-AF65-F5344CB8AC3E}">
        <p14:creationId xmlns:p14="http://schemas.microsoft.com/office/powerpoint/2010/main" val="1189646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p:spPr>
      </p:sp>
      <p:sp>
        <p:nvSpPr>
          <p:cNvPr id="97283"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a:sym typeface="+mn-ea"/>
              </a:rPr>
              <a:t>    </a:t>
            </a:r>
            <a:r>
              <a:rPr lang="zh-CN" altLang="zh-CN">
                <a:sym typeface="+mn-ea"/>
              </a:rPr>
              <a:t>目标的分类识别是系统提高智能水平的关键，也是保障目标的属性关联、深入分析态势、提供辅助决策的关键</a:t>
            </a:r>
            <a:r>
              <a:rPr lang="zh-CN" altLang="en-US">
                <a:sym typeface="+mn-ea"/>
              </a:rPr>
              <a:t>；</a:t>
            </a:r>
            <a:endParaRPr lang="en-US" altLang="zh-CN"/>
          </a:p>
          <a:p>
            <a:r>
              <a:rPr lang="zh-CN" altLang="en-US"/>
              <a:t>解决途径（目标识别）</a:t>
            </a:r>
            <a:endParaRPr lang="en-US" altLang="zh-CN"/>
          </a:p>
          <a:p>
            <a:r>
              <a:rPr lang="en-US" altLang="zh-CN"/>
              <a:t>    </a:t>
            </a:r>
            <a:r>
              <a:rPr lang="zh-CN" altLang="en-US"/>
              <a:t>信息上充分结合视觉信息和激光点云两种信息的融合，方法上基于机器学习的方法和基于经典特征匹配的方法相结合；</a:t>
            </a:r>
            <a:endParaRPr lang="en-US" altLang="zh-CN"/>
          </a:p>
          <a:p>
            <a:r>
              <a:rPr lang="en-US" altLang="zh-CN"/>
              <a:t>    </a:t>
            </a:r>
            <a:r>
              <a:rPr lang="zh-CN" altLang="en-US"/>
              <a:t>最终与多信息源的目标关联匹配结果、与目标检测与分割的结果、与目标知识属性信息相互迭代和校验，不断提高识别精度。</a:t>
            </a:r>
            <a:endParaRPr lang="en-US" altLang="zh-CN"/>
          </a:p>
          <a:p>
            <a:endParaRPr lang="zh-CN" altLang="en-US"/>
          </a:p>
        </p:txBody>
      </p:sp>
      <p:sp>
        <p:nvSpPr>
          <p:cNvPr id="97284" name="灯片编号占位符 3"/>
          <p:cNvSpPr>
            <a:spLocks noGrp="1"/>
          </p:cNvSpPr>
          <p:nvPr>
            <p:ph type="sldNum" sz="quarter" idx="5"/>
          </p:nvPr>
        </p:nvSpPr>
        <p:spPr bwMode="auto">
          <a:noFill/>
          <a:ln>
            <a:miter lim="800000"/>
            <a:headEnd/>
            <a:tailEnd/>
          </a:ln>
        </p:spPr>
        <p:txBody>
          <a:bodyPr/>
          <a:lstStyle/>
          <a:p>
            <a:fld id="{76213C51-19FF-4355-AFE2-600CEDF6FE2F}" type="slidenum">
              <a:rPr lang="zh-CN" altLang="en-US" smtClean="0"/>
              <a:pPr/>
              <a:t>39</a:t>
            </a:fld>
            <a:endParaRPr lang="zh-CN" altLang="en-US"/>
          </a:p>
        </p:txBody>
      </p:sp>
    </p:spTree>
    <p:extLst>
      <p:ext uri="{BB962C8B-B14F-4D97-AF65-F5344CB8AC3E}">
        <p14:creationId xmlns:p14="http://schemas.microsoft.com/office/powerpoint/2010/main" val="1314862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p:spPr>
      </p:sp>
      <p:sp>
        <p:nvSpPr>
          <p:cNvPr id="9830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 前面已解决信息探测、目标检测和识别等问题，需继续解决目标运动状态估计、属性关联、运动趋势预报和碰撞危险度计算等，构成综合态势；</a:t>
            </a:r>
            <a:endParaRPr lang="en-US" altLang="zh-CN"/>
          </a:p>
          <a:p>
            <a:r>
              <a:rPr lang="zh-CN" altLang="en-US"/>
              <a:t>其中最大难点问题是实现船舶运动轨迹的精准预报；必须以高精准度的船舶实尺度航行性能模拟为前提，是一项非常困难的任务。</a:t>
            </a:r>
            <a:endParaRPr lang="en-US" altLang="zh-CN"/>
          </a:p>
          <a:p>
            <a:r>
              <a:rPr lang="en-US" altLang="zh-CN"/>
              <a:t>    </a:t>
            </a:r>
            <a:r>
              <a:rPr lang="zh-CN" altLang="en-US"/>
              <a:t>牵头单位依托前期数值水池和智能船仿真评估的研究基础。</a:t>
            </a:r>
          </a:p>
        </p:txBody>
      </p:sp>
      <p:sp>
        <p:nvSpPr>
          <p:cNvPr id="98308" name="灯片编号占位符 3"/>
          <p:cNvSpPr>
            <a:spLocks noGrp="1"/>
          </p:cNvSpPr>
          <p:nvPr>
            <p:ph type="sldNum" sz="quarter" idx="5"/>
          </p:nvPr>
        </p:nvSpPr>
        <p:spPr bwMode="auto">
          <a:noFill/>
          <a:ln>
            <a:miter lim="800000"/>
            <a:headEnd/>
            <a:tailEnd/>
          </a:ln>
        </p:spPr>
        <p:txBody>
          <a:bodyPr/>
          <a:lstStyle/>
          <a:p>
            <a:fld id="{8A4821E4-FA1F-434C-B6AE-A55135EB34FE}" type="slidenum">
              <a:rPr lang="zh-CN" altLang="en-US" smtClean="0"/>
              <a:pPr/>
              <a:t>40</a:t>
            </a:fld>
            <a:endParaRPr lang="zh-CN" altLang="en-US"/>
          </a:p>
        </p:txBody>
      </p:sp>
    </p:spTree>
    <p:extLst>
      <p:ext uri="{BB962C8B-B14F-4D97-AF65-F5344CB8AC3E}">
        <p14:creationId xmlns:p14="http://schemas.microsoft.com/office/powerpoint/2010/main" val="37617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0B304BE-9BD2-4C18-AF76-8B35F75BDE74}" type="slidenum">
              <a:rPr lang="zh-CN" altLang="en-US" smtClean="0"/>
              <a:pPr>
                <a:defRPr/>
              </a:pPr>
              <a:t>3</a:t>
            </a:fld>
            <a:endParaRPr lang="zh-CN" altLang="en-US"/>
          </a:p>
        </p:txBody>
      </p:sp>
    </p:spTree>
    <p:extLst>
      <p:ext uri="{BB962C8B-B14F-4D97-AF65-F5344CB8AC3E}">
        <p14:creationId xmlns:p14="http://schemas.microsoft.com/office/powerpoint/2010/main" val="1858779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p:spPr>
      </p:sp>
      <p:sp>
        <p:nvSpPr>
          <p:cNvPr id="99331"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同时具备这些指标的激光雷达设计过程是非常复杂的，国内没有其它单位能做到</a:t>
            </a:r>
            <a:r>
              <a:rPr lang="en-US" altLang="zh-CN"/>
              <a:t>,</a:t>
            </a:r>
            <a:r>
              <a:rPr lang="zh-CN" altLang="en-US"/>
              <a:t>国外也没查到类似产品</a:t>
            </a:r>
            <a:endParaRPr lang="en-US" altLang="zh-CN"/>
          </a:p>
          <a:p>
            <a:r>
              <a:rPr lang="zh-CN" altLang="en-US"/>
              <a:t>（标题名称已修改）</a:t>
            </a:r>
            <a:endParaRPr lang="en-US" altLang="zh-CN"/>
          </a:p>
        </p:txBody>
      </p:sp>
      <p:sp>
        <p:nvSpPr>
          <p:cNvPr id="99332" name="灯片编号占位符 3"/>
          <p:cNvSpPr>
            <a:spLocks noGrp="1"/>
          </p:cNvSpPr>
          <p:nvPr>
            <p:ph type="sldNum" sz="quarter" idx="5"/>
          </p:nvPr>
        </p:nvSpPr>
        <p:spPr bwMode="auto">
          <a:noFill/>
          <a:ln>
            <a:miter lim="800000"/>
            <a:headEnd/>
            <a:tailEnd/>
          </a:ln>
        </p:spPr>
        <p:txBody>
          <a:bodyPr/>
          <a:lstStyle/>
          <a:p>
            <a:fld id="{0D5C093E-D540-403B-A927-BAFC9BB727B0}" type="slidenum">
              <a:rPr lang="zh-CN" altLang="en-US" smtClean="0"/>
              <a:pPr/>
              <a:t>41</a:t>
            </a:fld>
            <a:endParaRPr lang="zh-CN" altLang="en-US"/>
          </a:p>
        </p:txBody>
      </p:sp>
    </p:spTree>
    <p:extLst>
      <p:ext uri="{BB962C8B-B14F-4D97-AF65-F5344CB8AC3E}">
        <p14:creationId xmlns:p14="http://schemas.microsoft.com/office/powerpoint/2010/main" val="1711340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p:spPr>
      </p:sp>
      <p:sp>
        <p:nvSpPr>
          <p:cNvPr id="10035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更高的分辨率保证更早地检测和识别目标，对安全性意义更大；</a:t>
            </a:r>
            <a:endParaRPr lang="en-US" altLang="zh-CN"/>
          </a:p>
          <a:p>
            <a:r>
              <a:rPr lang="zh-CN" altLang="en-US"/>
              <a:t>高分辨率为信息实时采集和处理引入单独，通过并行采集、并行处理等手段解决。</a:t>
            </a:r>
          </a:p>
        </p:txBody>
      </p:sp>
      <p:sp>
        <p:nvSpPr>
          <p:cNvPr id="100356" name="灯片编号占位符 3"/>
          <p:cNvSpPr>
            <a:spLocks noGrp="1"/>
          </p:cNvSpPr>
          <p:nvPr>
            <p:ph type="sldNum" sz="quarter" idx="5"/>
          </p:nvPr>
        </p:nvSpPr>
        <p:spPr bwMode="auto">
          <a:noFill/>
          <a:ln>
            <a:miter lim="800000"/>
            <a:headEnd/>
            <a:tailEnd/>
          </a:ln>
        </p:spPr>
        <p:txBody>
          <a:bodyPr/>
          <a:lstStyle/>
          <a:p>
            <a:fld id="{B69C75C6-79C1-47D4-847F-9050595D4E83}" type="slidenum">
              <a:rPr lang="zh-CN" altLang="en-US" smtClean="0"/>
              <a:pPr/>
              <a:t>42</a:t>
            </a:fld>
            <a:endParaRPr lang="zh-CN" altLang="en-US"/>
          </a:p>
        </p:txBody>
      </p:sp>
    </p:spTree>
    <p:extLst>
      <p:ext uri="{BB962C8B-B14F-4D97-AF65-F5344CB8AC3E}">
        <p14:creationId xmlns:p14="http://schemas.microsoft.com/office/powerpoint/2010/main" val="1258290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p:spPr>
      </p:sp>
      <p:sp>
        <p:nvSpPr>
          <p:cNvPr id="10137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（建议，右边图片应该放说话语义理解的？声号识别并不是难点？）</a:t>
            </a:r>
            <a:endParaRPr lang="en-US" altLang="zh-CN"/>
          </a:p>
          <a:p>
            <a:r>
              <a:rPr lang="zh-CN" altLang="en-US"/>
              <a:t>语音识别中真正的难点是理解其含义，这样才能准确把握说话者的意图。</a:t>
            </a:r>
            <a:endParaRPr lang="en-US" altLang="zh-CN"/>
          </a:p>
          <a:p>
            <a:r>
              <a:rPr lang="zh-CN" altLang="en-US"/>
              <a:t>语音识别的方法比较明确，均是以深度学习方法为主，准确率的关键是大数据的支撑，</a:t>
            </a:r>
            <a:endParaRPr lang="en-US" altLang="zh-CN"/>
          </a:p>
          <a:p>
            <a:r>
              <a:rPr lang="zh-CN" altLang="en-US"/>
              <a:t>海兰信已拥有******语音数据样本。</a:t>
            </a:r>
            <a:endParaRPr lang="en-US" altLang="zh-CN"/>
          </a:p>
          <a:p>
            <a:endParaRPr lang="zh-CN" altLang="en-US"/>
          </a:p>
        </p:txBody>
      </p:sp>
      <p:sp>
        <p:nvSpPr>
          <p:cNvPr id="101380" name="灯片编号占位符 3"/>
          <p:cNvSpPr>
            <a:spLocks noGrp="1"/>
          </p:cNvSpPr>
          <p:nvPr>
            <p:ph type="sldNum" sz="quarter" idx="5"/>
          </p:nvPr>
        </p:nvSpPr>
        <p:spPr bwMode="auto">
          <a:noFill/>
          <a:ln>
            <a:miter lim="800000"/>
            <a:headEnd/>
            <a:tailEnd/>
          </a:ln>
        </p:spPr>
        <p:txBody>
          <a:bodyPr/>
          <a:lstStyle/>
          <a:p>
            <a:fld id="{30E93DBD-BFF8-44F7-B03B-6787D28EC9D2}" type="slidenum">
              <a:rPr lang="zh-CN" altLang="en-US" smtClean="0"/>
              <a:pPr/>
              <a:t>43</a:t>
            </a:fld>
            <a:endParaRPr lang="zh-CN" altLang="en-US"/>
          </a:p>
        </p:txBody>
      </p:sp>
    </p:spTree>
    <p:extLst>
      <p:ext uri="{BB962C8B-B14F-4D97-AF65-F5344CB8AC3E}">
        <p14:creationId xmlns:p14="http://schemas.microsoft.com/office/powerpoint/2010/main" val="471852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0B304BE-9BD2-4C18-AF76-8B35F75BDE74}" type="slidenum">
              <a:rPr lang="zh-CN" altLang="en-US" smtClean="0"/>
              <a:pPr>
                <a:defRPr/>
              </a:pPr>
              <a:t>46</a:t>
            </a:fld>
            <a:endParaRPr lang="zh-CN" altLang="en-US"/>
          </a:p>
        </p:txBody>
      </p:sp>
    </p:spTree>
    <p:extLst>
      <p:ext uri="{BB962C8B-B14F-4D97-AF65-F5344CB8AC3E}">
        <p14:creationId xmlns:p14="http://schemas.microsoft.com/office/powerpoint/2010/main" val="1777708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p:spPr>
      </p:sp>
      <p:sp>
        <p:nvSpPr>
          <p:cNvPr id="10240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102404" name="灯片编号占位符 3"/>
          <p:cNvSpPr>
            <a:spLocks noGrp="1"/>
          </p:cNvSpPr>
          <p:nvPr>
            <p:ph type="sldNum" sz="quarter" idx="5"/>
          </p:nvPr>
        </p:nvSpPr>
        <p:spPr bwMode="auto">
          <a:noFill/>
          <a:ln>
            <a:miter lim="800000"/>
            <a:headEnd/>
            <a:tailEnd/>
          </a:ln>
        </p:spPr>
        <p:txBody>
          <a:bodyPr/>
          <a:lstStyle/>
          <a:p>
            <a:fld id="{3BB60A98-0906-4493-B72A-BB8E93A5063E}" type="slidenum">
              <a:rPr lang="zh-CN" altLang="en-US" smtClean="0"/>
              <a:pPr/>
              <a:t>59</a:t>
            </a:fld>
            <a:endParaRPr lang="zh-CN" altLang="en-US"/>
          </a:p>
        </p:txBody>
      </p:sp>
    </p:spTree>
    <p:extLst>
      <p:ext uri="{BB962C8B-B14F-4D97-AF65-F5344CB8AC3E}">
        <p14:creationId xmlns:p14="http://schemas.microsoft.com/office/powerpoint/2010/main" val="188401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0B304BE-9BD2-4C18-AF76-8B35F75BDE74}" type="slidenum">
              <a:rPr lang="zh-CN" altLang="en-US" smtClean="0"/>
              <a:pPr>
                <a:defRPr/>
              </a:pPr>
              <a:t>61</a:t>
            </a:fld>
            <a:endParaRPr lang="zh-CN" altLang="en-US"/>
          </a:p>
        </p:txBody>
      </p:sp>
    </p:spTree>
    <p:extLst>
      <p:ext uri="{BB962C8B-B14F-4D97-AF65-F5344CB8AC3E}">
        <p14:creationId xmlns:p14="http://schemas.microsoft.com/office/powerpoint/2010/main" val="1894830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ln>
            <a:miter lim="800000"/>
            <a:headEnd/>
            <a:tailEnd/>
          </a:ln>
        </p:spPr>
        <p:txBody>
          <a:bodyPr/>
          <a:lstStyle/>
          <a:p>
            <a:fld id="{ABDE36A8-9BF3-433C-B95C-E91B319D7301}" type="slidenum">
              <a:rPr lang="en-US" altLang="zh-CN" smtClean="0"/>
              <a:pPr/>
              <a:t>69</a:t>
            </a:fld>
            <a:endParaRPr lang="en-US" altLang="zh-CN"/>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1068005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p:spPr>
      </p:sp>
      <p:sp>
        <p:nvSpPr>
          <p:cNvPr id="73731" name="备注占位符 2"/>
          <p:cNvSpPr>
            <a:spLocks noGrp="1"/>
          </p:cNvSpPr>
          <p:nvPr>
            <p:ph type="body" idx="1"/>
          </p:nvPr>
        </p:nvSpPr>
        <p:spPr bwMode="auto">
          <a:noFill/>
        </p:spPr>
        <p:txBody>
          <a:bodyPr wrap="square" numCol="1" anchor="t" anchorCtr="0" compatLnSpc="1">
            <a:prstTxWarp prst="textNoShape">
              <a:avLst/>
            </a:prstTxWarp>
          </a:bodyPr>
          <a:lstStyle/>
          <a:p>
            <a:pPr marL="285750" indent="-285750" algn="just" eaLnBrk="1" hangingPunct="1">
              <a:lnSpc>
                <a:spcPct val="130000"/>
              </a:lnSpc>
              <a:spcBef>
                <a:spcPct val="0"/>
              </a:spcBef>
              <a:buClr>
                <a:srgbClr val="FF0000"/>
              </a:buClr>
            </a:pPr>
            <a:r>
              <a:rPr lang="en-US" altLang="zh-CN" b="1">
                <a:ea typeface="楷体" pitchFamily="49" charset="-122"/>
                <a:cs typeface="Times New Roman" pitchFamily="18" charset="0"/>
              </a:rPr>
              <a:t>2018</a:t>
            </a:r>
            <a:r>
              <a:rPr lang="zh-CN" altLang="en-US" b="1">
                <a:ea typeface="楷体" pitchFamily="49" charset="-122"/>
                <a:cs typeface="Times New Roman" pitchFamily="18" charset="0"/>
              </a:rPr>
              <a:t>年</a:t>
            </a:r>
            <a:r>
              <a:rPr lang="en-US" altLang="zh-CN" b="1">
                <a:ea typeface="楷体" pitchFamily="49" charset="-122"/>
                <a:cs typeface="Times New Roman" pitchFamily="18" charset="0"/>
              </a:rPr>
              <a:t>1</a:t>
            </a:r>
            <a:r>
              <a:rPr lang="zh-CN" altLang="en-US" b="1">
                <a:ea typeface="楷体" pitchFamily="49" charset="-122"/>
                <a:cs typeface="Times New Roman" pitchFamily="18" charset="0"/>
              </a:rPr>
              <a:t>月，巴拿马“桑吉”轮与香港“长峰水晶”轮发生碰撞， “桑吉”轮</a:t>
            </a:r>
            <a:r>
              <a:rPr lang="en-US" altLang="zh-CN" b="1">
                <a:ea typeface="楷体" pitchFamily="49" charset="-122"/>
                <a:cs typeface="Times New Roman" pitchFamily="18" charset="0"/>
              </a:rPr>
              <a:t>3</a:t>
            </a:r>
            <a:r>
              <a:rPr lang="zh-CN" altLang="en-US" b="1">
                <a:ea typeface="楷体" pitchFamily="49" charset="-122"/>
                <a:cs typeface="Times New Roman" pitchFamily="18" charset="0"/>
              </a:rPr>
              <a:t>名人员死亡、</a:t>
            </a:r>
            <a:r>
              <a:rPr lang="en-US" altLang="zh-CN" b="1">
                <a:ea typeface="楷体" pitchFamily="49" charset="-122"/>
                <a:cs typeface="Times New Roman" pitchFamily="18" charset="0"/>
              </a:rPr>
              <a:t>29</a:t>
            </a:r>
            <a:r>
              <a:rPr lang="zh-CN" altLang="en-US" b="1">
                <a:ea typeface="楷体" pitchFamily="49" charset="-122"/>
                <a:cs typeface="Times New Roman" pitchFamily="18" charset="0"/>
              </a:rPr>
              <a:t>名人员失踪。中国向</a:t>
            </a:r>
            <a:r>
              <a:rPr lang="en-US" altLang="zh-CN" b="1">
                <a:ea typeface="楷体" pitchFamily="49" charset="-122"/>
                <a:cs typeface="Times New Roman" pitchFamily="18" charset="0"/>
              </a:rPr>
              <a:t>IMO</a:t>
            </a:r>
            <a:r>
              <a:rPr lang="zh-CN" altLang="en-US" b="1">
                <a:ea typeface="楷体" pitchFamily="49" charset="-122"/>
                <a:cs typeface="Times New Roman" pitchFamily="18" charset="0"/>
              </a:rPr>
              <a:t>提交事故安全调查报告。</a:t>
            </a:r>
            <a:endParaRPr lang="zh-CN" altLang="en-US">
              <a:cs typeface="Times New Roman" pitchFamily="18" charset="0"/>
            </a:endParaRPr>
          </a:p>
          <a:p>
            <a:pPr marL="285750" indent="-285750" algn="just" eaLnBrk="1" hangingPunct="1">
              <a:lnSpc>
                <a:spcPct val="130000"/>
              </a:lnSpc>
              <a:spcBef>
                <a:spcPct val="0"/>
              </a:spcBef>
              <a:buClr>
                <a:srgbClr val="FF0000"/>
              </a:buClr>
            </a:pPr>
            <a:endParaRPr lang="en-US" altLang="zh-CN" b="1">
              <a:ea typeface="楷体" pitchFamily="49" charset="-122"/>
              <a:cs typeface="Times New Roman" pitchFamily="18" charset="0"/>
            </a:endParaRPr>
          </a:p>
        </p:txBody>
      </p:sp>
      <p:sp>
        <p:nvSpPr>
          <p:cNvPr id="73732" name="灯片编号占位符 3"/>
          <p:cNvSpPr>
            <a:spLocks noGrp="1"/>
          </p:cNvSpPr>
          <p:nvPr>
            <p:ph type="sldNum" sz="quarter" idx="5"/>
          </p:nvPr>
        </p:nvSpPr>
        <p:spPr bwMode="auto">
          <a:noFill/>
          <a:ln>
            <a:miter lim="800000"/>
            <a:headEnd/>
            <a:tailEnd/>
          </a:ln>
        </p:spPr>
        <p:txBody>
          <a:bodyPr/>
          <a:lstStyle/>
          <a:p>
            <a:fld id="{FFF8E7D7-F705-4A21-AC12-0C9C8CD24CDA}" type="slidenum">
              <a:rPr lang="zh-CN" altLang="en-US" smtClean="0"/>
              <a:pPr/>
              <a:t>5</a:t>
            </a:fld>
            <a:endParaRPr lang="zh-CN" altLang="en-US"/>
          </a:p>
        </p:txBody>
      </p:sp>
    </p:spTree>
    <p:extLst>
      <p:ext uri="{BB962C8B-B14F-4D97-AF65-F5344CB8AC3E}">
        <p14:creationId xmlns:p14="http://schemas.microsoft.com/office/powerpoint/2010/main" val="1281421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0B304BE-9BD2-4C18-AF76-8B35F75BDE74}" type="slidenum">
              <a:rPr lang="zh-CN" altLang="en-US" smtClean="0"/>
              <a:pPr>
                <a:defRPr/>
              </a:pPr>
              <a:t>6</a:t>
            </a:fld>
            <a:endParaRPr lang="zh-CN" altLang="en-US"/>
          </a:p>
        </p:txBody>
      </p:sp>
    </p:spTree>
    <p:extLst>
      <p:ext uri="{BB962C8B-B14F-4D97-AF65-F5344CB8AC3E}">
        <p14:creationId xmlns:p14="http://schemas.microsoft.com/office/powerpoint/2010/main" val="863988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p:spPr>
      </p:sp>
      <p:sp>
        <p:nvSpPr>
          <p:cNvPr id="7475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第</a:t>
            </a:r>
            <a:r>
              <a:rPr lang="en-US" altLang="zh-CN" dirty="0"/>
              <a:t>2</a:t>
            </a:r>
            <a:r>
              <a:rPr lang="zh-CN" altLang="en-US" dirty="0"/>
              <a:t>）条相当于解释“态势”的含义</a:t>
            </a:r>
          </a:p>
          <a:p>
            <a:endParaRPr lang="zh-CN" altLang="en-US" dirty="0"/>
          </a:p>
        </p:txBody>
      </p:sp>
      <p:sp>
        <p:nvSpPr>
          <p:cNvPr id="74756" name="灯片编号占位符 3"/>
          <p:cNvSpPr>
            <a:spLocks noGrp="1"/>
          </p:cNvSpPr>
          <p:nvPr>
            <p:ph type="sldNum" sz="quarter" idx="5"/>
          </p:nvPr>
        </p:nvSpPr>
        <p:spPr bwMode="auto">
          <a:noFill/>
          <a:ln>
            <a:miter lim="800000"/>
            <a:headEnd/>
            <a:tailEnd/>
          </a:ln>
        </p:spPr>
        <p:txBody>
          <a:bodyPr/>
          <a:lstStyle/>
          <a:p>
            <a:fld id="{29604F0A-54E4-49E4-9B0A-490E03123C73}" type="slidenum">
              <a:rPr lang="zh-CN" altLang="en-US" smtClean="0"/>
              <a:pPr/>
              <a:t>10</a:t>
            </a:fld>
            <a:endParaRPr lang="zh-CN" altLang="en-US"/>
          </a:p>
        </p:txBody>
      </p:sp>
    </p:spTree>
    <p:extLst>
      <p:ext uri="{BB962C8B-B14F-4D97-AF65-F5344CB8AC3E}">
        <p14:creationId xmlns:p14="http://schemas.microsoft.com/office/powerpoint/2010/main" val="1880550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p:spPr>
      </p:sp>
      <p:sp>
        <p:nvSpPr>
          <p:cNvPr id="757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ln>
            <a:miter lim="800000"/>
            <a:headEnd/>
            <a:tailEnd/>
          </a:ln>
        </p:spPr>
        <p:txBody>
          <a:bodyPr/>
          <a:lstStyle/>
          <a:p>
            <a:fld id="{CB5BFCC0-0F8B-4F1C-9F78-3937A71F42DC}" type="slidenum">
              <a:rPr lang="zh-CN" altLang="en-US" smtClean="0"/>
              <a:pPr/>
              <a:t>12</a:t>
            </a:fld>
            <a:endParaRPr lang="zh-CN" altLang="en-US"/>
          </a:p>
        </p:txBody>
      </p:sp>
    </p:spTree>
    <p:extLst>
      <p:ext uri="{BB962C8B-B14F-4D97-AF65-F5344CB8AC3E}">
        <p14:creationId xmlns:p14="http://schemas.microsoft.com/office/powerpoint/2010/main" val="188824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p:spPr>
      </p:sp>
      <p:sp>
        <p:nvSpPr>
          <p:cNvPr id="76803"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a:t>将项目</a:t>
            </a:r>
            <a:r>
              <a:rPr lang="en-US" altLang="zh-CN"/>
              <a:t>10</a:t>
            </a:r>
            <a:r>
              <a:rPr lang="zh-CN" altLang="en-US"/>
              <a:t>项内容分成了：</a:t>
            </a:r>
            <a:r>
              <a:rPr lang="en-US" altLang="zh-CN"/>
              <a:t>1+2+3+4</a:t>
            </a:r>
            <a:r>
              <a:rPr lang="zh-CN" altLang="en-US"/>
              <a:t>的格局：</a:t>
            </a:r>
            <a:r>
              <a:rPr lang="en-US" altLang="zh-CN"/>
              <a:t>1</a:t>
            </a:r>
            <a:r>
              <a:rPr lang="zh-CN" altLang="en-US"/>
              <a:t>是顶层设计、</a:t>
            </a:r>
            <a:r>
              <a:rPr lang="en-US" altLang="zh-CN"/>
              <a:t>2</a:t>
            </a:r>
            <a:r>
              <a:rPr lang="zh-CN" altLang="en-US"/>
              <a:t>大系统性工程（融合重构与集成应用），</a:t>
            </a:r>
            <a:r>
              <a:rPr lang="en-US" altLang="zh-CN"/>
              <a:t>3</a:t>
            </a:r>
            <a:r>
              <a:rPr lang="zh-CN" altLang="en-US"/>
              <a:t>项基础性信息处理和分析技术；</a:t>
            </a:r>
            <a:r>
              <a:rPr lang="en-US" altLang="zh-CN"/>
              <a:t>4</a:t>
            </a:r>
            <a:r>
              <a:rPr lang="zh-CN" altLang="en-US"/>
              <a:t>项关键设备的技术集成应用研究；相比国外设计，增加了语音</a:t>
            </a:r>
            <a:r>
              <a:rPr lang="en-US" altLang="zh-CN"/>
              <a:t>/</a:t>
            </a:r>
            <a:r>
              <a:rPr lang="zh-CN" altLang="en-US"/>
              <a:t>语音识别和合成，让智能船有了耳朵，可以听懂，甚至将来可以说标准话。</a:t>
            </a:r>
          </a:p>
        </p:txBody>
      </p:sp>
      <p:sp>
        <p:nvSpPr>
          <p:cNvPr id="76804" name="灯片编号占位符 3"/>
          <p:cNvSpPr>
            <a:spLocks noGrp="1"/>
          </p:cNvSpPr>
          <p:nvPr>
            <p:ph type="sldNum" sz="quarter" idx="5"/>
          </p:nvPr>
        </p:nvSpPr>
        <p:spPr bwMode="auto">
          <a:noFill/>
          <a:ln>
            <a:miter lim="800000"/>
            <a:headEnd/>
            <a:tailEnd/>
          </a:ln>
        </p:spPr>
        <p:txBody>
          <a:bodyPr/>
          <a:lstStyle/>
          <a:p>
            <a:fld id="{791066FC-C0E4-4688-854B-14723AD7D4A8}" type="slidenum">
              <a:rPr lang="zh-CN" altLang="en-US" smtClean="0"/>
              <a:pPr/>
              <a:t>15</a:t>
            </a:fld>
            <a:endParaRPr lang="zh-CN" altLang="en-US"/>
          </a:p>
        </p:txBody>
      </p:sp>
    </p:spTree>
    <p:extLst>
      <p:ext uri="{BB962C8B-B14F-4D97-AF65-F5344CB8AC3E}">
        <p14:creationId xmlns:p14="http://schemas.microsoft.com/office/powerpoint/2010/main" val="88001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p:spPr>
      </p:sp>
      <p:sp>
        <p:nvSpPr>
          <p:cNvPr id="3" name="备注占位符 2"/>
          <p:cNvSpPr>
            <a:spLocks noGrp="1"/>
          </p:cNvSpPr>
          <p:nvPr>
            <p:ph type="body" idx="1"/>
          </p:nvPr>
        </p:nvSpPr>
        <p:spPr/>
        <p:txBody>
          <a:bodyPr>
            <a:normAutofit/>
          </a:bodyPr>
          <a:lstStyle/>
          <a:p>
            <a:pPr>
              <a:defRPr/>
            </a:pPr>
            <a:r>
              <a:rPr lang="zh-CN" altLang="en-US" dirty="0"/>
              <a:t>这是系统的研究内容，下面为各个子专题，其中</a:t>
            </a:r>
            <a:r>
              <a:rPr lang="en-US" altLang="zh-CN" dirty="0"/>
              <a:t>5</a:t>
            </a:r>
            <a:r>
              <a:rPr lang="zh-CN" altLang="en-US" dirty="0"/>
              <a:t>个专题产生硬件设备，经系统集成，形成综合硬件系统；</a:t>
            </a:r>
            <a:endParaRPr lang="en-US" altLang="zh-CN" dirty="0"/>
          </a:p>
          <a:p>
            <a:pPr>
              <a:defRPr/>
            </a:pPr>
            <a:r>
              <a:rPr lang="zh-CN" altLang="en-US" dirty="0"/>
              <a:t>有</a:t>
            </a:r>
            <a:r>
              <a:rPr lang="en-US" altLang="zh-CN" dirty="0"/>
              <a:t>3</a:t>
            </a:r>
            <a:r>
              <a:rPr lang="zh-CN" altLang="en-US" dirty="0"/>
              <a:t>个子专题为软件设计，以专题</a:t>
            </a:r>
            <a:r>
              <a:rPr lang="en-US" altLang="zh-CN" dirty="0"/>
              <a:t>9</a:t>
            </a:r>
            <a:r>
              <a:rPr lang="zh-CN" altLang="en-US" dirty="0"/>
              <a:t>态势重构软件为主导，汇总成综合态势重构软件，最终以</a:t>
            </a:r>
            <a:r>
              <a:rPr lang="en-US" altLang="zh-CN" dirty="0"/>
              <a:t>5</a:t>
            </a:r>
            <a:r>
              <a:rPr lang="zh-CN" altLang="en-US" dirty="0"/>
              <a:t>种可视化形式输出，经人机交互设计，构成综合软件；</a:t>
            </a:r>
            <a:endParaRPr lang="en-US" altLang="zh-CN" dirty="0"/>
          </a:p>
          <a:p>
            <a:pPr>
              <a:defRPr/>
            </a:pPr>
            <a:r>
              <a:rPr lang="zh-CN" altLang="en-US" dirty="0"/>
              <a:t>系统以统一的软件表达全部态势信息，充分考虑用户需求，避免以信息罗列的方式展现给用户，那样将导致系统很难实用</a:t>
            </a:r>
            <a:endParaRPr lang="en-US" altLang="zh-CN" dirty="0"/>
          </a:p>
        </p:txBody>
      </p:sp>
      <p:sp>
        <p:nvSpPr>
          <p:cNvPr id="77828" name="灯片编号占位符 3"/>
          <p:cNvSpPr>
            <a:spLocks noGrp="1"/>
          </p:cNvSpPr>
          <p:nvPr>
            <p:ph type="sldNum" sz="quarter" idx="5"/>
          </p:nvPr>
        </p:nvSpPr>
        <p:spPr bwMode="auto">
          <a:noFill/>
          <a:ln>
            <a:miter lim="800000"/>
            <a:headEnd/>
            <a:tailEnd/>
          </a:ln>
        </p:spPr>
        <p:txBody>
          <a:bodyPr/>
          <a:lstStyle/>
          <a:p>
            <a:fld id="{03BFE482-51C6-4C85-9D02-C4EFE11E2F02}" type="slidenum">
              <a:rPr lang="zh-CN" altLang="en-US" smtClean="0"/>
              <a:pPr/>
              <a:t>16</a:t>
            </a:fld>
            <a:endParaRPr lang="zh-CN" altLang="en-US"/>
          </a:p>
        </p:txBody>
      </p:sp>
    </p:spTree>
    <p:extLst>
      <p:ext uri="{BB962C8B-B14F-4D97-AF65-F5344CB8AC3E}">
        <p14:creationId xmlns:p14="http://schemas.microsoft.com/office/powerpoint/2010/main" val="627235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p:cNvPr>
          <p:cNvSpPr>
            <a:spLocks noGrp="1"/>
          </p:cNvSpPr>
          <p:nvPr>
            <p:ph type="dt" sz="half" idx="10"/>
          </p:nvPr>
        </p:nvSpPr>
        <p:spPr/>
        <p:txBody>
          <a:bodyPr/>
          <a:lstStyle>
            <a:lvl1pPr>
              <a:defRPr/>
            </a:lvl1pPr>
          </a:lstStyle>
          <a:p>
            <a:pPr>
              <a:defRPr/>
            </a:pPr>
            <a:fld id="{7A66E792-C2BF-454A-83BC-08162048BA6E}" type="datetimeFigureOut">
              <a:rPr lang="zh-CN" altLang="en-US"/>
              <a:pPr>
                <a:defRPr/>
              </a:pPr>
              <a:t>2018/8/7</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p:cNvPr>
          <p:cNvSpPr>
            <a:spLocks noGrp="1"/>
          </p:cNvSpPr>
          <p:nvPr>
            <p:ph type="sldNum" sz="quarter" idx="12"/>
          </p:nvPr>
        </p:nvSpPr>
        <p:spPr/>
        <p:txBody>
          <a:bodyPr/>
          <a:lstStyle>
            <a:lvl1pPr>
              <a:defRPr/>
            </a:lvl1pPr>
          </a:lstStyle>
          <a:p>
            <a:pPr>
              <a:defRPr/>
            </a:pPr>
            <a:fld id="{020F987B-0C87-4768-9977-4F6B68089AB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F4BFFD8C-2EF2-4193-8BDC-81BE0266901A}" type="datetimeFigureOut">
              <a:rPr lang="zh-CN" altLang="en-US"/>
              <a:pPr>
                <a:defRPr/>
              </a:pPr>
              <a:t>2018/8/7</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p:cNvPr>
          <p:cNvSpPr>
            <a:spLocks noGrp="1"/>
          </p:cNvSpPr>
          <p:nvPr>
            <p:ph type="sldNum" sz="quarter" idx="12"/>
          </p:nvPr>
        </p:nvSpPr>
        <p:spPr/>
        <p:txBody>
          <a:bodyPr/>
          <a:lstStyle>
            <a:lvl1pPr>
              <a:defRPr/>
            </a:lvl1pPr>
          </a:lstStyle>
          <a:p>
            <a:pPr>
              <a:defRPr/>
            </a:pPr>
            <a:fld id="{F1D7ECDB-54A1-46DC-A837-0653E8C3BD9C}"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CA6EABCC-65A6-4A90-AEFA-451420825E45}" type="datetimeFigureOut">
              <a:rPr lang="zh-CN" altLang="en-US"/>
              <a:pPr>
                <a:defRPr/>
              </a:pPr>
              <a:t>2018/8/7</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p:cNvPr>
          <p:cNvSpPr>
            <a:spLocks noGrp="1"/>
          </p:cNvSpPr>
          <p:nvPr>
            <p:ph type="sldNum" sz="quarter" idx="12"/>
          </p:nvPr>
        </p:nvSpPr>
        <p:spPr/>
        <p:txBody>
          <a:bodyPr/>
          <a:lstStyle>
            <a:lvl1pPr>
              <a:defRPr/>
            </a:lvl1pPr>
          </a:lstStyle>
          <a:p>
            <a:pPr>
              <a:defRPr/>
            </a:pPr>
            <a:fld id="{9D8437FF-B5C7-4816-8994-2837CB94F1FD}"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1"/>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1" y="1535113"/>
            <a:ext cx="4041775"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1"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6" y="273049"/>
            <a:ext cx="3008313" cy="1162051"/>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6" y="1435104"/>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10"/>
          </p:nvPr>
        </p:nvSpPr>
        <p:spPr/>
        <p:txBody>
          <a:bodyPr/>
          <a:lstStyle>
            <a:lvl1pPr>
              <a:defRPr/>
            </a:lvl1pPr>
          </a:lstStyle>
          <a:p>
            <a:pPr>
              <a:defRPr/>
            </a:pPr>
            <a:fld id="{70AD2621-E139-4510-B7B9-9821573ADB2E}" type="datetimeFigureOut">
              <a:rPr lang="zh-CN" altLang="en-US"/>
              <a:pPr>
                <a:defRPr/>
              </a:pPr>
              <a:t>2018/8/7</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p:cNvPr>
          <p:cNvSpPr>
            <a:spLocks noGrp="1"/>
          </p:cNvSpPr>
          <p:nvPr>
            <p:ph type="sldNum" sz="quarter" idx="12"/>
          </p:nvPr>
        </p:nvSpPr>
        <p:spPr/>
        <p:txBody>
          <a:bodyPr/>
          <a:lstStyle>
            <a:lvl1pPr>
              <a:defRPr/>
            </a:lvl1pPr>
          </a:lstStyle>
          <a:p>
            <a:pPr>
              <a:defRPr/>
            </a:pPr>
            <a:fld id="{34B2106D-5189-46B1-9632-62BCD8A7D8E0}"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41"/>
            <a:ext cx="54864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1"/>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1"/>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457200" y="1600201"/>
            <a:ext cx="8229600" cy="4525963"/>
          </a:xfrm>
          <a:prstGeom prst="rect">
            <a:avLst/>
          </a:prstGeom>
        </p:spPr>
        <p:txBody>
          <a:bodyPr/>
          <a:lstStyle/>
          <a:p>
            <a:pPr lvl="0"/>
            <a:endParaRPr lang="zh-CN" altLang="en-US" noProof="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40"/>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p:cNvPr>
          <p:cNvSpPr>
            <a:spLocks noGrp="1"/>
          </p:cNvSpPr>
          <p:nvPr>
            <p:ph type="dt" sz="half" idx="10"/>
          </p:nvPr>
        </p:nvSpPr>
        <p:spPr/>
        <p:txBody>
          <a:bodyPr/>
          <a:lstStyle>
            <a:lvl1pPr>
              <a:defRPr/>
            </a:lvl1pPr>
          </a:lstStyle>
          <a:p>
            <a:pPr>
              <a:defRPr/>
            </a:pPr>
            <a:fld id="{FB69C3AC-3B3B-4AE9-970B-D713FF1297B5}" type="datetimeFigureOut">
              <a:rPr lang="zh-CN" altLang="en-US"/>
              <a:pPr>
                <a:defRPr/>
              </a:pPr>
              <a:t>2018/8/7</a:t>
            </a:fld>
            <a:endParaRPr lang="zh-CN" altLang="en-US"/>
          </a:p>
        </p:txBody>
      </p:sp>
      <p:sp>
        <p:nvSpPr>
          <p:cNvPr id="5" name="页脚占位符 4">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p:cNvPr>
          <p:cNvSpPr>
            <a:spLocks noGrp="1"/>
          </p:cNvSpPr>
          <p:nvPr>
            <p:ph type="sldNum" sz="quarter" idx="12"/>
          </p:nvPr>
        </p:nvSpPr>
        <p:spPr/>
        <p:txBody>
          <a:bodyPr/>
          <a:lstStyle>
            <a:lvl1pPr>
              <a:defRPr/>
            </a:lvl1pPr>
          </a:lstStyle>
          <a:p>
            <a:pPr>
              <a:defRPr/>
            </a:pPr>
            <a:fld id="{A3FCF886-7BD2-49B7-9ABB-20103D6ADBC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p:cNvPr>
          <p:cNvSpPr>
            <a:spLocks noGrp="1"/>
          </p:cNvSpPr>
          <p:nvPr>
            <p:ph type="dt" sz="half" idx="10"/>
          </p:nvPr>
        </p:nvSpPr>
        <p:spPr/>
        <p:txBody>
          <a:bodyPr/>
          <a:lstStyle>
            <a:lvl1pPr>
              <a:defRPr/>
            </a:lvl1pPr>
          </a:lstStyle>
          <a:p>
            <a:pPr>
              <a:defRPr/>
            </a:pPr>
            <a:fld id="{240AAEBB-0F7A-4739-82BA-044E66BB0731}" type="datetimeFigureOut">
              <a:rPr lang="zh-CN" altLang="en-US"/>
              <a:pPr>
                <a:defRPr/>
              </a:pPr>
              <a:t>2018/8/7</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p:cNvPr>
          <p:cNvSpPr>
            <a:spLocks noGrp="1"/>
          </p:cNvSpPr>
          <p:nvPr>
            <p:ph type="sldNum" sz="quarter" idx="12"/>
          </p:nvPr>
        </p:nvSpPr>
        <p:spPr/>
        <p:txBody>
          <a:bodyPr/>
          <a:lstStyle>
            <a:lvl1pPr>
              <a:defRPr/>
            </a:lvl1pPr>
          </a:lstStyle>
          <a:p>
            <a:pPr>
              <a:defRPr/>
            </a:pPr>
            <a:fld id="{EEEEF6A2-7BA5-438A-B3A8-A33EA9CD9DD1}"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1"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p:cNvPr>
          <p:cNvSpPr>
            <a:spLocks noGrp="1"/>
          </p:cNvSpPr>
          <p:nvPr>
            <p:ph type="dt" sz="half" idx="10"/>
          </p:nvPr>
        </p:nvSpPr>
        <p:spPr/>
        <p:txBody>
          <a:bodyPr/>
          <a:lstStyle>
            <a:lvl1pPr>
              <a:defRPr/>
            </a:lvl1pPr>
          </a:lstStyle>
          <a:p>
            <a:pPr>
              <a:defRPr/>
            </a:pPr>
            <a:fld id="{CE9863A9-3BF9-4341-BDCA-52A48F835178}" type="datetimeFigureOut">
              <a:rPr lang="zh-CN" altLang="en-US"/>
              <a:pPr>
                <a:defRPr/>
              </a:pPr>
              <a:t>2018/8/7</a:t>
            </a:fld>
            <a:endParaRPr lang="zh-CN" altLang="en-US"/>
          </a:p>
        </p:txBody>
      </p:sp>
      <p:sp>
        <p:nvSpPr>
          <p:cNvPr id="8" name="页脚占位符 4">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p:cNvPr>
          <p:cNvSpPr>
            <a:spLocks noGrp="1"/>
          </p:cNvSpPr>
          <p:nvPr>
            <p:ph type="sldNum" sz="quarter" idx="12"/>
          </p:nvPr>
        </p:nvSpPr>
        <p:spPr/>
        <p:txBody>
          <a:bodyPr/>
          <a:lstStyle>
            <a:lvl1pPr>
              <a:defRPr/>
            </a:lvl1pPr>
          </a:lstStyle>
          <a:p>
            <a:pPr>
              <a:defRPr/>
            </a:pPr>
            <a:fld id="{692BD010-B569-46CF-A424-0920EDE34C97}"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p:cNvPr>
          <p:cNvSpPr>
            <a:spLocks noGrp="1"/>
          </p:cNvSpPr>
          <p:nvPr>
            <p:ph type="dt" sz="half" idx="10"/>
          </p:nvPr>
        </p:nvSpPr>
        <p:spPr/>
        <p:txBody>
          <a:bodyPr/>
          <a:lstStyle>
            <a:lvl1pPr>
              <a:defRPr/>
            </a:lvl1pPr>
          </a:lstStyle>
          <a:p>
            <a:pPr>
              <a:defRPr/>
            </a:pPr>
            <a:fld id="{6860779C-0B28-4C02-AD79-39F2961EADBD}" type="datetimeFigureOut">
              <a:rPr lang="zh-CN" altLang="en-US"/>
              <a:pPr>
                <a:defRPr/>
              </a:pPr>
              <a:t>2018/8/7</a:t>
            </a:fld>
            <a:endParaRPr lang="zh-CN" altLang="en-US"/>
          </a:p>
        </p:txBody>
      </p:sp>
      <p:sp>
        <p:nvSpPr>
          <p:cNvPr id="4" name="页脚占位符 4">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p:cNvPr>
          <p:cNvSpPr>
            <a:spLocks noGrp="1"/>
          </p:cNvSpPr>
          <p:nvPr>
            <p:ph type="sldNum" sz="quarter" idx="12"/>
          </p:nvPr>
        </p:nvSpPr>
        <p:spPr/>
        <p:txBody>
          <a:bodyPr/>
          <a:lstStyle>
            <a:lvl1pPr>
              <a:defRPr/>
            </a:lvl1pPr>
          </a:lstStyle>
          <a:p>
            <a:pPr>
              <a:defRPr/>
            </a:pPr>
            <a:fld id="{35FA6FBC-1E14-4A72-9217-8669AD2F37E5}"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p:cNvPr>
          <p:cNvSpPr>
            <a:spLocks noGrp="1"/>
          </p:cNvSpPr>
          <p:nvPr>
            <p:ph type="dt" sz="half" idx="10"/>
          </p:nvPr>
        </p:nvSpPr>
        <p:spPr/>
        <p:txBody>
          <a:bodyPr/>
          <a:lstStyle>
            <a:lvl1pPr>
              <a:defRPr/>
            </a:lvl1pPr>
          </a:lstStyle>
          <a:p>
            <a:pPr>
              <a:defRPr/>
            </a:pPr>
            <a:fld id="{6EBC7F7E-C961-4009-84AD-F7C93B6F0679}" type="datetimeFigureOut">
              <a:rPr lang="zh-CN" altLang="en-US"/>
              <a:pPr>
                <a:defRPr/>
              </a:pPr>
              <a:t>2018/8/7</a:t>
            </a:fld>
            <a:endParaRPr lang="zh-CN" altLang="en-US"/>
          </a:p>
        </p:txBody>
      </p:sp>
      <p:sp>
        <p:nvSpPr>
          <p:cNvPr id="3" name="页脚占位符 4">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p:cNvPr>
          <p:cNvSpPr>
            <a:spLocks noGrp="1"/>
          </p:cNvSpPr>
          <p:nvPr>
            <p:ph type="sldNum" sz="quarter" idx="12"/>
          </p:nvPr>
        </p:nvSpPr>
        <p:spPr/>
        <p:txBody>
          <a:bodyPr/>
          <a:lstStyle>
            <a:lvl1pPr>
              <a:defRPr/>
            </a:lvl1pPr>
          </a:lstStyle>
          <a:p>
            <a:pPr>
              <a:defRPr/>
            </a:pPr>
            <a:fld id="{8C7865EB-97DE-46C9-A670-138FA0FF2A30}"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6"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6"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29348A30-4085-4F05-80C0-F33AFEFE5B6F}" type="datetimeFigureOut">
              <a:rPr lang="zh-CN" altLang="en-US"/>
              <a:pPr>
                <a:defRPr/>
              </a:pPr>
              <a:t>2018/8/7</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p:cNvPr>
          <p:cNvSpPr>
            <a:spLocks noGrp="1"/>
          </p:cNvSpPr>
          <p:nvPr>
            <p:ph type="sldNum" sz="quarter" idx="12"/>
          </p:nvPr>
        </p:nvSpPr>
        <p:spPr/>
        <p:txBody>
          <a:bodyPr/>
          <a:lstStyle>
            <a:lvl1pPr>
              <a:defRPr/>
            </a:lvl1pPr>
          </a:lstStyle>
          <a:p>
            <a:pPr>
              <a:defRPr/>
            </a:pPr>
            <a:fld id="{D22688C0-E72E-409A-818D-B97B73BFCF1D}"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p:cNvPr>
          <p:cNvSpPr>
            <a:spLocks noGrp="1"/>
          </p:cNvSpPr>
          <p:nvPr>
            <p:ph type="dt" sz="half" idx="10"/>
          </p:nvPr>
        </p:nvSpPr>
        <p:spPr/>
        <p:txBody>
          <a:bodyPr/>
          <a:lstStyle>
            <a:lvl1pPr>
              <a:defRPr/>
            </a:lvl1pPr>
          </a:lstStyle>
          <a:p>
            <a:pPr>
              <a:defRPr/>
            </a:pPr>
            <a:fld id="{9EF9B860-51A3-44F5-822E-2DBB1F0D5DCE}" type="datetimeFigureOut">
              <a:rPr lang="zh-CN" altLang="en-US"/>
              <a:pPr>
                <a:defRPr/>
              </a:pPr>
              <a:t>2018/8/7</a:t>
            </a:fld>
            <a:endParaRPr lang="zh-CN" altLang="en-US"/>
          </a:p>
        </p:txBody>
      </p:sp>
      <p:sp>
        <p:nvSpPr>
          <p:cNvPr id="6" name="页脚占位符 4">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p:cNvPr>
          <p:cNvSpPr>
            <a:spLocks noGrp="1"/>
          </p:cNvSpPr>
          <p:nvPr>
            <p:ph type="sldNum" sz="quarter" idx="12"/>
          </p:nvPr>
        </p:nvSpPr>
        <p:spPr/>
        <p:txBody>
          <a:bodyPr/>
          <a:lstStyle>
            <a:lvl1pPr>
              <a:defRPr/>
            </a:lvl1pPr>
          </a:lstStyle>
          <a:p>
            <a:pPr>
              <a:defRPr/>
            </a:pPr>
            <a:fld id="{D5F0EB24-9C6D-4BEA-8731-19A9911ED867}"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vmlDrawing" Target="../drawings/vmlDrawing1.v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oleObject" Target="../embeddings/oleObject1.bin"/><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7931051D-871D-48A8-8234-7F1F61D5246E}" type="datetimeFigureOut">
              <a:rPr lang="zh-CN" altLang="en-US"/>
              <a:pPr>
                <a:defRPr/>
              </a:pPr>
              <a:t>2018/8/7</a:t>
            </a:fld>
            <a:endParaRPr lang="zh-CN" altLang="en-US"/>
          </a:p>
        </p:txBody>
      </p:sp>
      <p:sp>
        <p:nvSpPr>
          <p:cNvPr id="5" name="页脚占位符 4">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a:defRPr/>
            </a:pPr>
            <a:fld id="{DEAB5A63-1BE4-45F3-B1E4-2BD92270293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8" name="Group 3"/>
          <p:cNvGrpSpPr>
            <a:grpSpLocks/>
          </p:cNvGrpSpPr>
          <p:nvPr/>
        </p:nvGrpSpPr>
        <p:grpSpPr bwMode="auto">
          <a:xfrm>
            <a:off x="5940152" y="0"/>
            <a:ext cx="3076547" cy="813836"/>
            <a:chOff x="68" y="3702"/>
            <a:chExt cx="1996" cy="528"/>
          </a:xfrm>
        </p:grpSpPr>
        <p:pic>
          <p:nvPicPr>
            <p:cNvPr id="1031" name="Picture 4" descr="13"/>
            <p:cNvPicPr>
              <a:picLocks noChangeAspect="1" noChangeArrowheads="1"/>
            </p:cNvPicPr>
            <p:nvPr userDrawn="1"/>
          </p:nvPicPr>
          <p:blipFill>
            <a:blip r:embed="rId17" cstate="print"/>
            <a:srcRect/>
            <a:stretch>
              <a:fillRect/>
            </a:stretch>
          </p:blipFill>
          <p:spPr bwMode="auto">
            <a:xfrm>
              <a:off x="68" y="3748"/>
              <a:ext cx="521" cy="437"/>
            </a:xfrm>
            <a:prstGeom prst="rect">
              <a:avLst/>
            </a:prstGeom>
            <a:noFill/>
            <a:ln w="9525">
              <a:noFill/>
              <a:miter lim="800000"/>
              <a:headEnd/>
              <a:tailEnd/>
            </a:ln>
          </p:spPr>
        </p:pic>
        <p:pic>
          <p:nvPicPr>
            <p:cNvPr id="1032" name="Picture 5" descr="12"/>
            <p:cNvPicPr>
              <a:picLocks noChangeAspect="1" noChangeArrowheads="1"/>
            </p:cNvPicPr>
            <p:nvPr userDrawn="1"/>
          </p:nvPicPr>
          <p:blipFill>
            <a:blip r:embed="rId18" cstate="print"/>
            <a:srcRect/>
            <a:stretch>
              <a:fillRect/>
            </a:stretch>
          </p:blipFill>
          <p:spPr bwMode="auto">
            <a:xfrm>
              <a:off x="606" y="3702"/>
              <a:ext cx="1458" cy="528"/>
            </a:xfrm>
            <a:prstGeom prst="rect">
              <a:avLst/>
            </a:prstGeom>
            <a:noFill/>
            <a:ln w="9525">
              <a:noFill/>
              <a:miter lim="800000"/>
              <a:headEnd/>
              <a:tailEnd/>
            </a:ln>
          </p:spPr>
        </p:pic>
      </p:grpSp>
      <p:sp>
        <p:nvSpPr>
          <p:cNvPr id="2055" name="Text Box 14">
            <a:extLst/>
          </p:cNvPr>
          <p:cNvSpPr txBox="1">
            <a:spLocks noChangeArrowheads="1"/>
          </p:cNvSpPr>
          <p:nvPr/>
        </p:nvSpPr>
        <p:spPr bwMode="auto">
          <a:xfrm>
            <a:off x="179512" y="695325"/>
            <a:ext cx="5940425" cy="71438"/>
          </a:xfrm>
          <a:prstGeom prst="rect">
            <a:avLst/>
          </a:prstGeom>
          <a:gradFill rotWithShape="0">
            <a:gsLst>
              <a:gs pos="0">
                <a:srgbClr val="64A0F8"/>
              </a:gs>
              <a:gs pos="100000">
                <a:srgbClr val="2E4A73"/>
              </a:gs>
            </a:gsLst>
            <a:lin ang="0" scaled="1"/>
          </a:gradFill>
          <a:ln>
            <a:noFill/>
          </a:ln>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lnSpc>
                <a:spcPct val="145000"/>
              </a:lnSpc>
              <a:spcBef>
                <a:spcPct val="50000"/>
              </a:spcBef>
              <a:defRPr/>
            </a:pPr>
            <a:endParaRPr lang="zh-CN" altLang="zh-CN" sz="3200" b="1">
              <a:solidFill>
                <a:srgbClr val="333399"/>
              </a:solidFill>
              <a:latin typeface="Times New Roman" pitchFamily="18" charset="0"/>
              <a:ea typeface="仿宋_GB2312" pitchFamily="49" charset="-122"/>
            </a:endParaRPr>
          </a:p>
        </p:txBody>
      </p:sp>
      <p:sp>
        <p:nvSpPr>
          <p:cNvPr id="2056" name="Text Box 16">
            <a:extLst/>
          </p:cNvPr>
          <p:cNvSpPr txBox="1">
            <a:spLocks noChangeArrowheads="1"/>
          </p:cNvSpPr>
          <p:nvPr/>
        </p:nvSpPr>
        <p:spPr bwMode="auto">
          <a:xfrm>
            <a:off x="1019174" y="6669359"/>
            <a:ext cx="8124825" cy="203837"/>
          </a:xfrm>
          <a:prstGeom prst="rect">
            <a:avLst/>
          </a:prstGeom>
          <a:gradFill rotWithShape="0">
            <a:gsLst>
              <a:gs pos="0">
                <a:srgbClr val="2E4A73"/>
              </a:gs>
              <a:gs pos="100000">
                <a:srgbClr val="64A0F8"/>
              </a:gs>
            </a:gsLst>
            <a:lin ang="0" scaled="1"/>
          </a:gradFill>
          <a:ln>
            <a:noFill/>
          </a:ln>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defRPr/>
            </a:pPr>
            <a:endParaRPr lang="en-US" altLang="zh-CN" b="1">
              <a:solidFill>
                <a:srgbClr val="FFFFFF"/>
              </a:solidFill>
              <a:latin typeface="Times New Roman" pitchFamily="18" charset="0"/>
              <a:ea typeface="仿宋_GB2312" pitchFamily="49" charset="-122"/>
            </a:endParaRPr>
          </a:p>
        </p:txBody>
      </p:sp>
      <p:graphicFrame>
        <p:nvGraphicFramePr>
          <p:cNvPr id="1026" name="Object 13"/>
          <p:cNvGraphicFramePr>
            <a:graphicFrameLocks noChangeAspect="1"/>
          </p:cNvGraphicFramePr>
          <p:nvPr>
            <p:extLst>
              <p:ext uri="{D42A27DB-BD31-4B8C-83A1-F6EECF244321}">
                <p14:modId xmlns:p14="http://schemas.microsoft.com/office/powerpoint/2010/main" val="696802430"/>
              </p:ext>
            </p:extLst>
          </p:nvPr>
        </p:nvGraphicFramePr>
        <p:xfrm>
          <a:off x="-1" y="5666696"/>
          <a:ext cx="1019175" cy="1206500"/>
        </p:xfrm>
        <a:graphic>
          <a:graphicData uri="http://schemas.openxmlformats.org/presentationml/2006/ole">
            <mc:AlternateContent xmlns:mc="http://schemas.openxmlformats.org/markup-compatibility/2006">
              <mc:Choice xmlns:v="urn:schemas-microsoft-com:vml" Requires="v">
                <p:oleObj spid="_x0000_s1280" r:id="rId19" imgW="1341009" imgH="1588011" progId="">
                  <p:embed/>
                </p:oleObj>
              </mc:Choice>
              <mc:Fallback>
                <p:oleObj r:id="rId19" imgW="1341009" imgH="1588011" progId="">
                  <p:embed/>
                  <p:pic>
                    <p:nvPicPr>
                      <p:cNvPr id="0" name="Picture 25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 y="5666696"/>
                        <a:ext cx="1019175"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notesSlide" Target="../notesSlides/notesSlide15.xml"/><Relationship Id="rId7" Type="http://schemas.openxmlformats.org/officeDocument/2006/relationships/package" Target="../embeddings/Microsoft_Visio___1.vsdx"/><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4.emf"/><Relationship Id="rId5" Type="http://schemas.openxmlformats.org/officeDocument/2006/relationships/package" Target="../embeddings/Microsoft_Visio___.vsdx"/><Relationship Id="rId4" Type="http://schemas.openxmlformats.org/officeDocument/2006/relationships/image" Target="../media/image20.jpe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6.xml"/><Relationship Id="rId7" Type="http://schemas.openxmlformats.org/officeDocument/2006/relationships/image" Target="../media/image37.jpe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36.emf"/><Relationship Id="rId5" Type="http://schemas.openxmlformats.org/officeDocument/2006/relationships/oleObject" Target="../embeddings/oleObject2.bin"/><Relationship Id="rId4" Type="http://schemas.openxmlformats.org/officeDocument/2006/relationships/image" Target="../media/image20.jpe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20.jpeg"/><Relationship Id="rId7"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8.xml"/><Relationship Id="rId7" Type="http://schemas.openxmlformats.org/officeDocument/2006/relationships/image" Target="../media/image45.png"/><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44.emf"/><Relationship Id="rId5" Type="http://schemas.openxmlformats.org/officeDocument/2006/relationships/oleObject" Target="../embeddings/oleObject3.bin"/><Relationship Id="rId4" Type="http://schemas.openxmlformats.org/officeDocument/2006/relationships/image" Target="../media/image20.jpeg"/><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48.e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png"/><Relationship Id="rId5" Type="http://schemas.openxmlformats.org/officeDocument/2006/relationships/image" Target="../media/image49.e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62.gif"/><Relationship Id="rId5" Type="http://schemas.openxmlformats.org/officeDocument/2006/relationships/image" Target="../media/image61.gif"/><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8.xml"/><Relationship Id="rId7" Type="http://schemas.openxmlformats.org/officeDocument/2006/relationships/image" Target="../media/image77.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package" Target="../embeddings/Microsoft_Visio___2.vsdx"/><Relationship Id="rId5" Type="http://schemas.openxmlformats.org/officeDocument/2006/relationships/image" Target="../media/image76.emf"/><Relationship Id="rId10" Type="http://schemas.openxmlformats.org/officeDocument/2006/relationships/image" Target="../media/image79.png"/><Relationship Id="rId4" Type="http://schemas.openxmlformats.org/officeDocument/2006/relationships/oleObject" Target="../embeddings/oleObject6.bin"/><Relationship Id="rId9" Type="http://schemas.openxmlformats.org/officeDocument/2006/relationships/image" Target="../media/image7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slideLayout" Target="../slideLayouts/slideLayout13.xml"/><Relationship Id="rId7" Type="http://schemas.openxmlformats.org/officeDocument/2006/relationships/image" Target="../media/image81.png"/><Relationship Id="rId2" Type="http://schemas.openxmlformats.org/officeDocument/2006/relationships/video" Target="file:///\\localhost\C:\Users\user\Desktop\PPT&#26368;&#26032;\11-1%20%5b&#39640;&#36136;&#37327;&#21644;&#22823;&#23567;%5d.wmv" TargetMode="External"/><Relationship Id="rId1" Type="http://schemas.openxmlformats.org/officeDocument/2006/relationships/vmlDrawing" Target="../drawings/vmlDrawing8.vml"/><Relationship Id="rId6" Type="http://schemas.openxmlformats.org/officeDocument/2006/relationships/image" Target="../media/image80.wmf"/><Relationship Id="rId5" Type="http://schemas.openxmlformats.org/officeDocument/2006/relationships/oleObject" Target="../embeddings/oleObject8.bin"/><Relationship Id="rId10" Type="http://schemas.openxmlformats.org/officeDocument/2006/relationships/image" Target="../media/image84.png"/><Relationship Id="rId4" Type="http://schemas.openxmlformats.org/officeDocument/2006/relationships/notesSlide" Target="../notesSlides/notesSlide29.xml"/><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88.jpe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90.emf"/><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image" Target="../media/image89.emf"/><Relationship Id="rId4" Type="http://schemas.openxmlformats.org/officeDocument/2006/relationships/oleObject" Target="../embeddings/oleObject9.bin"/></Relationships>
</file>

<file path=ppt/slides/_rels/slide43.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32.xml"/><Relationship Id="rId7" Type="http://schemas.openxmlformats.org/officeDocument/2006/relationships/package" Target="../embeddings/Microsoft_Visio___4.vsdx"/><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93.png"/><Relationship Id="rId5" Type="http://schemas.openxmlformats.org/officeDocument/2006/relationships/image" Target="../media/image91.emf"/><Relationship Id="rId4" Type="http://schemas.openxmlformats.org/officeDocument/2006/relationships/package" Target="../embeddings/Microsoft_Visio___3.vsdx"/></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gif"/><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Data" Target="../diagrams/data1.xml"/><Relationship Id="rId5" Type="http://schemas.openxmlformats.org/officeDocument/2006/relationships/image" Target="../media/image7.jpe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localhost\C:\Users\surface\Desktop\PPT\f428803413f747b1f5580baf0c76c48a.wmv" TargetMode="External"/><Relationship Id="rId1" Type="http://schemas.openxmlformats.org/officeDocument/2006/relationships/video" Target="file:///\\localhost\C:\Users\surface\Desktop\PPT\cfd%20and%20test%20ship.wmv" TargetMode="Externa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gif"/><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1042987" y="1021892"/>
            <a:ext cx="7058025" cy="828092"/>
          </a:xfrm>
          <a:noFill/>
          <a:ln>
            <a:miter lim="800000"/>
            <a:headEnd/>
            <a:tailEnd/>
          </a:ln>
        </p:spPr>
        <p:txBody>
          <a:bodyPr vert="horz" wrap="square" lIns="91440" tIns="45720" rIns="91440" bIns="45720" numCol="1" anchor="t" anchorCtr="0" compatLnSpc="1">
            <a:prstTxWarp prst="textNoShape">
              <a:avLst/>
            </a:prstTxWarp>
          </a:bodyPr>
          <a:lstStyle/>
          <a:p>
            <a:pPr algn="l">
              <a:spcBef>
                <a:spcPct val="50000"/>
              </a:spcBef>
            </a:pPr>
            <a:r>
              <a:rPr lang="zh-CN" altLang="en-US" b="1" dirty="0">
                <a:solidFill>
                  <a:srgbClr val="000066"/>
                </a:solidFill>
                <a:latin typeface="Heiti SC Medium" charset="-122"/>
                <a:ea typeface="Heiti SC Medium" charset="-122"/>
                <a:cs typeface="Heiti SC Medium" charset="-122"/>
              </a:rPr>
              <a:t>船舶航行态势智能感知系统</a:t>
            </a:r>
            <a:br>
              <a:rPr lang="en-US" altLang="zh-CN" b="1" dirty="0">
                <a:solidFill>
                  <a:srgbClr val="000066"/>
                </a:solidFill>
                <a:latin typeface="Heiti SC Medium" charset="-122"/>
                <a:ea typeface="Heiti SC Medium" charset="-122"/>
                <a:cs typeface="Heiti SC Medium" charset="-122"/>
              </a:rPr>
            </a:br>
            <a:br>
              <a:rPr lang="zh-CN" altLang="en-US" sz="4000" b="1" dirty="0">
                <a:latin typeface="Heiti SC Medium" charset="-122"/>
                <a:ea typeface="Heiti SC Medium" charset="-122"/>
                <a:cs typeface="Heiti SC Medium" charset="-122"/>
              </a:rPr>
            </a:br>
            <a:endParaRPr lang="zh-CN" altLang="en-US" sz="2400" b="1" dirty="0">
              <a:solidFill>
                <a:srgbClr val="000066"/>
              </a:solidFill>
              <a:latin typeface="Heiti SC Medium" charset="-122"/>
              <a:ea typeface="Heiti SC Medium" charset="-122"/>
              <a:cs typeface="Heiti SC Medium" charset="-122"/>
            </a:endParaRPr>
          </a:p>
        </p:txBody>
      </p:sp>
      <p:pic>
        <p:nvPicPr>
          <p:cNvPr id="14339" name="Picture 4" descr="p02-p03-wbj1"/>
          <p:cNvPicPr>
            <a:picLocks noChangeAspect="1" noChangeArrowheads="1"/>
          </p:cNvPicPr>
          <p:nvPr/>
        </p:nvPicPr>
        <p:blipFill>
          <a:blip r:embed="rId3" cstate="print"/>
          <a:srcRect t="41081" r="2287" b="9125"/>
          <a:stretch>
            <a:fillRect/>
          </a:stretch>
        </p:blipFill>
        <p:spPr bwMode="auto">
          <a:xfrm>
            <a:off x="0" y="1952836"/>
            <a:ext cx="9144000" cy="2528887"/>
          </a:xfrm>
          <a:prstGeom prst="rect">
            <a:avLst/>
          </a:prstGeom>
          <a:noFill/>
          <a:ln w="9525">
            <a:noFill/>
            <a:miter lim="800000"/>
            <a:headEnd/>
            <a:tailEnd/>
          </a:ln>
        </p:spPr>
      </p:pic>
      <p:sp>
        <p:nvSpPr>
          <p:cNvPr id="4" name="文本框 3"/>
          <p:cNvSpPr txBox="1"/>
          <p:nvPr/>
        </p:nvSpPr>
        <p:spPr>
          <a:xfrm>
            <a:off x="5076056" y="4797152"/>
            <a:ext cx="3852428" cy="1615827"/>
          </a:xfrm>
          <a:prstGeom prst="rect">
            <a:avLst/>
          </a:prstGeom>
          <a:noFill/>
        </p:spPr>
        <p:txBody>
          <a:bodyPr wrap="square" rtlCol="0">
            <a:spAutoFit/>
          </a:bodyPr>
          <a:lstStyle/>
          <a:p>
            <a:pPr>
              <a:lnSpc>
                <a:spcPct val="150000"/>
              </a:lnSpc>
            </a:pPr>
            <a:r>
              <a:rPr lang="zh-CN" altLang="en-US" sz="2200" b="1" kern="0" dirty="0">
                <a:solidFill>
                  <a:srgbClr val="000066"/>
                </a:solidFill>
                <a:latin typeface="Heiti SC Medium" charset="-122"/>
                <a:ea typeface="Heiti SC Medium" charset="-122"/>
                <a:cs typeface="Heiti SC Medium" charset="-122"/>
              </a:rPr>
              <a:t>申报单位：哈尔滨工程大学</a:t>
            </a:r>
            <a:br>
              <a:rPr lang="en-US" altLang="zh-CN" sz="2200" b="1" kern="0" dirty="0">
                <a:solidFill>
                  <a:srgbClr val="000066"/>
                </a:solidFill>
                <a:latin typeface="Heiti SC Medium" charset="-122"/>
                <a:ea typeface="Heiti SC Medium" charset="-122"/>
                <a:cs typeface="Heiti SC Medium" charset="-122"/>
              </a:rPr>
            </a:br>
            <a:r>
              <a:rPr lang="zh-CN" altLang="en-US" sz="2200" b="1" kern="0" dirty="0">
                <a:solidFill>
                  <a:srgbClr val="000066"/>
                </a:solidFill>
                <a:latin typeface="Heiti SC Medium" charset="-122"/>
                <a:ea typeface="Heiti SC Medium" charset="-122"/>
                <a:cs typeface="Heiti SC Medium" charset="-122"/>
              </a:rPr>
              <a:t>汇报人员：朱齐丹</a:t>
            </a:r>
          </a:p>
          <a:p>
            <a:pPr>
              <a:lnSpc>
                <a:spcPct val="150000"/>
              </a:lnSpc>
            </a:pPr>
            <a:r>
              <a:rPr kumimoji="1" lang="zh-CN" altLang="en-US" sz="2200" b="1" dirty="0">
                <a:solidFill>
                  <a:srgbClr val="000D66"/>
                </a:solidFill>
                <a:latin typeface="Heiti SC Medium" charset="-122"/>
                <a:ea typeface="Heiti SC Medium" charset="-122"/>
                <a:cs typeface="Heiti SC Medium" charset="-122"/>
              </a:rPr>
              <a:t>汇报时间：</a:t>
            </a:r>
            <a:r>
              <a:rPr kumimoji="1" lang="en-US" altLang="zh-CN" sz="2200" b="1" dirty="0">
                <a:solidFill>
                  <a:srgbClr val="000D66"/>
                </a:solidFill>
                <a:latin typeface="Heiti SC Medium" charset="-122"/>
                <a:ea typeface="Heiti SC Medium" charset="-122"/>
                <a:cs typeface="Heiti SC Medium" charset="-122"/>
              </a:rPr>
              <a:t>2018-08-12</a:t>
            </a:r>
            <a:endParaRPr kumimoji="1" lang="zh-CN" altLang="en-US" sz="2200" b="1" dirty="0">
              <a:solidFill>
                <a:srgbClr val="000D66"/>
              </a:solidFill>
              <a:latin typeface="Heiti SC Medium" charset="-122"/>
              <a:ea typeface="Heiti SC Medium" charset="-122"/>
              <a:cs typeface="Heiti SC Medium" charset="-122"/>
            </a:endParaRPr>
          </a:p>
        </p:txBody>
      </p:sp>
      <p:sp>
        <p:nvSpPr>
          <p:cNvPr id="2" name="文本框 1"/>
          <p:cNvSpPr txBox="1"/>
          <p:nvPr/>
        </p:nvSpPr>
        <p:spPr bwMode="gray">
          <a:xfrm>
            <a:off x="225134" y="3759200"/>
            <a:ext cx="184731" cy="492443"/>
          </a:xfrm>
          <a:prstGeom prst="rect">
            <a:avLst/>
          </a:prstGeom>
          <a:grpFill/>
          <a:ln w="9525" algn="ctr">
            <a:noFill/>
            <a:miter lim="800000"/>
            <a:headEnd/>
            <a:tailEnd/>
          </a:ln>
        </p:spPr>
        <p:txBody>
          <a:bodyPr wrap="none" rtlCol="0">
            <a:spAutoFit/>
          </a:bodyPr>
          <a:lstStyle/>
          <a:p>
            <a:pPr algn="just" eaLnBrk="0" hangingPunct="0">
              <a:lnSpc>
                <a:spcPct val="130000"/>
              </a:lnSpc>
            </a:pPr>
            <a:endParaRPr kumimoji="1" lang="zh-CN" altLang="en-US" sz="2000" b="1" dirty="0">
              <a:solidFill>
                <a:srgbClr val="00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4339"/>
                                        </p:tgtEl>
                                        <p:attrNameLst>
                                          <p:attrName>style.visibility</p:attrName>
                                        </p:attrNameLst>
                                      </p:cBhvr>
                                      <p:to>
                                        <p:strVal val="visible"/>
                                      </p:to>
                                    </p:set>
                                    <p:animEffect transition="in" filter="dissolve">
                                      <p:cBhvr>
                                        <p:cTn id="7" dur="1000"/>
                                        <p:tgtEl>
                                          <p:spTgt spid="14339"/>
                                        </p:tgtEl>
                                      </p:cBhvr>
                                    </p:animEffect>
                                  </p:childTnLst>
                                </p:cTn>
                              </p:par>
                            </p:childTnLst>
                          </p:cTn>
                        </p:par>
                        <p:par>
                          <p:cTn id="8" fill="hold">
                            <p:stCondLst>
                              <p:cond delay="2000"/>
                            </p:stCondLst>
                            <p:childTnLst>
                              <p:par>
                                <p:cTn id="9" presetID="9"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dissolve">
                                      <p:cBhvr>
                                        <p:cTn id="11" dur="1000"/>
                                        <p:tgtEl>
                                          <p:spTgt spid="4">
                                            <p:txEl>
                                              <p:pRg st="0" end="0"/>
                                            </p:txEl>
                                          </p:spTgt>
                                        </p:tgtEl>
                                      </p:cBhvr>
                                    </p:animEffect>
                                  </p:childTnLst>
                                </p:cTn>
                              </p:par>
                            </p:childTnLst>
                          </p:cTn>
                        </p:par>
                        <p:par>
                          <p:cTn id="12" fill="hold">
                            <p:stCondLst>
                              <p:cond delay="3000"/>
                            </p:stCondLst>
                            <p:childTnLst>
                              <p:par>
                                <p:cTn id="13" presetID="9"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dissolve">
                                      <p:cBhvr>
                                        <p:cTn id="15"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5"/>
          <p:cNvSpPr>
            <a:spLocks noChangeArrowheads="1"/>
          </p:cNvSpPr>
          <p:nvPr/>
        </p:nvSpPr>
        <p:spPr bwMode="auto">
          <a:xfrm>
            <a:off x="529596" y="957018"/>
            <a:ext cx="8101012" cy="5208286"/>
          </a:xfrm>
          <a:prstGeom prst="rect">
            <a:avLst/>
          </a:prstGeom>
          <a:noFill/>
          <a:ln>
            <a:noFill/>
          </a:ln>
          <a:extLst/>
        </p:spPr>
        <p:txBody>
          <a:bodyPr/>
          <a:lstStyle>
            <a:lvl1pPr eaLnBrk="0" hangingPunct="0">
              <a:defRPr>
                <a:solidFill>
                  <a:schemeClr val="tx1"/>
                </a:solidFill>
                <a:latin typeface="Times New Roman" pitchFamily="18" charset="0"/>
                <a:ea typeface="宋体" charset="-122"/>
              </a:defRPr>
            </a:lvl1pPr>
            <a:lvl2pPr marL="742950" indent="-285750" eaLnBrk="0" hangingPunct="0">
              <a:defRPr>
                <a:solidFill>
                  <a:schemeClr val="tx1"/>
                </a:solidFill>
                <a:latin typeface="Times New Roman" pitchFamily="18" charset="0"/>
                <a:ea typeface="宋体" charset="-122"/>
              </a:defRPr>
            </a:lvl2pPr>
            <a:lvl3pPr marL="1143000" indent="-228600" eaLnBrk="0" hangingPunct="0">
              <a:defRPr>
                <a:solidFill>
                  <a:schemeClr val="tx1"/>
                </a:solidFill>
                <a:latin typeface="Times New Roman" pitchFamily="18" charset="0"/>
                <a:ea typeface="宋体" charset="-122"/>
              </a:defRPr>
            </a:lvl3pPr>
            <a:lvl4pPr marL="1600200" indent="-228600" eaLnBrk="0" hangingPunct="0">
              <a:defRPr>
                <a:solidFill>
                  <a:schemeClr val="tx1"/>
                </a:solidFill>
                <a:latin typeface="Times New Roman" pitchFamily="18" charset="0"/>
                <a:ea typeface="宋体" charset="-122"/>
              </a:defRPr>
            </a:lvl4pPr>
            <a:lvl5pPr marL="2057400" indent="-228600" eaLnBrk="0" hangingPunct="0">
              <a:defRPr>
                <a:solidFill>
                  <a:schemeClr val="tx1"/>
                </a:solidFill>
                <a:latin typeface="Times New Roman" pitchFamily="18" charset="0"/>
                <a:ea typeface="宋体" charset="-122"/>
              </a:defRPr>
            </a:lvl5pPr>
            <a:lvl6pPr marL="2514600" indent="-228600" eaLnBrk="0" fontAlgn="base" hangingPunct="0">
              <a:spcBef>
                <a:spcPct val="0"/>
              </a:spcBef>
              <a:spcAft>
                <a:spcPct val="0"/>
              </a:spcAft>
              <a:defRPr>
                <a:solidFill>
                  <a:schemeClr val="tx1"/>
                </a:solidFill>
                <a:latin typeface="Times New Roman" pitchFamily="18" charset="0"/>
                <a:ea typeface="宋体" charset="-122"/>
              </a:defRPr>
            </a:lvl6pPr>
            <a:lvl7pPr marL="2971800" indent="-228600" eaLnBrk="0" fontAlgn="base" hangingPunct="0">
              <a:spcBef>
                <a:spcPct val="0"/>
              </a:spcBef>
              <a:spcAft>
                <a:spcPct val="0"/>
              </a:spcAft>
              <a:defRPr>
                <a:solidFill>
                  <a:schemeClr val="tx1"/>
                </a:solidFill>
                <a:latin typeface="Times New Roman" pitchFamily="18" charset="0"/>
                <a:ea typeface="宋体" charset="-122"/>
              </a:defRPr>
            </a:lvl7pPr>
            <a:lvl8pPr marL="3429000" indent="-228600" eaLnBrk="0" fontAlgn="base" hangingPunct="0">
              <a:spcBef>
                <a:spcPct val="0"/>
              </a:spcBef>
              <a:spcAft>
                <a:spcPct val="0"/>
              </a:spcAft>
              <a:defRPr>
                <a:solidFill>
                  <a:schemeClr val="tx1"/>
                </a:solidFill>
                <a:latin typeface="Times New Roman" pitchFamily="18" charset="0"/>
                <a:ea typeface="宋体" charset="-122"/>
              </a:defRPr>
            </a:lvl8pPr>
            <a:lvl9pPr marL="3886200" indent="-228600" eaLnBrk="0" fontAlgn="base" hangingPunct="0">
              <a:spcBef>
                <a:spcPct val="0"/>
              </a:spcBef>
              <a:spcAft>
                <a:spcPct val="0"/>
              </a:spcAft>
              <a:defRPr>
                <a:solidFill>
                  <a:schemeClr val="tx1"/>
                </a:solidFill>
                <a:latin typeface="Times New Roman" pitchFamily="18" charset="0"/>
                <a:ea typeface="宋体" charset="-122"/>
              </a:defRPr>
            </a:lvl9pPr>
          </a:lstStyle>
          <a:p>
            <a:pPr algn="just" eaLnBrk="1" hangingPunct="1">
              <a:lnSpc>
                <a:spcPct val="130000"/>
              </a:lnSpc>
              <a:buClr>
                <a:srgbClr val="FF0000"/>
              </a:buClr>
              <a:defRPr/>
            </a:pPr>
            <a:r>
              <a:rPr lang="zh-CN" altLang="en-US" sz="2000" b="1" dirty="0">
                <a:solidFill>
                  <a:srgbClr val="FF0000"/>
                </a:solidFill>
                <a:latin typeface="楷体" pitchFamily="49" charset="-122"/>
                <a:ea typeface="楷体" pitchFamily="49" charset="-122"/>
              </a:rPr>
              <a:t>                 </a:t>
            </a:r>
            <a:endParaRPr lang="en-US" altLang="zh-CN" sz="2000" b="1" dirty="0">
              <a:solidFill>
                <a:srgbClr val="FF0000"/>
              </a:solidFill>
              <a:latin typeface="楷体" pitchFamily="49" charset="-122"/>
              <a:ea typeface="楷体" pitchFamily="49" charset="-122"/>
            </a:endParaRPr>
          </a:p>
          <a:p>
            <a:pPr algn="just" eaLnBrk="1" hangingPunct="1">
              <a:lnSpc>
                <a:spcPct val="130000"/>
              </a:lnSpc>
              <a:buClr>
                <a:srgbClr val="FF0000"/>
              </a:buClr>
              <a:defRPr/>
            </a:pPr>
            <a:endParaRPr lang="en-US" altLang="zh-CN" sz="1200" b="1" dirty="0">
              <a:solidFill>
                <a:srgbClr val="FF0000"/>
              </a:solidFill>
              <a:latin typeface="楷体" pitchFamily="49" charset="-122"/>
              <a:ea typeface="楷体" pitchFamily="49" charset="-122"/>
            </a:endParaRPr>
          </a:p>
          <a:p>
            <a:pPr marL="342900" indent="-342900" algn="just" eaLnBrk="1" hangingPunct="1">
              <a:lnSpc>
                <a:spcPct val="130000"/>
              </a:lnSpc>
              <a:spcBef>
                <a:spcPts val="1200"/>
              </a:spcBef>
              <a:buClr>
                <a:srgbClr val="FF0000"/>
              </a:buClr>
              <a:buFontTx/>
              <a:buBlip>
                <a:blip r:embed="rId3"/>
              </a:buBlip>
              <a:defRPr/>
            </a:pPr>
            <a:r>
              <a:rPr lang="zh-CN" altLang="en-US" sz="2000" b="1" dirty="0">
                <a:solidFill>
                  <a:srgbClr val="FF0000"/>
                </a:solidFill>
                <a:latin typeface="Heiti SC Medium" charset="-122"/>
                <a:ea typeface="Heiti SC Medium" charset="-122"/>
                <a:cs typeface="Heiti SC Medium" charset="-122"/>
              </a:rPr>
              <a:t>新型感知设备的应用：</a:t>
            </a:r>
            <a:r>
              <a:rPr lang="zh-CN" altLang="en-US" sz="2000" b="1" dirty="0">
                <a:latin typeface="Heiti SC Medium" charset="-122"/>
                <a:ea typeface="Heiti SC Medium" charset="-122"/>
                <a:cs typeface="Heiti SC Medium" charset="-122"/>
              </a:rPr>
              <a:t>激光雷达、全景视觉等</a:t>
            </a:r>
            <a:r>
              <a:rPr lang="en-US" altLang="zh-CN" sz="2000" b="1" dirty="0">
                <a:latin typeface="Heiti SC Medium" charset="-122"/>
                <a:ea typeface="Heiti SC Medium" charset="-122"/>
                <a:cs typeface="Heiti SC Medium" charset="-122"/>
              </a:rPr>
              <a:t>                      </a:t>
            </a:r>
          </a:p>
          <a:p>
            <a:pPr marL="342900" indent="-342900" algn="just" eaLnBrk="1" hangingPunct="1">
              <a:lnSpc>
                <a:spcPct val="130000"/>
              </a:lnSpc>
              <a:spcBef>
                <a:spcPts val="1200"/>
              </a:spcBef>
              <a:buClr>
                <a:srgbClr val="FF0000"/>
              </a:buClr>
              <a:buFontTx/>
              <a:buBlip>
                <a:blip r:embed="rId3"/>
              </a:buBlip>
              <a:defRPr/>
            </a:pPr>
            <a:r>
              <a:rPr lang="zh-CN" altLang="en-US" sz="2000" b="1" dirty="0">
                <a:solidFill>
                  <a:srgbClr val="FF0000"/>
                </a:solidFill>
                <a:latin typeface="Heiti SC Medium" charset="-122"/>
                <a:ea typeface="Heiti SC Medium" charset="-122"/>
                <a:cs typeface="Heiti SC Medium" charset="-122"/>
              </a:rPr>
              <a:t>核心处理技术：</a:t>
            </a:r>
            <a:r>
              <a:rPr lang="en-US" altLang="zh-CN" sz="2000" b="1" dirty="0">
                <a:solidFill>
                  <a:srgbClr val="FF0000"/>
                </a:solidFill>
                <a:latin typeface="Heiti SC Medium" charset="-122"/>
                <a:ea typeface="Heiti SC Medium" charset="-122"/>
                <a:cs typeface="Heiti SC Medium" charset="-122"/>
              </a:rPr>
              <a:t>                       </a:t>
            </a:r>
            <a:endParaRPr lang="zh-CN" altLang="en-US" sz="2000" b="1" dirty="0">
              <a:solidFill>
                <a:srgbClr val="FF0000"/>
              </a:solidFill>
              <a:latin typeface="Heiti SC Medium" charset="-122"/>
              <a:ea typeface="Heiti SC Medium" charset="-122"/>
              <a:cs typeface="Heiti SC Medium" charset="-122"/>
            </a:endParaRPr>
          </a:p>
          <a:p>
            <a:pPr marL="1085850" lvl="1" indent="-342900" algn="just" eaLnBrk="1" hangingPunct="1">
              <a:lnSpc>
                <a:spcPct val="130000"/>
              </a:lnSpc>
              <a:spcBef>
                <a:spcPts val="600"/>
              </a:spcBef>
              <a:buClr>
                <a:srgbClr val="FF0000"/>
              </a:buClr>
              <a:buFont typeface="Wingdings" pitchFamily="2" charset="2"/>
              <a:buChar char="ü"/>
              <a:defRPr/>
            </a:pPr>
            <a:r>
              <a:rPr lang="zh-CN" altLang="en-US" sz="2000" b="1" dirty="0">
                <a:solidFill>
                  <a:srgbClr val="0000FF"/>
                </a:solidFill>
                <a:latin typeface="Heiti SC Medium" charset="-122"/>
                <a:ea typeface="Heiti SC Medium" charset="-122"/>
                <a:cs typeface="Heiti SC Medium" charset="-122"/>
              </a:rPr>
              <a:t>提升船舶信息自动感知能力：</a:t>
            </a:r>
            <a:r>
              <a:rPr lang="zh-CN" altLang="en-US" sz="2000" b="1" dirty="0">
                <a:latin typeface="Heiti SC Medium" charset="-122"/>
                <a:ea typeface="Heiti SC Medium" charset="-122"/>
                <a:cs typeface="Heiti SC Medium" charset="-122"/>
              </a:rPr>
              <a:t>通过激光、可见光、红外等手段，重点提升船舶近距离、高精度目标探测能力；</a:t>
            </a:r>
          </a:p>
          <a:p>
            <a:pPr marL="1085850" lvl="1" indent="-342900" algn="just" eaLnBrk="1" hangingPunct="1">
              <a:lnSpc>
                <a:spcPct val="130000"/>
              </a:lnSpc>
              <a:spcBef>
                <a:spcPts val="600"/>
              </a:spcBef>
              <a:buClr>
                <a:srgbClr val="FF0000"/>
              </a:buClr>
              <a:buFont typeface="Wingdings" pitchFamily="2" charset="2"/>
              <a:buChar char="ü"/>
              <a:defRPr/>
            </a:pPr>
            <a:r>
              <a:rPr lang="zh-CN" altLang="en-US" sz="2000" b="1" dirty="0">
                <a:solidFill>
                  <a:srgbClr val="0000FF"/>
                </a:solidFill>
                <a:latin typeface="Heiti SC Medium" charset="-122"/>
                <a:ea typeface="Heiti SC Medium" charset="-122"/>
                <a:cs typeface="Heiti SC Medium" charset="-122"/>
              </a:rPr>
              <a:t>提升船舶对航行态势的自动把握能力：</a:t>
            </a:r>
            <a:r>
              <a:rPr lang="zh-CN" altLang="en-US" sz="2000" b="1" dirty="0">
                <a:latin typeface="Heiti SC Medium" charset="-122"/>
                <a:ea typeface="Heiti SC Medium" charset="-122"/>
                <a:cs typeface="Heiti SC Medium" charset="-122"/>
              </a:rPr>
              <a:t>在目标探测的基础上，通过目标自动分割、定位、识别、运动估计等技术，还原目标的类别、属性、运动趋势、危险性等信息，构成综合态势；</a:t>
            </a:r>
            <a:endParaRPr lang="en-US" altLang="zh-CN" sz="2000" b="1" dirty="0">
              <a:latin typeface="Heiti SC Medium" charset="-122"/>
              <a:ea typeface="Heiti SC Medium" charset="-122"/>
              <a:cs typeface="Heiti SC Medium" charset="-122"/>
            </a:endParaRPr>
          </a:p>
          <a:p>
            <a:pPr marL="1085850" lvl="1" indent="-342900" algn="just" eaLnBrk="1" hangingPunct="1">
              <a:lnSpc>
                <a:spcPct val="130000"/>
              </a:lnSpc>
              <a:spcBef>
                <a:spcPts val="600"/>
              </a:spcBef>
              <a:buClr>
                <a:srgbClr val="FF0000"/>
              </a:buClr>
              <a:buFont typeface="Wingdings" pitchFamily="2" charset="2"/>
              <a:buChar char="ü"/>
              <a:defRPr/>
            </a:pPr>
            <a:r>
              <a:rPr lang="zh-CN" altLang="en-US" sz="2000" b="1" dirty="0">
                <a:solidFill>
                  <a:srgbClr val="0000FF"/>
                </a:solidFill>
                <a:latin typeface="Heiti SC Medium" charset="-122"/>
                <a:ea typeface="Heiti SC Medium" charset="-122"/>
                <a:cs typeface="Heiti SC Medium" charset="-122"/>
              </a:rPr>
              <a:t>直观的展现形式：</a:t>
            </a:r>
            <a:r>
              <a:rPr lang="zh-CN" altLang="en-US" sz="2000" b="1" dirty="0">
                <a:latin typeface="Heiti SC Medium" charset="-122"/>
                <a:ea typeface="Heiti SC Medium" charset="-122"/>
                <a:cs typeface="Heiti SC Medium" charset="-122"/>
              </a:rPr>
              <a:t>降低对船员的技术需求，在招工难、技术水平低的形势下，更具实际意义。</a:t>
            </a:r>
          </a:p>
          <a:p>
            <a:pPr marL="342900" indent="-342900" algn="just" eaLnBrk="1" hangingPunct="1">
              <a:lnSpc>
                <a:spcPct val="130000"/>
              </a:lnSpc>
              <a:buClr>
                <a:srgbClr val="FF0000"/>
              </a:buClr>
              <a:buFont typeface="Wingdings" panose="05000000000000000000" pitchFamily="2" charset="2"/>
              <a:buChar char="Ø"/>
              <a:defRPr/>
            </a:pPr>
            <a:endParaRPr lang="zh-CN" altLang="en-US" sz="2000" b="1" dirty="0">
              <a:solidFill>
                <a:srgbClr val="000066"/>
              </a:solidFill>
              <a:latin typeface="楷体" pitchFamily="49" charset="-122"/>
              <a:ea typeface="楷体" pitchFamily="49" charset="-122"/>
            </a:endParaRPr>
          </a:p>
        </p:txBody>
      </p:sp>
      <p:sp>
        <p:nvSpPr>
          <p:cNvPr id="23556" name="矩形 3"/>
          <p:cNvSpPr>
            <a:spLocks noChangeArrowheads="1"/>
          </p:cNvSpPr>
          <p:nvPr/>
        </p:nvSpPr>
        <p:spPr bwMode="auto">
          <a:xfrm>
            <a:off x="2447764" y="957018"/>
            <a:ext cx="4052713" cy="461665"/>
          </a:xfrm>
          <a:prstGeom prst="rect">
            <a:avLst/>
          </a:prstGeom>
          <a:solidFill>
            <a:schemeClr val="bg2">
              <a:lumMod val="40000"/>
              <a:lumOff val="60000"/>
            </a:schemeClr>
          </a:solidFill>
          <a:ln w="9525">
            <a:noFill/>
            <a:miter lim="800000"/>
            <a:headEnd/>
            <a:tailEnd/>
          </a:ln>
        </p:spPr>
        <p:txBody>
          <a:bodyPr wrap="none">
            <a:spAutoFit/>
          </a:bodyPr>
          <a:lstStyle/>
          <a:p>
            <a:pPr algn="ctr"/>
            <a:r>
              <a:rPr lang="zh-CN" altLang="en-US" sz="2400" b="1" dirty="0">
                <a:solidFill>
                  <a:srgbClr val="FF0000"/>
                </a:solidFill>
                <a:latin typeface="Heiti SC Medium" charset="-122"/>
                <a:ea typeface="Heiti SC Medium" charset="-122"/>
                <a:cs typeface="Heiti SC Medium" charset="-122"/>
              </a:rPr>
              <a:t> 看的全！看的好！用的好！</a:t>
            </a:r>
            <a:endParaRPr lang="zh-CN" altLang="en-US" sz="2400" b="1" dirty="0">
              <a:latin typeface="Heiti SC Medium" charset="-122"/>
              <a:ea typeface="Heiti SC Medium" charset="-122"/>
              <a:cs typeface="Heiti SC Medium" charset="-122"/>
            </a:endParaRPr>
          </a:p>
        </p:txBody>
      </p:sp>
      <p:sp>
        <p:nvSpPr>
          <p:cNvPr id="6" name="Rectangle 2"/>
          <p:cNvSpPr>
            <a:spLocks noGrp="1" noChangeArrowheads="1"/>
          </p:cNvSpPr>
          <p:nvPr>
            <p:ph type="title"/>
          </p:nvPr>
        </p:nvSpPr>
        <p:spPr bwMode="auto">
          <a:xfrm>
            <a:off x="529596" y="134913"/>
            <a:ext cx="3397250" cy="503783"/>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3</a:t>
            </a:r>
            <a:r>
              <a:rPr lang="zh-CN" altLang="en-US" sz="2800" b="1" dirty="0">
                <a:solidFill>
                  <a:srgbClr val="000066"/>
                </a:solidFill>
                <a:latin typeface="Heiti SC Medium" charset="-122"/>
                <a:ea typeface="Heiti SC Medium" charset="-122"/>
                <a:cs typeface="Heiti SC Medium" charset="-122"/>
              </a:rPr>
              <a:t>、国内外发展现状</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animEffect transition="in" filter="dissolve">
                                      <p:cBhvr>
                                        <p:cTn id="7" dur="750"/>
                                        <p:tgtEl>
                                          <p:spTgt spid="11267">
                                            <p:txEl>
                                              <p:pRg st="2" end="2"/>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1267">
                                            <p:txEl>
                                              <p:pRg st="3" end="3"/>
                                            </p:txEl>
                                          </p:spTgt>
                                        </p:tgtEl>
                                        <p:attrNameLst>
                                          <p:attrName>style.visibility</p:attrName>
                                        </p:attrNameLst>
                                      </p:cBhvr>
                                      <p:to>
                                        <p:strVal val="visible"/>
                                      </p:to>
                                    </p:set>
                                    <p:animEffect transition="in" filter="blinds(horizontal)">
                                      <p:cBhvr>
                                        <p:cTn id="11" dur="500"/>
                                        <p:tgtEl>
                                          <p:spTgt spid="11267">
                                            <p:txEl>
                                              <p:pRg st="3" end="3"/>
                                            </p:txEl>
                                          </p:spTgt>
                                        </p:tgtEl>
                                      </p:cBhvr>
                                    </p:animEffect>
                                  </p:childTnLst>
                                </p:cTn>
                              </p:par>
                            </p:childTnLst>
                          </p:cTn>
                        </p:par>
                        <p:par>
                          <p:cTn id="12" fill="hold">
                            <p:stCondLst>
                              <p:cond delay="1250"/>
                            </p:stCondLst>
                            <p:childTnLst>
                              <p:par>
                                <p:cTn id="13" presetID="3" presetClass="entr" presetSubtype="10" fill="hold" nodeType="after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Effect transition="in" filter="blinds(horizontal)">
                                      <p:cBhvr>
                                        <p:cTn id="15" dur="750"/>
                                        <p:tgtEl>
                                          <p:spTgt spid="11267">
                                            <p:txEl>
                                              <p:pRg st="4" end="4"/>
                                            </p:txEl>
                                          </p:spTgt>
                                        </p:tgtEl>
                                      </p:cBhvr>
                                    </p:animEffect>
                                  </p:childTnLst>
                                </p:cTn>
                              </p:par>
                            </p:childTnLst>
                          </p:cTn>
                        </p:par>
                        <p:par>
                          <p:cTn id="16" fill="hold">
                            <p:stCondLst>
                              <p:cond delay="2000"/>
                            </p:stCondLst>
                            <p:childTnLst>
                              <p:par>
                                <p:cTn id="17" presetID="3" presetClass="entr" presetSubtype="10" fill="hold" nodeType="after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animEffect transition="in" filter="blinds(horizontal)">
                                      <p:cBhvr>
                                        <p:cTn id="19" dur="750"/>
                                        <p:tgtEl>
                                          <p:spTgt spid="11267">
                                            <p:txEl>
                                              <p:pRg st="5" end="5"/>
                                            </p:txEl>
                                          </p:spTgt>
                                        </p:tgtEl>
                                      </p:cBhvr>
                                    </p:animEffect>
                                  </p:childTnLst>
                                </p:cTn>
                              </p:par>
                            </p:childTnLst>
                          </p:cTn>
                        </p:par>
                        <p:par>
                          <p:cTn id="20" fill="hold">
                            <p:stCondLst>
                              <p:cond delay="2750"/>
                            </p:stCondLst>
                            <p:childTnLst>
                              <p:par>
                                <p:cTn id="21" presetID="3" presetClass="entr" presetSubtype="10" fill="hold" nodeType="afterEffect">
                                  <p:stCondLst>
                                    <p:cond delay="0"/>
                                  </p:stCondLst>
                                  <p:childTnLst>
                                    <p:set>
                                      <p:cBhvr>
                                        <p:cTn id="22" dur="1" fill="hold">
                                          <p:stCondLst>
                                            <p:cond delay="0"/>
                                          </p:stCondLst>
                                        </p:cTn>
                                        <p:tgtEl>
                                          <p:spTgt spid="11267">
                                            <p:txEl>
                                              <p:pRg st="6" end="6"/>
                                            </p:txEl>
                                          </p:spTgt>
                                        </p:tgtEl>
                                        <p:attrNameLst>
                                          <p:attrName>style.visibility</p:attrName>
                                        </p:attrNameLst>
                                      </p:cBhvr>
                                      <p:to>
                                        <p:strVal val="visible"/>
                                      </p:to>
                                    </p:set>
                                    <p:animEffect transition="in" filter="blinds(horizontal)">
                                      <p:cBhvr>
                                        <p:cTn id="23" dur="750"/>
                                        <p:tgtEl>
                                          <p:spTgt spid="11267">
                                            <p:txEl>
                                              <p:pRg st="6" end="6"/>
                                            </p:txEl>
                                          </p:spTgt>
                                        </p:tgtEl>
                                      </p:cBhvr>
                                    </p:animEffect>
                                  </p:childTnLst>
                                </p:cTn>
                              </p:par>
                            </p:childTnLst>
                          </p:cTn>
                        </p:par>
                        <p:par>
                          <p:cTn id="24" fill="hold">
                            <p:stCondLst>
                              <p:cond delay="3500"/>
                            </p:stCondLst>
                            <p:childTnLst>
                              <p:par>
                                <p:cTn id="25" presetID="2" presetClass="entr" presetSubtype="4" fill="hold" grpId="0" nodeType="afterEffect">
                                  <p:stCondLst>
                                    <p:cond delay="0"/>
                                  </p:stCondLst>
                                  <p:childTnLst>
                                    <p:set>
                                      <p:cBhvr>
                                        <p:cTn id="26" dur="1" fill="hold">
                                          <p:stCondLst>
                                            <p:cond delay="0"/>
                                          </p:stCondLst>
                                        </p:cTn>
                                        <p:tgtEl>
                                          <p:spTgt spid="23556"/>
                                        </p:tgtEl>
                                        <p:attrNameLst>
                                          <p:attrName>style.visibility</p:attrName>
                                        </p:attrNameLst>
                                      </p:cBhvr>
                                      <p:to>
                                        <p:strVal val="visible"/>
                                      </p:to>
                                    </p:set>
                                    <p:anim calcmode="lin" valueType="num">
                                      <p:cBhvr additive="base">
                                        <p:cTn id="27" dur="500" fill="hold"/>
                                        <p:tgtEl>
                                          <p:spTgt spid="23556"/>
                                        </p:tgtEl>
                                        <p:attrNameLst>
                                          <p:attrName>ppt_x</p:attrName>
                                        </p:attrNameLst>
                                      </p:cBhvr>
                                      <p:tavLst>
                                        <p:tav tm="0">
                                          <p:val>
                                            <p:strVal val="#ppt_x"/>
                                          </p:val>
                                        </p:tav>
                                        <p:tav tm="100000">
                                          <p:val>
                                            <p:strVal val="#ppt_x"/>
                                          </p:val>
                                        </p:tav>
                                      </p:tavLst>
                                    </p:anim>
                                    <p:anim calcmode="lin" valueType="num">
                                      <p:cBhvr additive="base">
                                        <p:cTn id="28"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矩形 11"/>
          <p:cNvSpPr>
            <a:spLocks noChangeArrowheads="1"/>
          </p:cNvSpPr>
          <p:nvPr/>
        </p:nvSpPr>
        <p:spPr bwMode="auto">
          <a:xfrm>
            <a:off x="395288" y="873125"/>
            <a:ext cx="8280400" cy="3462486"/>
          </a:xfrm>
          <a:prstGeom prst="rect">
            <a:avLst/>
          </a:prstGeom>
          <a:noFill/>
          <a:ln w="9525">
            <a:noFill/>
            <a:miter lim="800000"/>
            <a:headEnd/>
            <a:tailEnd/>
          </a:ln>
        </p:spPr>
        <p:txBody>
          <a:bodyPr>
            <a:spAutoFit/>
          </a:bodyPr>
          <a:lstStyle/>
          <a:p>
            <a:pPr algn="just" eaLnBrk="0" hangingPunct="0">
              <a:lnSpc>
                <a:spcPct val="150000"/>
              </a:lnSpc>
            </a:pPr>
            <a:r>
              <a:rPr lang="zh-CN" altLang="en-US" b="1" dirty="0">
                <a:solidFill>
                  <a:srgbClr val="FF0000"/>
                </a:solidFill>
                <a:latin typeface="Heiti SC Medium" charset="-122"/>
                <a:ea typeface="Heiti SC Medium" charset="-122"/>
                <a:cs typeface="Heiti SC Medium" charset="-122"/>
              </a:rPr>
              <a:t>我国首次提出船舶态势智能感知系统，力争达到国际先进水平。</a:t>
            </a:r>
            <a:endParaRPr lang="en-US" altLang="zh-CN" b="1" dirty="0">
              <a:solidFill>
                <a:srgbClr val="FF0000"/>
              </a:solidFill>
              <a:latin typeface="Heiti SC Medium" charset="-122"/>
              <a:ea typeface="Heiti SC Medium" charset="-122"/>
              <a:cs typeface="Heiti SC Medium" charset="-122"/>
            </a:endParaRPr>
          </a:p>
          <a:p>
            <a:pPr algn="just" eaLnBrk="0" hangingPunct="0">
              <a:lnSpc>
                <a:spcPct val="150000"/>
              </a:lnSpc>
              <a:buFontTx/>
              <a:buBlip>
                <a:blip r:embed="rId2"/>
              </a:buBlip>
            </a:pPr>
            <a:r>
              <a:rPr lang="zh-CN" altLang="en-US" sz="1600" b="1" dirty="0">
                <a:solidFill>
                  <a:srgbClr val="FF0000"/>
                </a:solidFill>
                <a:latin typeface="Heiti SC Medium" charset="-122"/>
                <a:ea typeface="Heiti SC Medium" charset="-122"/>
                <a:cs typeface="Heiti SC Medium" charset="-122"/>
              </a:rPr>
              <a:t>   固态雷达：</a:t>
            </a:r>
            <a:r>
              <a:rPr lang="zh-CN" altLang="en-US" sz="1600" b="1" dirty="0">
                <a:latin typeface="Heiti SC Medium" charset="-122"/>
                <a:ea typeface="Heiti SC Medium" charset="-122"/>
                <a:cs typeface="Heiti SC Medium" charset="-122"/>
              </a:rPr>
              <a:t>海兰信</a:t>
            </a:r>
            <a:r>
              <a:rPr lang="en-US" altLang="zh-CN" sz="1600" b="1" dirty="0">
                <a:latin typeface="Heiti SC Medium" charset="-122"/>
                <a:ea typeface="Heiti SC Medium" charset="-122"/>
                <a:cs typeface="Heiti SC Medium" charset="-122"/>
              </a:rPr>
              <a:t>2017</a:t>
            </a:r>
            <a:r>
              <a:rPr lang="zh-CN" altLang="en-US" sz="1600" b="1" dirty="0">
                <a:latin typeface="Heiti SC Medium" charset="-122"/>
                <a:ea typeface="Heiti SC Medium" charset="-122"/>
                <a:cs typeface="Heiti SC Medium" charset="-122"/>
              </a:rPr>
              <a:t>年开发海军应用固态雷达，通过功能和性能测试。</a:t>
            </a:r>
            <a:endParaRPr lang="en-US" altLang="zh-CN" sz="1600" b="1" dirty="0">
              <a:latin typeface="Heiti SC Medium" charset="-122"/>
              <a:ea typeface="Heiti SC Medium" charset="-122"/>
              <a:cs typeface="Heiti SC Medium" charset="-122"/>
            </a:endParaRPr>
          </a:p>
          <a:p>
            <a:pPr algn="just" eaLnBrk="0" hangingPunct="0">
              <a:lnSpc>
                <a:spcPct val="150000"/>
              </a:lnSpc>
              <a:buFontTx/>
              <a:buBlip>
                <a:blip r:embed="rId2"/>
              </a:buBlip>
            </a:pPr>
            <a:r>
              <a:rPr lang="en-US" altLang="zh-CN" sz="1600" b="1" dirty="0">
                <a:solidFill>
                  <a:srgbClr val="FF0000"/>
                </a:solidFill>
                <a:latin typeface="Heiti SC Medium" charset="-122"/>
                <a:ea typeface="Heiti SC Medium" charset="-122"/>
                <a:cs typeface="Heiti SC Medium" charset="-122"/>
              </a:rPr>
              <a:t> </a:t>
            </a:r>
            <a:r>
              <a:rPr lang="zh-CN" altLang="en-US" sz="1600" b="1" dirty="0">
                <a:solidFill>
                  <a:srgbClr val="FF0000"/>
                </a:solidFill>
                <a:latin typeface="Heiti SC Medium" charset="-122"/>
                <a:ea typeface="Heiti SC Medium" charset="-122"/>
                <a:cs typeface="Heiti SC Medium" charset="-122"/>
              </a:rPr>
              <a:t>  激光雷达：</a:t>
            </a:r>
            <a:r>
              <a:rPr lang="zh-CN" altLang="en-US" sz="1600" b="1" dirty="0">
                <a:latin typeface="Heiti SC Medium" charset="-122"/>
                <a:ea typeface="Heiti SC Medium" charset="-122"/>
                <a:cs typeface="Heiti SC Medium" charset="-122"/>
              </a:rPr>
              <a:t>上海技物所研制的激光雷达，作用距离达</a:t>
            </a:r>
            <a:r>
              <a:rPr lang="en-US" altLang="zh-CN" sz="1600" b="1" dirty="0">
                <a:latin typeface="Heiti SC Medium" charset="-122"/>
                <a:ea typeface="Heiti SC Medium" charset="-122"/>
                <a:cs typeface="Heiti SC Medium" charset="-122"/>
              </a:rPr>
              <a:t>2km</a:t>
            </a:r>
            <a:r>
              <a:rPr lang="zh-CN" altLang="en-US" sz="1600" b="1" dirty="0">
                <a:latin typeface="Heiti SC Medium" charset="-122"/>
                <a:ea typeface="Heiti SC Medium" charset="-122"/>
                <a:cs typeface="Heiti SC Medium" charset="-122"/>
              </a:rPr>
              <a:t>，精度</a:t>
            </a:r>
            <a:r>
              <a:rPr lang="en-US" altLang="zh-CN" sz="1600" b="1" dirty="0">
                <a:latin typeface="Heiti SC Medium" charset="-122"/>
                <a:ea typeface="Heiti SC Medium" charset="-122"/>
                <a:cs typeface="Heiti SC Medium" charset="-122"/>
              </a:rPr>
              <a:t>2cm</a:t>
            </a:r>
            <a:r>
              <a:rPr lang="zh-CN" altLang="en-US" sz="1600" b="1" dirty="0">
                <a:latin typeface="Heiti SC Medium" charset="-122"/>
                <a:ea typeface="Heiti SC Medium" charset="-122"/>
                <a:cs typeface="Heiti SC Medium" charset="-122"/>
              </a:rPr>
              <a:t>，在航天领域得到成功应用，获国家科技特等奖。</a:t>
            </a:r>
            <a:endParaRPr lang="en-US" altLang="zh-CN" sz="1600" b="1" dirty="0">
              <a:latin typeface="Heiti SC Medium" charset="-122"/>
              <a:ea typeface="Heiti SC Medium" charset="-122"/>
              <a:cs typeface="Heiti SC Medium" charset="-122"/>
            </a:endParaRPr>
          </a:p>
          <a:p>
            <a:pPr algn="just" eaLnBrk="0" hangingPunct="0">
              <a:lnSpc>
                <a:spcPct val="150000"/>
              </a:lnSpc>
              <a:buFontTx/>
              <a:buBlip>
                <a:blip r:embed="rId2"/>
              </a:buBlip>
            </a:pPr>
            <a:r>
              <a:rPr lang="zh-CN" altLang="en-US" sz="1600" b="1" dirty="0">
                <a:solidFill>
                  <a:srgbClr val="FF0000"/>
                </a:solidFill>
                <a:latin typeface="Heiti SC Medium" charset="-122"/>
                <a:ea typeface="Heiti SC Medium" charset="-122"/>
                <a:cs typeface="Heiti SC Medium" charset="-122"/>
              </a:rPr>
              <a:t>   全景红外和光学系统：</a:t>
            </a:r>
            <a:r>
              <a:rPr lang="zh-CN" altLang="en-US" sz="1600" b="1" dirty="0">
                <a:latin typeface="Heiti SC Medium" charset="-122"/>
                <a:ea typeface="Heiti SC Medium" charset="-122"/>
                <a:cs typeface="Heiti SC Medium" charset="-122"/>
              </a:rPr>
              <a:t>哈尔滨工程大学研制的全景视觉系统成功应用于靶船导弹过靶目标及轨迹测量、海洋浮标远距离目标探测。</a:t>
            </a:r>
            <a:endParaRPr lang="en-US" altLang="zh-CN" sz="1600" b="1" dirty="0">
              <a:latin typeface="Heiti SC Medium" charset="-122"/>
              <a:ea typeface="Heiti SC Medium" charset="-122"/>
              <a:cs typeface="Heiti SC Medium" charset="-122"/>
            </a:endParaRPr>
          </a:p>
          <a:p>
            <a:pPr algn="just" eaLnBrk="0" hangingPunct="0">
              <a:lnSpc>
                <a:spcPct val="150000"/>
              </a:lnSpc>
              <a:buFontTx/>
              <a:buBlip>
                <a:blip r:embed="rId2"/>
              </a:buBlip>
            </a:pPr>
            <a:r>
              <a:rPr lang="en-US" altLang="zh-CN" sz="1600" b="1" dirty="0">
                <a:solidFill>
                  <a:srgbClr val="FF0000"/>
                </a:solidFill>
                <a:latin typeface="Heiti SC Medium" charset="-122"/>
                <a:ea typeface="Heiti SC Medium" charset="-122"/>
                <a:cs typeface="Heiti SC Medium" charset="-122"/>
              </a:rPr>
              <a:t> </a:t>
            </a:r>
            <a:r>
              <a:rPr lang="zh-CN" altLang="en-US" sz="1600" b="1" dirty="0">
                <a:solidFill>
                  <a:srgbClr val="FF0000"/>
                </a:solidFill>
                <a:latin typeface="Heiti SC Medium" charset="-122"/>
                <a:ea typeface="Heiti SC Medium" charset="-122"/>
                <a:cs typeface="Heiti SC Medium" charset="-122"/>
              </a:rPr>
              <a:t>  </a:t>
            </a:r>
            <a:r>
              <a:rPr lang="en-US" altLang="zh-CN" sz="1600" b="1" dirty="0">
                <a:solidFill>
                  <a:srgbClr val="FF0000"/>
                </a:solidFill>
                <a:latin typeface="Heiti SC Medium" charset="-122"/>
                <a:ea typeface="Heiti SC Medium" charset="-122"/>
                <a:cs typeface="Heiti SC Medium" charset="-122"/>
              </a:rPr>
              <a:t>GNSS-R</a:t>
            </a:r>
            <a:r>
              <a:rPr lang="zh-CN" altLang="en-US" sz="1600" b="1" dirty="0">
                <a:solidFill>
                  <a:srgbClr val="FF0000"/>
                </a:solidFill>
                <a:latin typeface="Heiti SC Medium" charset="-122"/>
                <a:ea typeface="Heiti SC Medium" charset="-122"/>
                <a:cs typeface="Heiti SC Medium" charset="-122"/>
              </a:rPr>
              <a:t>系统：</a:t>
            </a:r>
            <a:r>
              <a:rPr lang="zh-CN" altLang="en-US" sz="1600" b="1" dirty="0">
                <a:latin typeface="Heiti SC Medium" charset="-122"/>
                <a:ea typeface="Heiti SC Medium" charset="-122"/>
                <a:cs typeface="Heiti SC Medium" charset="-122"/>
              </a:rPr>
              <a:t>大连海事大学实船验证了</a:t>
            </a:r>
            <a:r>
              <a:rPr lang="en-US" altLang="zh-CN" sz="1600" b="1" dirty="0">
                <a:latin typeface="Heiti SC Medium" charset="-122"/>
                <a:ea typeface="Heiti SC Medium" charset="-122"/>
                <a:cs typeface="Heiti SC Medium" charset="-122"/>
              </a:rPr>
              <a:t>GNSS-R</a:t>
            </a:r>
            <a:r>
              <a:rPr lang="zh-CN" altLang="en-US" sz="1600" b="1" dirty="0">
                <a:latin typeface="Heiti SC Medium" charset="-122"/>
                <a:ea typeface="Heiti SC Medium" charset="-122"/>
                <a:cs typeface="Heiti SC Medium" charset="-122"/>
              </a:rPr>
              <a:t>信息感知的可行性。</a:t>
            </a:r>
            <a:endParaRPr lang="en-US" altLang="zh-CN" sz="1600" b="1" dirty="0">
              <a:latin typeface="Heiti SC Medium" charset="-122"/>
              <a:ea typeface="Heiti SC Medium" charset="-122"/>
              <a:cs typeface="Heiti SC Medium" charset="-122"/>
            </a:endParaRPr>
          </a:p>
          <a:p>
            <a:pPr algn="just" eaLnBrk="0" hangingPunct="0">
              <a:lnSpc>
                <a:spcPct val="150000"/>
              </a:lnSpc>
              <a:buFontTx/>
              <a:buBlip>
                <a:blip r:embed="rId2"/>
              </a:buBlip>
            </a:pPr>
            <a:r>
              <a:rPr lang="zh-CN" altLang="en-US" sz="1600" b="1" dirty="0">
                <a:solidFill>
                  <a:srgbClr val="FF0000"/>
                </a:solidFill>
                <a:latin typeface="Heiti SC Medium" charset="-122"/>
                <a:ea typeface="Heiti SC Medium" charset="-122"/>
                <a:cs typeface="Heiti SC Medium" charset="-122"/>
              </a:rPr>
              <a:t>   态势感知与重构系统：</a:t>
            </a:r>
            <a:r>
              <a:rPr lang="zh-CN" altLang="en-US" sz="1600" b="1" dirty="0">
                <a:latin typeface="Heiti SC Medium" charset="-122"/>
                <a:ea typeface="Heiti SC Medium" charset="-122"/>
                <a:cs typeface="Heiti SC Medium" charset="-122"/>
              </a:rPr>
              <a:t>哈尔滨工程大学、上海大学在信息融合、态势感知、三维可视化技术领域处于国内领先水平。</a:t>
            </a:r>
          </a:p>
        </p:txBody>
      </p:sp>
      <p:pic>
        <p:nvPicPr>
          <p:cNvPr id="24580" name="图片 14" descr="无人艇国家奖图片"/>
          <p:cNvPicPr>
            <a:picLocks noChangeAspect="1"/>
          </p:cNvPicPr>
          <p:nvPr/>
        </p:nvPicPr>
        <p:blipFill>
          <a:blip r:embed="rId3" cstate="print"/>
          <a:srcRect/>
          <a:stretch>
            <a:fillRect/>
          </a:stretch>
        </p:blipFill>
        <p:spPr bwMode="auto">
          <a:xfrm>
            <a:off x="115888" y="4432467"/>
            <a:ext cx="1576387" cy="2098675"/>
          </a:xfrm>
          <a:prstGeom prst="rect">
            <a:avLst/>
          </a:prstGeom>
          <a:noFill/>
          <a:ln w="9525">
            <a:noFill/>
            <a:miter lim="800000"/>
            <a:headEnd/>
            <a:tailEnd/>
          </a:ln>
        </p:spPr>
      </p:pic>
      <p:pic>
        <p:nvPicPr>
          <p:cNvPr id="24581" name="Picture 18" descr="C:\Users\surface\Desktop\269607638641234000.jpg"/>
          <p:cNvPicPr>
            <a:picLocks noChangeAspect="1" noChangeArrowheads="1"/>
          </p:cNvPicPr>
          <p:nvPr/>
        </p:nvPicPr>
        <p:blipFill>
          <a:blip r:embed="rId4" cstate="print"/>
          <a:srcRect l="9184" t="5269" r="9671" b="5885"/>
          <a:stretch>
            <a:fillRect/>
          </a:stretch>
        </p:blipFill>
        <p:spPr bwMode="auto">
          <a:xfrm>
            <a:off x="1719338" y="4503592"/>
            <a:ext cx="1483116" cy="1978657"/>
          </a:xfrm>
          <a:prstGeom prst="rect">
            <a:avLst/>
          </a:prstGeom>
          <a:noFill/>
          <a:ln w="9525">
            <a:noFill/>
            <a:miter lim="800000"/>
            <a:headEnd/>
            <a:tailEnd/>
          </a:ln>
        </p:spPr>
      </p:pic>
      <p:pic>
        <p:nvPicPr>
          <p:cNvPr id="15" name="Picture 15"/>
          <p:cNvPicPr>
            <a:picLocks noChangeAspect="1" noChangeArrowheads="1"/>
          </p:cNvPicPr>
          <p:nvPr/>
        </p:nvPicPr>
        <p:blipFill>
          <a:blip r:embed="rId5" cstate="print">
            <a:extLst/>
          </a:blip>
          <a:srcRect/>
          <a:stretch>
            <a:fillRect/>
          </a:stretch>
        </p:blipFill>
        <p:spPr bwMode="auto">
          <a:xfrm>
            <a:off x="3229517" y="4489449"/>
            <a:ext cx="1568842" cy="1963887"/>
          </a:xfrm>
          <a:prstGeom prst="rect">
            <a:avLst/>
          </a:prstGeom>
          <a:noFill/>
          <a:ln>
            <a:noFill/>
          </a:ln>
          <a:scene3d>
            <a:camera prst="orthographicFront">
              <a:rot lat="0" lon="0" rev="0"/>
            </a:camera>
            <a:lightRig rig="threePt" dir="t"/>
          </a:scene3d>
          <a:extLst/>
        </p:spPr>
      </p:pic>
      <p:pic>
        <p:nvPicPr>
          <p:cNvPr id="24583" name="Picture 8"/>
          <p:cNvPicPr>
            <a:picLocks noChangeAspect="1" noChangeArrowheads="1"/>
          </p:cNvPicPr>
          <p:nvPr/>
        </p:nvPicPr>
        <p:blipFill>
          <a:blip r:embed="rId6" cstate="print"/>
          <a:srcRect/>
          <a:stretch>
            <a:fillRect/>
          </a:stretch>
        </p:blipFill>
        <p:spPr bwMode="auto">
          <a:xfrm>
            <a:off x="4860032" y="4515164"/>
            <a:ext cx="4105275" cy="1927225"/>
          </a:xfrm>
          <a:prstGeom prst="rect">
            <a:avLst/>
          </a:prstGeom>
          <a:noFill/>
          <a:ln w="9525">
            <a:noFill/>
            <a:miter lim="800000"/>
            <a:headEnd/>
            <a:tailEnd/>
          </a:ln>
        </p:spPr>
      </p:pic>
      <p:sp>
        <p:nvSpPr>
          <p:cNvPr id="9" name="Rectangle 2"/>
          <p:cNvSpPr>
            <a:spLocks noGrp="1" noChangeArrowheads="1"/>
          </p:cNvSpPr>
          <p:nvPr>
            <p:ph type="title"/>
          </p:nvPr>
        </p:nvSpPr>
        <p:spPr bwMode="auto">
          <a:xfrm>
            <a:off x="529596" y="134913"/>
            <a:ext cx="3397250" cy="503783"/>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3</a:t>
            </a:r>
            <a:r>
              <a:rPr lang="zh-CN" altLang="en-US" sz="2800" b="1" dirty="0">
                <a:solidFill>
                  <a:srgbClr val="000066"/>
                </a:solidFill>
                <a:latin typeface="Heiti SC Medium" charset="-122"/>
                <a:ea typeface="Heiti SC Medium" charset="-122"/>
                <a:cs typeface="Heiti SC Medium" charset="-122"/>
              </a:rPr>
              <a:t>、国内外发展现状</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circle(in)">
                                      <p:cBhvr>
                                        <p:cTn id="7" dur="1000"/>
                                        <p:tgtEl>
                                          <p:spTgt spid="24579"/>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24580"/>
                                        </p:tgtEl>
                                        <p:attrNameLst>
                                          <p:attrName>style.visibility</p:attrName>
                                        </p:attrNameLst>
                                      </p:cBhvr>
                                      <p:to>
                                        <p:strVal val="visible"/>
                                      </p:to>
                                    </p:set>
                                    <p:animEffect transition="in" filter="dissolve">
                                      <p:cBhvr>
                                        <p:cTn id="11" dur="1000"/>
                                        <p:tgtEl>
                                          <p:spTgt spid="24580"/>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24581"/>
                                        </p:tgtEl>
                                        <p:attrNameLst>
                                          <p:attrName>style.visibility</p:attrName>
                                        </p:attrNameLst>
                                      </p:cBhvr>
                                      <p:to>
                                        <p:strVal val="visible"/>
                                      </p:to>
                                    </p:set>
                                    <p:animEffect transition="in" filter="dissolve">
                                      <p:cBhvr>
                                        <p:cTn id="15" dur="1000"/>
                                        <p:tgtEl>
                                          <p:spTgt spid="24581"/>
                                        </p:tgtEl>
                                      </p:cBhvr>
                                    </p:animEffect>
                                  </p:childTnLst>
                                </p:cTn>
                              </p:par>
                            </p:childTnLst>
                          </p:cTn>
                        </p:par>
                        <p:par>
                          <p:cTn id="16" fill="hold">
                            <p:stCondLst>
                              <p:cond delay="3000"/>
                            </p:stCondLst>
                            <p:childTnLst>
                              <p:par>
                                <p:cTn id="17" presetID="9"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1000"/>
                                        <p:tgtEl>
                                          <p:spTgt spid="15"/>
                                        </p:tgtEl>
                                      </p:cBhvr>
                                    </p:animEffect>
                                  </p:childTnLst>
                                </p:cTn>
                              </p:par>
                            </p:childTnLst>
                          </p:cTn>
                        </p:par>
                        <p:par>
                          <p:cTn id="20" fill="hold">
                            <p:stCondLst>
                              <p:cond delay="4000"/>
                            </p:stCondLst>
                            <p:childTnLst>
                              <p:par>
                                <p:cTn id="21" presetID="9" presetClass="entr" presetSubtype="0" fill="hold" nodeType="afterEffect">
                                  <p:stCondLst>
                                    <p:cond delay="0"/>
                                  </p:stCondLst>
                                  <p:childTnLst>
                                    <p:set>
                                      <p:cBhvr>
                                        <p:cTn id="22" dur="1" fill="hold">
                                          <p:stCondLst>
                                            <p:cond delay="0"/>
                                          </p:stCondLst>
                                        </p:cTn>
                                        <p:tgtEl>
                                          <p:spTgt spid="24583"/>
                                        </p:tgtEl>
                                        <p:attrNameLst>
                                          <p:attrName>style.visibility</p:attrName>
                                        </p:attrNameLst>
                                      </p:cBhvr>
                                      <p:to>
                                        <p:strVal val="visible"/>
                                      </p:to>
                                    </p:set>
                                    <p:animEffect transition="in" filter="dissolve">
                                      <p:cBhvr>
                                        <p:cTn id="23" dur="1000"/>
                                        <p:tgtEl>
                                          <p:spTgt spid="24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bwMode="auto">
          <a:xfrm>
            <a:off x="427022" y="132187"/>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4</a:t>
            </a:r>
            <a:r>
              <a:rPr lang="zh-CN" altLang="en-US" sz="2800" b="1" dirty="0">
                <a:solidFill>
                  <a:srgbClr val="000066"/>
                </a:solidFill>
                <a:latin typeface="Heiti SC Medium" charset="-122"/>
                <a:ea typeface="Heiti SC Medium" charset="-122"/>
                <a:cs typeface="Heiti SC Medium" charset="-122"/>
              </a:rPr>
              <a:t>、必要性分析</a:t>
            </a:r>
            <a:endParaRPr lang="zh-CN" altLang="en-US" sz="2400" b="1" dirty="0">
              <a:solidFill>
                <a:srgbClr val="000066"/>
              </a:solidFill>
              <a:latin typeface="Heiti SC Medium" charset="-122"/>
              <a:ea typeface="Heiti SC Medium" charset="-122"/>
              <a:cs typeface="Heiti SC Medium" charset="-122"/>
            </a:endParaRPr>
          </a:p>
        </p:txBody>
      </p:sp>
      <p:grpSp>
        <p:nvGrpSpPr>
          <p:cNvPr id="2052" name="Group 19"/>
          <p:cNvGrpSpPr>
            <a:grpSpLocks/>
          </p:cNvGrpSpPr>
          <p:nvPr/>
        </p:nvGrpSpPr>
        <p:grpSpPr bwMode="auto">
          <a:xfrm>
            <a:off x="271605" y="1217710"/>
            <a:ext cx="4659725" cy="1172477"/>
            <a:chOff x="1728" y="1992"/>
            <a:chExt cx="2941" cy="656"/>
          </a:xfrm>
        </p:grpSpPr>
        <p:sp>
          <p:nvSpPr>
            <p:cNvPr id="17424" name="AutoShape 21"/>
            <p:cNvSpPr>
              <a:spLocks noChangeArrowheads="1"/>
            </p:cNvSpPr>
            <p:nvPr/>
          </p:nvSpPr>
          <p:spPr bwMode="gray">
            <a:xfrm>
              <a:off x="1728" y="1992"/>
              <a:ext cx="2896" cy="656"/>
            </a:xfrm>
            <a:prstGeom prst="roundRect">
              <a:avLst>
                <a:gd name="adj" fmla="val 10889"/>
              </a:avLst>
            </a:prstGeom>
            <a:gradFill rotWithShape="1">
              <a:gsLst>
                <a:gs pos="0">
                  <a:srgbClr val="FBEBD1"/>
                </a:gs>
                <a:gs pos="50000">
                  <a:srgbClr val="FFFFFF"/>
                </a:gs>
                <a:gs pos="100000">
                  <a:srgbClr val="FBEBD1"/>
                </a:gs>
              </a:gsLst>
              <a:lin ang="5400000" scaled="1"/>
            </a:gradFill>
            <a:ln w="38100">
              <a:solidFill>
                <a:srgbClr val="FFFFFF"/>
              </a:solidFill>
              <a:round/>
              <a:headEnd/>
              <a:tailEnd/>
            </a:ln>
            <a:effectLst>
              <a:outerShdw dist="107763" dir="2700000" algn="ctr" rotWithShape="0">
                <a:schemeClr val="bg2">
                  <a:alpha val="50000"/>
                </a:schemeClr>
              </a:outerShdw>
            </a:effectLst>
          </p:spPr>
          <p:txBody>
            <a:bodyPr wrap="none" anchor="ctr"/>
            <a:lstStyle/>
            <a:p>
              <a:pPr eaLnBrk="0" hangingPunct="0">
                <a:defRPr/>
              </a:pPr>
              <a:endParaRPr lang="zh-CN" altLang="en-US" sz="1600">
                <a:latin typeface="黑体" panose="02010609060101010101" pitchFamily="49" charset="-122"/>
                <a:ea typeface="黑体" panose="02010609060101010101" pitchFamily="49" charset="-122"/>
              </a:endParaRPr>
            </a:p>
          </p:txBody>
        </p:sp>
        <p:sp>
          <p:nvSpPr>
            <p:cNvPr id="17423" name="Text Box 23"/>
            <p:cNvSpPr txBox="1">
              <a:spLocks noChangeArrowheads="1"/>
            </p:cNvSpPr>
            <p:nvPr/>
          </p:nvSpPr>
          <p:spPr bwMode="gray">
            <a:xfrm>
              <a:off x="1863" y="2026"/>
              <a:ext cx="2806" cy="589"/>
            </a:xfrm>
            <a:prstGeom prst="rect">
              <a:avLst/>
            </a:prstGeom>
            <a:noFill/>
            <a:ln w="9525" algn="ctr">
              <a:noFill/>
              <a:miter lim="800000"/>
              <a:headEnd/>
              <a:tailEnd/>
            </a:ln>
          </p:spPr>
          <p:txBody>
            <a:bodyPr wrap="square" anchor="ctr">
              <a:spAutoFit/>
            </a:bodyPr>
            <a:lstStyle/>
            <a:p>
              <a:pPr marL="342900" indent="-342900" eaLnBrk="0" hangingPunct="0">
                <a:lnSpc>
                  <a:spcPct val="130000"/>
                </a:lnSpc>
                <a:defRPr/>
              </a:pPr>
              <a:r>
                <a:rPr lang="zh-CN" altLang="en-US" sz="1600" spc="-100" dirty="0">
                  <a:latin typeface="黑体" panose="02010609060101010101" pitchFamily="49" charset="-122"/>
                  <a:ea typeface="黑体" panose="02010609060101010101" pitchFamily="49" charset="-122"/>
                  <a:cs typeface="Heiti SC Medium" charset="-122"/>
                </a:rPr>
                <a:t>新型探测设备的应用，为智能船</a:t>
              </a:r>
              <a:r>
                <a:rPr lang="zh-CN" altLang="en-US" sz="1600" spc="-100" dirty="0">
                  <a:solidFill>
                    <a:srgbClr val="FF0000"/>
                  </a:solidFill>
                  <a:latin typeface="黑体" panose="02010609060101010101" pitchFamily="49" charset="-122"/>
                  <a:ea typeface="黑体" panose="02010609060101010101" pitchFamily="49" charset="-122"/>
                  <a:cs typeface="Heiti SC Medium" charset="-122"/>
                </a:rPr>
                <a:t>打造“眼睛”和</a:t>
              </a:r>
              <a:endParaRPr lang="en-US" altLang="zh-CN" sz="1600" spc="-100" dirty="0">
                <a:solidFill>
                  <a:srgbClr val="FF0000"/>
                </a:solidFill>
                <a:latin typeface="黑体" panose="02010609060101010101" pitchFamily="49" charset="-122"/>
                <a:ea typeface="黑体" panose="02010609060101010101" pitchFamily="49" charset="-122"/>
                <a:cs typeface="Heiti SC Medium" charset="-122"/>
              </a:endParaRPr>
            </a:p>
            <a:p>
              <a:pPr marL="342900" indent="-342900" eaLnBrk="0" hangingPunct="0">
                <a:lnSpc>
                  <a:spcPct val="130000"/>
                </a:lnSpc>
                <a:defRPr/>
              </a:pPr>
              <a:r>
                <a:rPr lang="zh-CN" altLang="en-US" sz="1600" spc="-100" dirty="0">
                  <a:solidFill>
                    <a:srgbClr val="FF0000"/>
                  </a:solidFill>
                  <a:latin typeface="黑体" panose="02010609060101010101" pitchFamily="49" charset="-122"/>
                  <a:ea typeface="黑体" panose="02010609060101010101" pitchFamily="49" charset="-122"/>
                  <a:cs typeface="Heiti SC Medium" charset="-122"/>
                </a:rPr>
                <a:t>“耳朵”，</a:t>
              </a:r>
              <a:r>
                <a:rPr lang="zh-CN" altLang="en-US" sz="1600" spc="-100" dirty="0">
                  <a:latin typeface="黑体" panose="02010609060101010101" pitchFamily="49" charset="-122"/>
                  <a:ea typeface="黑体" panose="02010609060101010101" pitchFamily="49" charset="-122"/>
                  <a:cs typeface="Heiti SC Medium" charset="-122"/>
                </a:rPr>
                <a:t>可以克服白天、黑夜、下雨、下雪等</a:t>
              </a:r>
              <a:endParaRPr lang="en-US" altLang="zh-CN" sz="1600" spc="-100" dirty="0">
                <a:latin typeface="黑体" panose="02010609060101010101" pitchFamily="49" charset="-122"/>
                <a:ea typeface="黑体" panose="02010609060101010101" pitchFamily="49" charset="-122"/>
                <a:cs typeface="Heiti SC Medium" charset="-122"/>
              </a:endParaRPr>
            </a:p>
            <a:p>
              <a:pPr marL="342900" indent="-342900" eaLnBrk="0" hangingPunct="0">
                <a:lnSpc>
                  <a:spcPct val="130000"/>
                </a:lnSpc>
                <a:defRPr/>
              </a:pPr>
              <a:r>
                <a:rPr lang="zh-CN" altLang="en-US" sz="1600" spc="-100" dirty="0">
                  <a:latin typeface="黑体" panose="02010609060101010101" pitchFamily="49" charset="-122"/>
                  <a:ea typeface="黑体" panose="02010609060101010101" pitchFamily="49" charset="-122"/>
                  <a:cs typeface="Heiti SC Medium" charset="-122"/>
                </a:rPr>
                <a:t>影响，让船舶全天候看清周围目标和态势。</a:t>
              </a:r>
              <a:endParaRPr lang="en-US" altLang="zh-CN" sz="1600" spc="-100" dirty="0">
                <a:latin typeface="黑体" panose="02010609060101010101" pitchFamily="49" charset="-122"/>
                <a:ea typeface="黑体" panose="02010609060101010101" pitchFamily="49" charset="-122"/>
                <a:cs typeface="Heiti SC Medium" charset="-122"/>
              </a:endParaRPr>
            </a:p>
          </p:txBody>
        </p:sp>
      </p:grpSp>
      <p:grpSp>
        <p:nvGrpSpPr>
          <p:cNvPr id="2053" name="Group 29"/>
          <p:cNvGrpSpPr>
            <a:grpSpLocks/>
          </p:cNvGrpSpPr>
          <p:nvPr/>
        </p:nvGrpSpPr>
        <p:grpSpPr bwMode="auto">
          <a:xfrm>
            <a:off x="314892" y="2852737"/>
            <a:ext cx="4760494" cy="1547812"/>
            <a:chOff x="1728" y="1920"/>
            <a:chExt cx="2736" cy="650"/>
          </a:xfrm>
        </p:grpSpPr>
        <p:sp>
          <p:nvSpPr>
            <p:cNvPr id="17420" name="AutoShape 31"/>
            <p:cNvSpPr>
              <a:spLocks noChangeArrowheads="1"/>
            </p:cNvSpPr>
            <p:nvPr/>
          </p:nvSpPr>
          <p:spPr bwMode="gray">
            <a:xfrm>
              <a:off x="1728" y="1920"/>
              <a:ext cx="2627" cy="650"/>
            </a:xfrm>
            <a:prstGeom prst="roundRect">
              <a:avLst>
                <a:gd name="adj" fmla="val 10889"/>
              </a:avLst>
            </a:prstGeom>
            <a:gradFill rotWithShape="1">
              <a:gsLst>
                <a:gs pos="0">
                  <a:srgbClr val="CCECFF"/>
                </a:gs>
                <a:gs pos="50000">
                  <a:srgbClr val="FFFFFF"/>
                </a:gs>
                <a:gs pos="100000">
                  <a:srgbClr val="CCECFF"/>
                </a:gs>
              </a:gsLst>
              <a:lin ang="5400000" scaled="1"/>
            </a:gradFill>
            <a:ln w="38100">
              <a:solidFill>
                <a:srgbClr val="FFFFFF"/>
              </a:solidFill>
              <a:round/>
              <a:headEnd/>
              <a:tailEnd/>
            </a:ln>
            <a:effectLst>
              <a:outerShdw dist="107763" dir="2700000" algn="ctr" rotWithShape="0">
                <a:schemeClr val="bg2">
                  <a:alpha val="50000"/>
                </a:schemeClr>
              </a:outerShdw>
            </a:effectLst>
          </p:spPr>
          <p:txBody>
            <a:bodyPr wrap="none" anchor="ctr"/>
            <a:lstStyle/>
            <a:p>
              <a:pPr eaLnBrk="0" hangingPunct="0">
                <a:defRPr/>
              </a:pPr>
              <a:endParaRPr lang="zh-CN" altLang="en-US" sz="1600" dirty="0">
                <a:latin typeface="黑体" panose="02010609060101010101" pitchFamily="49" charset="-122"/>
                <a:ea typeface="黑体" panose="02010609060101010101" pitchFamily="49" charset="-122"/>
              </a:endParaRPr>
            </a:p>
          </p:txBody>
        </p:sp>
        <p:sp>
          <p:nvSpPr>
            <p:cNvPr id="2061" name="Text Box 33"/>
            <p:cNvSpPr txBox="1">
              <a:spLocks noChangeArrowheads="1"/>
            </p:cNvSpPr>
            <p:nvPr/>
          </p:nvSpPr>
          <p:spPr bwMode="gray">
            <a:xfrm>
              <a:off x="1757" y="2006"/>
              <a:ext cx="2707" cy="504"/>
            </a:xfrm>
            <a:prstGeom prst="rect">
              <a:avLst/>
            </a:prstGeom>
            <a:noFill/>
            <a:ln w="9525" algn="ctr">
              <a:noFill/>
              <a:miter lim="800000"/>
              <a:headEnd/>
              <a:tailEnd/>
            </a:ln>
          </p:spPr>
          <p:txBody>
            <a:bodyPr wrap="square">
              <a:spAutoFit/>
            </a:bodyPr>
            <a:lstStyle/>
            <a:p>
              <a:pPr marL="342900" indent="-342900" eaLnBrk="0" hangingPunct="0">
                <a:lnSpc>
                  <a:spcPct val="150000"/>
                </a:lnSpc>
              </a:pPr>
              <a:r>
                <a:rPr lang="zh-CN" altLang="en-US" sz="1600" dirty="0">
                  <a:latin typeface="黑体" panose="02010609060101010101" pitchFamily="49" charset="-122"/>
                  <a:ea typeface="黑体" panose="02010609060101010101" pitchFamily="49" charset="-122"/>
                  <a:cs typeface="Heiti SC Medium" charset="-122"/>
                </a:rPr>
                <a:t>信息融合和态势重构应用软件的研发，建立</a:t>
              </a:r>
              <a:r>
                <a:rPr lang="zh-CN" altLang="en-US" sz="1600" dirty="0">
                  <a:solidFill>
                    <a:srgbClr val="FF0000"/>
                  </a:solidFill>
                  <a:latin typeface="黑体" panose="02010609060101010101" pitchFamily="49" charset="-122"/>
                  <a:ea typeface="黑体" panose="02010609060101010101" pitchFamily="49" charset="-122"/>
                  <a:cs typeface="Heiti SC Medium" charset="-122"/>
                </a:rPr>
                <a:t>感知</a:t>
              </a:r>
              <a:endParaRPr lang="en-US" altLang="zh-CN" sz="1600" dirty="0">
                <a:solidFill>
                  <a:srgbClr val="FF0000"/>
                </a:solidFill>
                <a:latin typeface="黑体" panose="02010609060101010101" pitchFamily="49" charset="-122"/>
                <a:ea typeface="黑体" panose="02010609060101010101" pitchFamily="49" charset="-122"/>
                <a:cs typeface="Heiti SC Medium" charset="-122"/>
              </a:endParaRPr>
            </a:p>
            <a:p>
              <a:pPr marL="342900" indent="-342900" eaLnBrk="0" hangingPunct="0">
                <a:lnSpc>
                  <a:spcPct val="150000"/>
                </a:lnSpc>
              </a:pPr>
              <a:r>
                <a:rPr lang="zh-CN" altLang="en-US" sz="1600" dirty="0">
                  <a:solidFill>
                    <a:srgbClr val="FF0000"/>
                  </a:solidFill>
                  <a:latin typeface="黑体" panose="02010609060101010101" pitchFamily="49" charset="-122"/>
                  <a:ea typeface="黑体" panose="02010609060101010101" pitchFamily="49" charset="-122"/>
                  <a:cs typeface="Heiti SC Medium" charset="-122"/>
                </a:rPr>
                <a:t>决策的“大脑”</a:t>
              </a:r>
              <a:r>
                <a:rPr lang="zh-CN" altLang="en-US" sz="1600" dirty="0">
                  <a:latin typeface="黑体" panose="02010609060101010101" pitchFamily="49" charset="-122"/>
                  <a:ea typeface="黑体" panose="02010609060101010101" pitchFamily="49" charset="-122"/>
                  <a:cs typeface="Heiti SC Medium" charset="-122"/>
                </a:rPr>
                <a:t>，为船员提高态势感知的准确性</a:t>
              </a:r>
              <a:endParaRPr lang="en-US" altLang="zh-CN" sz="1600" dirty="0">
                <a:latin typeface="黑体" panose="02010609060101010101" pitchFamily="49" charset="-122"/>
                <a:ea typeface="黑体" panose="02010609060101010101" pitchFamily="49" charset="-122"/>
                <a:cs typeface="Heiti SC Medium" charset="-122"/>
              </a:endParaRPr>
            </a:p>
            <a:p>
              <a:pPr marL="342900" indent="-342900" eaLnBrk="0" hangingPunct="0">
                <a:lnSpc>
                  <a:spcPct val="150000"/>
                </a:lnSpc>
              </a:pPr>
              <a:r>
                <a:rPr lang="zh-CN" altLang="en-US" sz="1600" dirty="0">
                  <a:latin typeface="黑体" panose="02010609060101010101" pitchFamily="49" charset="-122"/>
                  <a:ea typeface="黑体" panose="02010609060101010101" pitchFamily="49" charset="-122"/>
                  <a:cs typeface="Heiti SC Medium" charset="-122"/>
                </a:rPr>
                <a:t>和易用性。</a:t>
              </a:r>
              <a:endParaRPr lang="en-US" altLang="zh-CN" sz="1600" dirty="0">
                <a:latin typeface="黑体" panose="02010609060101010101" pitchFamily="49" charset="-122"/>
                <a:ea typeface="黑体" panose="02010609060101010101" pitchFamily="49" charset="-122"/>
                <a:cs typeface="Heiti SC Medium" charset="-122"/>
              </a:endParaRPr>
            </a:p>
          </p:txBody>
        </p:sp>
      </p:grpSp>
      <p:grpSp>
        <p:nvGrpSpPr>
          <p:cNvPr id="2054" name="Group 34"/>
          <p:cNvGrpSpPr>
            <a:grpSpLocks/>
          </p:cNvGrpSpPr>
          <p:nvPr/>
        </p:nvGrpSpPr>
        <p:grpSpPr bwMode="auto">
          <a:xfrm>
            <a:off x="325696" y="4652966"/>
            <a:ext cx="4894176" cy="1245480"/>
            <a:chOff x="1728" y="1920"/>
            <a:chExt cx="3084" cy="812"/>
          </a:xfrm>
        </p:grpSpPr>
        <p:sp>
          <p:nvSpPr>
            <p:cNvPr id="17416" name="AutoShape 36"/>
            <p:cNvSpPr>
              <a:spLocks noChangeArrowheads="1"/>
            </p:cNvSpPr>
            <p:nvPr/>
          </p:nvSpPr>
          <p:spPr bwMode="gray">
            <a:xfrm>
              <a:off x="1728" y="1920"/>
              <a:ext cx="2915" cy="812"/>
            </a:xfrm>
            <a:prstGeom prst="roundRect">
              <a:avLst>
                <a:gd name="adj" fmla="val 10889"/>
              </a:avLst>
            </a:prstGeom>
            <a:gradFill rotWithShape="1">
              <a:gsLst>
                <a:gs pos="0">
                  <a:srgbClr val="DBF5CD"/>
                </a:gs>
                <a:gs pos="50000">
                  <a:srgbClr val="FFFFFF"/>
                </a:gs>
                <a:gs pos="100000">
                  <a:srgbClr val="DBF5CD"/>
                </a:gs>
              </a:gsLst>
              <a:lin ang="5400000" scaled="1"/>
            </a:gradFill>
            <a:ln w="38100">
              <a:solidFill>
                <a:srgbClr val="FFFFFF"/>
              </a:solidFill>
              <a:round/>
              <a:headEnd/>
              <a:tailEnd/>
            </a:ln>
            <a:effectLst>
              <a:outerShdw dist="107763" dir="2700000" algn="ctr" rotWithShape="0">
                <a:schemeClr val="bg2">
                  <a:alpha val="50000"/>
                </a:schemeClr>
              </a:outerShdw>
            </a:effectLst>
          </p:spPr>
          <p:txBody>
            <a:bodyPr wrap="none" anchor="ctr"/>
            <a:lstStyle/>
            <a:p>
              <a:pPr eaLnBrk="0" hangingPunct="0">
                <a:defRPr/>
              </a:pPr>
              <a:endParaRPr lang="zh-CN" altLang="en-US"/>
            </a:p>
          </p:txBody>
        </p:sp>
        <p:sp>
          <p:nvSpPr>
            <p:cNvPr id="2057" name="Text Box 38"/>
            <p:cNvSpPr txBox="1">
              <a:spLocks noChangeArrowheads="1"/>
            </p:cNvSpPr>
            <p:nvPr/>
          </p:nvSpPr>
          <p:spPr bwMode="gray">
            <a:xfrm>
              <a:off x="1821" y="2059"/>
              <a:ext cx="2991" cy="542"/>
            </a:xfrm>
            <a:prstGeom prst="rect">
              <a:avLst/>
            </a:prstGeom>
            <a:noFill/>
            <a:ln w="9525" algn="ctr">
              <a:noFill/>
              <a:miter lim="800000"/>
              <a:headEnd/>
              <a:tailEnd/>
            </a:ln>
          </p:spPr>
          <p:txBody>
            <a:bodyPr wrap="square">
              <a:spAutoFit/>
            </a:bodyPr>
            <a:lstStyle/>
            <a:p>
              <a:pPr marL="342900" indent="-342900" algn="just" eaLnBrk="0" hangingPunct="0">
                <a:lnSpc>
                  <a:spcPct val="150000"/>
                </a:lnSpc>
              </a:pPr>
              <a:r>
                <a:rPr lang="zh-CN" altLang="en-US" sz="1600" dirty="0">
                  <a:latin typeface="黑体" panose="02010609060101010101" pitchFamily="49" charset="-122"/>
                  <a:ea typeface="黑体" panose="02010609060101010101" pitchFamily="49" charset="-122"/>
                  <a:cs typeface="Heiti SC Medium" charset="-122"/>
                </a:rPr>
                <a:t>项目成果将在典型船舶上演示验证，形成满足</a:t>
              </a:r>
              <a:endParaRPr lang="en-US" altLang="zh-CN" sz="1600" dirty="0">
                <a:latin typeface="黑体" panose="02010609060101010101" pitchFamily="49" charset="-122"/>
                <a:ea typeface="黑体" panose="02010609060101010101" pitchFamily="49" charset="-122"/>
                <a:cs typeface="Heiti SC Medium" charset="-122"/>
              </a:endParaRPr>
            </a:p>
            <a:p>
              <a:pPr marL="342900" indent="-342900" algn="just" eaLnBrk="0" hangingPunct="0">
                <a:lnSpc>
                  <a:spcPct val="150000"/>
                </a:lnSpc>
              </a:pPr>
              <a:r>
                <a:rPr lang="zh-CN" altLang="en-US" sz="1600" dirty="0">
                  <a:latin typeface="黑体" panose="02010609060101010101" pitchFamily="49" charset="-122"/>
                  <a:ea typeface="黑体" panose="02010609060101010101" pitchFamily="49" charset="-122"/>
                  <a:cs typeface="Heiti SC Medium" charset="-122"/>
                </a:rPr>
                <a:t>多种船舶应用需求的先进产品，</a:t>
              </a:r>
              <a:r>
                <a:rPr lang="zh-CN" altLang="en-US" sz="1600" dirty="0">
                  <a:solidFill>
                    <a:srgbClr val="FF0000"/>
                  </a:solidFill>
                  <a:latin typeface="黑体" panose="02010609060101010101" pitchFamily="49" charset="-122"/>
                  <a:ea typeface="黑体" panose="02010609060101010101" pitchFamily="49" charset="-122"/>
                  <a:cs typeface="Heiti SC Medium" charset="-122"/>
                </a:rPr>
                <a:t>填补国内空白。</a:t>
              </a:r>
              <a:endParaRPr lang="en-US" altLang="zh-CN" sz="1600" dirty="0">
                <a:solidFill>
                  <a:srgbClr val="FF0000"/>
                </a:solidFill>
                <a:latin typeface="黑体" panose="02010609060101010101" pitchFamily="49" charset="-122"/>
                <a:ea typeface="黑体" panose="02010609060101010101" pitchFamily="49" charset="-122"/>
                <a:cs typeface="Heiti SC Medium" charset="-122"/>
              </a:endParaRPr>
            </a:p>
          </p:txBody>
        </p:sp>
      </p:grpSp>
      <p:sp>
        <p:nvSpPr>
          <p:cNvPr id="2055" name="Text Box 23"/>
          <p:cNvSpPr txBox="1">
            <a:spLocks noChangeArrowheads="1"/>
          </p:cNvSpPr>
          <p:nvPr/>
        </p:nvSpPr>
        <p:spPr bwMode="gray">
          <a:xfrm>
            <a:off x="5976156" y="971488"/>
            <a:ext cx="2436812" cy="492443"/>
          </a:xfrm>
          <a:prstGeom prst="rect">
            <a:avLst/>
          </a:prstGeom>
          <a:noFill/>
          <a:ln w="9525" algn="ctr">
            <a:noFill/>
            <a:miter lim="800000"/>
            <a:headEnd/>
            <a:tailEnd/>
          </a:ln>
        </p:spPr>
        <p:txBody>
          <a:bodyPr>
            <a:spAutoFit/>
          </a:bodyPr>
          <a:lstStyle/>
          <a:p>
            <a:pPr marL="342900" indent="-342900" algn="just" eaLnBrk="0" hangingPunct="0">
              <a:lnSpc>
                <a:spcPct val="130000"/>
              </a:lnSpc>
            </a:pPr>
            <a:r>
              <a:rPr lang="zh-CN" altLang="en-US" sz="2000" b="1" dirty="0">
                <a:solidFill>
                  <a:srgbClr val="FF0000"/>
                </a:solidFill>
                <a:latin typeface="Heiti SC Medium" charset="-122"/>
                <a:ea typeface="Heiti SC Medium" charset="-122"/>
                <a:cs typeface="Heiti SC Medium" charset="-122"/>
              </a:rPr>
              <a:t>船东同意应用证明</a:t>
            </a:r>
            <a:endParaRPr lang="en-US" altLang="zh-CN" sz="2000" b="1" dirty="0">
              <a:solidFill>
                <a:srgbClr val="FF0000"/>
              </a:solidFill>
              <a:latin typeface="Heiti SC Medium" charset="-122"/>
              <a:ea typeface="Heiti SC Medium" charset="-122"/>
              <a:cs typeface="Heiti SC Medium" charset="-122"/>
            </a:endParaRPr>
          </a:p>
        </p:txBody>
      </p:sp>
      <p:pic>
        <p:nvPicPr>
          <p:cNvPr id="2" name="图片 1"/>
          <p:cNvPicPr>
            <a:picLocks noChangeAspect="1"/>
          </p:cNvPicPr>
          <p:nvPr/>
        </p:nvPicPr>
        <p:blipFill rotWithShape="1">
          <a:blip r:embed="rId3" cstate="print"/>
          <a:srcRect l="31609" t="5704" r="31942" b="3735"/>
          <a:stretch/>
        </p:blipFill>
        <p:spPr>
          <a:xfrm>
            <a:off x="5292080" y="1488579"/>
            <a:ext cx="3528392" cy="49287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750"/>
                                        <p:tgtEl>
                                          <p:spTgt spid="2052"/>
                                        </p:tgtEl>
                                      </p:cBhvr>
                                    </p:animEffect>
                                  </p:childTnLst>
                                </p:cTn>
                              </p:par>
                            </p:childTnLst>
                          </p:cTn>
                        </p:par>
                        <p:par>
                          <p:cTn id="8" fill="hold">
                            <p:stCondLst>
                              <p:cond delay="750"/>
                            </p:stCondLst>
                            <p:childTnLst>
                              <p:par>
                                <p:cTn id="9" presetID="9" presetClass="entr" presetSubtype="0" fill="hold" nodeType="afterEffect">
                                  <p:stCondLst>
                                    <p:cond delay="0"/>
                                  </p:stCondLst>
                                  <p:childTnLst>
                                    <p:set>
                                      <p:cBhvr>
                                        <p:cTn id="10" dur="1" fill="hold">
                                          <p:stCondLst>
                                            <p:cond delay="0"/>
                                          </p:stCondLst>
                                        </p:cTn>
                                        <p:tgtEl>
                                          <p:spTgt spid="2053"/>
                                        </p:tgtEl>
                                        <p:attrNameLst>
                                          <p:attrName>style.visibility</p:attrName>
                                        </p:attrNameLst>
                                      </p:cBhvr>
                                      <p:to>
                                        <p:strVal val="visible"/>
                                      </p:to>
                                    </p:set>
                                    <p:animEffect transition="in" filter="dissolve">
                                      <p:cBhvr>
                                        <p:cTn id="11" dur="750"/>
                                        <p:tgtEl>
                                          <p:spTgt spid="2053"/>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dissolve">
                                      <p:cBhvr>
                                        <p:cTn id="15" dur="1000"/>
                                        <p:tgtEl>
                                          <p:spTgt spid="2054"/>
                                        </p:tgtEl>
                                      </p:cBhvr>
                                    </p:animEffect>
                                  </p:childTnLst>
                                </p:cTn>
                              </p:par>
                            </p:childTnLst>
                          </p:cTn>
                        </p:par>
                        <p:par>
                          <p:cTn id="16" fill="hold">
                            <p:stCondLst>
                              <p:cond delay="2500"/>
                            </p:stCondLst>
                            <p:childTnLst>
                              <p:par>
                                <p:cTn id="17" presetID="2" presetClass="entr" presetSubtype="4" fill="hold" grpId="0" nodeType="afterEffect">
                                  <p:stCondLst>
                                    <p:cond delay="0"/>
                                  </p:stCondLst>
                                  <p:childTnLst>
                                    <p:set>
                                      <p:cBhvr>
                                        <p:cTn id="18" dur="1" fill="hold">
                                          <p:stCondLst>
                                            <p:cond delay="0"/>
                                          </p:stCondLst>
                                        </p:cTn>
                                        <p:tgtEl>
                                          <p:spTgt spid="2055"/>
                                        </p:tgtEl>
                                        <p:attrNameLst>
                                          <p:attrName>style.visibility</p:attrName>
                                        </p:attrNameLst>
                                      </p:cBhvr>
                                      <p:to>
                                        <p:strVal val="visible"/>
                                      </p:to>
                                    </p:set>
                                    <p:anim calcmode="lin" valueType="num">
                                      <p:cBhvr additive="base">
                                        <p:cTn id="19" dur="500" fill="hold"/>
                                        <p:tgtEl>
                                          <p:spTgt spid="2055"/>
                                        </p:tgtEl>
                                        <p:attrNameLst>
                                          <p:attrName>ppt_x</p:attrName>
                                        </p:attrNameLst>
                                      </p:cBhvr>
                                      <p:tavLst>
                                        <p:tav tm="0">
                                          <p:val>
                                            <p:strVal val="#ppt_x"/>
                                          </p:val>
                                        </p:tav>
                                        <p:tav tm="100000">
                                          <p:val>
                                            <p:strVal val="#ppt_x"/>
                                          </p:val>
                                        </p:tav>
                                      </p:tavLst>
                                    </p:anim>
                                    <p:anim calcmode="lin" valueType="num">
                                      <p:cBhvr additive="base">
                                        <p:cTn id="20" dur="500" fill="hold"/>
                                        <p:tgtEl>
                                          <p:spTgt spid="205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11560" y="116632"/>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汇报内容</a:t>
            </a:r>
          </a:p>
        </p:txBody>
      </p:sp>
      <p:grpSp>
        <p:nvGrpSpPr>
          <p:cNvPr id="25603" name="Group 12"/>
          <p:cNvGrpSpPr>
            <a:grpSpLocks noChangeAspect="1"/>
          </p:cNvGrpSpPr>
          <p:nvPr/>
        </p:nvGrpSpPr>
        <p:grpSpPr bwMode="auto">
          <a:xfrm>
            <a:off x="1331913" y="2528888"/>
            <a:ext cx="6732475" cy="720725"/>
            <a:chOff x="1440" y="1488"/>
            <a:chExt cx="3072" cy="288"/>
          </a:xfrm>
        </p:grpSpPr>
        <p:sp>
          <p:nvSpPr>
            <p:cNvPr id="25604" name="Rectangle 13"/>
            <p:cNvSpPr>
              <a:spLocks noChangeArrowheads="1"/>
            </p:cNvSpPr>
            <p:nvPr/>
          </p:nvSpPr>
          <p:spPr bwMode="gray">
            <a:xfrm>
              <a:off x="1776" y="1488"/>
              <a:ext cx="2736"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sz="2000">
                <a:solidFill>
                  <a:srgbClr val="C00000"/>
                </a:solidFill>
              </a:endParaRPr>
            </a:p>
          </p:txBody>
        </p:sp>
        <p:sp>
          <p:nvSpPr>
            <p:cNvPr id="25605" name="Rectangle 14"/>
            <p:cNvSpPr>
              <a:spLocks noChangeArrowheads="1"/>
            </p:cNvSpPr>
            <p:nvPr/>
          </p:nvSpPr>
          <p:spPr bwMode="gray">
            <a:xfrm>
              <a:off x="1440" y="1488"/>
              <a:ext cx="384"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algn="ctr" eaLnBrk="0" hangingPunct="0"/>
              <a:r>
                <a:rPr lang="zh-CN" altLang="en-US" sz="3200" b="1" dirty="0">
                  <a:solidFill>
                    <a:srgbClr val="C00000"/>
                  </a:solidFill>
                  <a:latin typeface="Heiti SC Medium" charset="-122"/>
                  <a:ea typeface="Heiti SC Medium" charset="-122"/>
                  <a:cs typeface="Heiti SC Medium" charset="-122"/>
                </a:rPr>
                <a:t>二</a:t>
              </a:r>
              <a:endParaRPr lang="en-US" altLang="zh-CN" sz="3200" b="1" dirty="0">
                <a:solidFill>
                  <a:srgbClr val="C00000"/>
                </a:solidFill>
                <a:latin typeface="Heiti SC Medium" charset="-122"/>
                <a:ea typeface="Heiti SC Medium" charset="-122"/>
                <a:cs typeface="Heiti SC Medium" charset="-122"/>
              </a:endParaRPr>
            </a:p>
          </p:txBody>
        </p:sp>
        <p:sp>
          <p:nvSpPr>
            <p:cNvPr id="25606" name="Rectangle 15"/>
            <p:cNvSpPr>
              <a:spLocks noChangeArrowheads="1"/>
            </p:cNvSpPr>
            <p:nvPr/>
          </p:nvSpPr>
          <p:spPr bwMode="gray">
            <a:xfrm>
              <a:off x="1872" y="1504"/>
              <a:ext cx="2544" cy="234"/>
            </a:xfrm>
            <a:prstGeom prst="rect">
              <a:avLst/>
            </a:prstGeom>
            <a:noFill/>
            <a:ln w="9525" algn="ctr">
              <a:noFill/>
              <a:miter lim="800000"/>
              <a:headEnd/>
              <a:tailEnd/>
            </a:ln>
          </p:spPr>
          <p:txBody>
            <a:bodyPr>
              <a:spAutoFit/>
            </a:bodyPr>
            <a:lstStyle/>
            <a:p>
              <a:pPr eaLnBrk="0" hangingPunct="0"/>
              <a:r>
                <a:rPr lang="zh-CN" altLang="en-US" sz="3200" b="1" dirty="0">
                  <a:solidFill>
                    <a:srgbClr val="C00000"/>
                  </a:solidFill>
                  <a:latin typeface="Heiti SC Medium" charset="-122"/>
                  <a:ea typeface="Heiti SC Medium" charset="-122"/>
                  <a:cs typeface="Heiti SC Medium" charset="-122"/>
                </a:rPr>
                <a:t>研究目标及主要研究内容</a:t>
              </a:r>
              <a:endParaRPr lang="en-US" altLang="zh-CN" sz="3200" b="1" dirty="0">
                <a:solidFill>
                  <a:srgbClr val="C00000"/>
                </a:solidFill>
                <a:latin typeface="Heiti SC Medium" charset="-122"/>
                <a:ea typeface="Heiti SC Medium" charset="-122"/>
                <a:cs typeface="Heiti SC Medium"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503238" y="103527"/>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、研究目标</a:t>
            </a:r>
            <a:endParaRPr lang="zh-CN" altLang="en-US" sz="2400" b="1" dirty="0">
              <a:solidFill>
                <a:srgbClr val="000066"/>
              </a:solidFill>
              <a:latin typeface="Heiti SC Medium" charset="-122"/>
              <a:ea typeface="Heiti SC Medium" charset="-122"/>
              <a:cs typeface="Heiti SC Medium" charset="-122"/>
            </a:endParaRPr>
          </a:p>
        </p:txBody>
      </p:sp>
      <p:grpSp>
        <p:nvGrpSpPr>
          <p:cNvPr id="26627" name="组合 9"/>
          <p:cNvGrpSpPr>
            <a:grpSpLocks/>
          </p:cNvGrpSpPr>
          <p:nvPr/>
        </p:nvGrpSpPr>
        <p:grpSpPr bwMode="auto">
          <a:xfrm>
            <a:off x="503238" y="1010197"/>
            <a:ext cx="8101012" cy="1727200"/>
            <a:chOff x="431540" y="3176588"/>
            <a:chExt cx="8316924" cy="2148735"/>
          </a:xfrm>
        </p:grpSpPr>
        <p:sp>
          <p:nvSpPr>
            <p:cNvPr id="5" name="对角圆角矩形 4"/>
            <p:cNvSpPr/>
            <p:nvPr/>
          </p:nvSpPr>
          <p:spPr bwMode="auto">
            <a:xfrm>
              <a:off x="431540" y="3176588"/>
              <a:ext cx="8316924" cy="2148735"/>
            </a:xfrm>
            <a:prstGeom prst="round2DiagRect">
              <a:avLst/>
            </a:prstGeom>
            <a:solidFill>
              <a:schemeClr val="accent5"/>
            </a:solidFill>
            <a:ln w="9525" cap="flat" cmpd="sng" algn="ctr">
              <a:solidFill>
                <a:schemeClr val="accent1"/>
              </a:solidFill>
              <a:prstDash val="solid"/>
              <a:round/>
              <a:headEnd type="none" w="med" len="med"/>
              <a:tailEnd type="none" w="med" len="med"/>
            </a:ln>
            <a:effectLst>
              <a:outerShdw blurRad="50800" dist="38100" dir="18900000" algn="bl" rotWithShape="0">
                <a:prstClr val="black">
                  <a:alpha val="40000"/>
                </a:prstClr>
              </a:outerShdw>
            </a:effectLst>
          </p:spPr>
          <p:txBody>
            <a:bodyPr/>
            <a:lstStyle/>
            <a:p>
              <a:pPr marL="609600" indent="-609600" eaLnBrk="0" hangingPunct="0">
                <a:lnSpc>
                  <a:spcPct val="80000"/>
                </a:lnSpc>
                <a:spcBef>
                  <a:spcPct val="20000"/>
                </a:spcBef>
                <a:defRPr/>
              </a:pPr>
              <a:endParaRPr lang="zh-CN" altLang="en-US" sz="2600">
                <a:ea typeface="幼圆" pitchFamily="49" charset="-122"/>
              </a:endParaRPr>
            </a:p>
          </p:txBody>
        </p:sp>
        <p:sp>
          <p:nvSpPr>
            <p:cNvPr id="26671" name="矩形 11"/>
            <p:cNvSpPr>
              <a:spLocks noChangeArrowheads="1"/>
            </p:cNvSpPr>
            <p:nvPr/>
          </p:nvSpPr>
          <p:spPr bwMode="auto">
            <a:xfrm>
              <a:off x="675318" y="3515626"/>
              <a:ext cx="7916470" cy="1458817"/>
            </a:xfrm>
            <a:prstGeom prst="rect">
              <a:avLst/>
            </a:prstGeom>
            <a:noFill/>
            <a:ln w="9525">
              <a:noFill/>
              <a:miter lim="800000"/>
              <a:headEnd/>
              <a:tailEnd/>
            </a:ln>
          </p:spPr>
          <p:txBody>
            <a:bodyPr>
              <a:spAutoFit/>
            </a:bodyPr>
            <a:lstStyle/>
            <a:p>
              <a:pPr algn="just">
                <a:lnSpc>
                  <a:spcPct val="130000"/>
                </a:lnSpc>
                <a:buClr>
                  <a:srgbClr val="FF0000"/>
                </a:buClr>
              </a:pPr>
              <a:r>
                <a:rPr lang="zh-CN" altLang="en-US" dirty="0">
                  <a:latin typeface="黑体" panose="02010609060101010101" pitchFamily="49" charset="-122"/>
                  <a:ea typeface="黑体" panose="02010609060101010101" pitchFamily="49" charset="-122"/>
                  <a:cs typeface="Heiti SC Medium" charset="-122"/>
                </a:rPr>
                <a:t>    针对智能船舶对航行态势智能感知系统的总体需求，开展多模式目标探测与识别、高精度定位、态势估计、三维重构等技术的研究，构建基于多源信息的模块化航行态势与环境感知系统，并实现实船示范应用。</a:t>
              </a:r>
            </a:p>
          </p:txBody>
        </p:sp>
      </p:grpSp>
      <p:sp>
        <p:nvSpPr>
          <p:cNvPr id="25" name="矩形 1"/>
          <p:cNvSpPr>
            <a:spLocks noChangeArrowheads="1"/>
          </p:cNvSpPr>
          <p:nvPr/>
        </p:nvSpPr>
        <p:spPr bwMode="auto">
          <a:xfrm>
            <a:off x="519057" y="3063870"/>
            <a:ext cx="8215425" cy="2862322"/>
          </a:xfrm>
          <a:prstGeom prst="rect">
            <a:avLst/>
          </a:prstGeom>
          <a:noFill/>
          <a:ln w="9525">
            <a:noFill/>
            <a:miter lim="800000"/>
            <a:headEnd/>
            <a:tailEnd/>
          </a:ln>
        </p:spPr>
        <p:txBody>
          <a:bodyPr wrap="square">
            <a:spAutoFit/>
          </a:bodyPr>
          <a:lstStyle/>
          <a:p>
            <a:pPr marL="285750" indent="-142875" eaLnBrk="0" hangingPunct="0">
              <a:lnSpc>
                <a:spcPct val="150000"/>
              </a:lnSpc>
            </a:pPr>
            <a:r>
              <a:rPr lang="zh-CN" altLang="en-US" sz="2000" dirty="0">
                <a:solidFill>
                  <a:srgbClr val="FF0000"/>
                </a:solidFill>
                <a:latin typeface="黑体" pitchFamily="49" charset="-122"/>
                <a:ea typeface="黑体" pitchFamily="49" charset="-122"/>
              </a:rPr>
              <a:t>系统预期功能：</a:t>
            </a:r>
            <a:endParaRPr lang="en-US" altLang="zh-CN" sz="2000" dirty="0">
              <a:solidFill>
                <a:srgbClr val="FF0000"/>
              </a:solidFill>
              <a:latin typeface="黑体" pitchFamily="49" charset="-122"/>
              <a:ea typeface="黑体" pitchFamily="49" charset="-122"/>
            </a:endParaRPr>
          </a:p>
          <a:p>
            <a:pPr marL="285750" indent="-142875" eaLnBrk="0" hangingPunct="0">
              <a:lnSpc>
                <a:spcPct val="150000"/>
              </a:lnSpc>
              <a:buFontTx/>
              <a:buBlip>
                <a:blip r:embed="rId2"/>
              </a:buBlip>
            </a:pPr>
            <a:r>
              <a:rPr lang="zh-CN" altLang="en-US" sz="2000" dirty="0">
                <a:solidFill>
                  <a:srgbClr val="000066"/>
                </a:solidFill>
                <a:latin typeface="黑体" pitchFamily="49" charset="-122"/>
                <a:ea typeface="黑体" pitchFamily="49" charset="-122"/>
              </a:rPr>
              <a:t> 基于多源感知信息融合的危险目标的全天候自动预警；</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Blip>
                <a:blip r:embed="rId2"/>
              </a:buBlip>
            </a:pPr>
            <a:r>
              <a:rPr lang="zh-CN" altLang="en-US" sz="2000" dirty="0">
                <a:solidFill>
                  <a:srgbClr val="000066"/>
                </a:solidFill>
                <a:latin typeface="黑体" pitchFamily="49" charset="-122"/>
                <a:ea typeface="黑体" pitchFamily="49" charset="-122"/>
              </a:rPr>
              <a:t> 基于自动目标检测与识别的</a:t>
            </a:r>
            <a:r>
              <a:rPr lang="en-US" altLang="zh-CN" sz="2000" dirty="0">
                <a:solidFill>
                  <a:srgbClr val="000066"/>
                </a:solidFill>
                <a:latin typeface="黑体" pitchFamily="49" charset="-122"/>
                <a:ea typeface="黑体" pitchFamily="49" charset="-122"/>
              </a:rPr>
              <a:t>360</a:t>
            </a:r>
            <a:r>
              <a:rPr lang="zh-CN" altLang="en-US" sz="2000" dirty="0">
                <a:solidFill>
                  <a:srgbClr val="000066"/>
                </a:solidFill>
                <a:latin typeface="黑体" pitchFamily="49" charset="-122"/>
                <a:ea typeface="黑体" pitchFamily="49" charset="-122"/>
              </a:rPr>
              <a:t>度范围、黑</a:t>
            </a:r>
            <a:r>
              <a:rPr lang="en-US" altLang="zh-CN" sz="2000" dirty="0">
                <a:solidFill>
                  <a:srgbClr val="000066"/>
                </a:solidFill>
                <a:latin typeface="黑体" pitchFamily="49" charset="-122"/>
                <a:ea typeface="黑体" pitchFamily="49" charset="-122"/>
              </a:rPr>
              <a:t>/</a:t>
            </a:r>
            <a:r>
              <a:rPr lang="zh-CN" altLang="en-US" sz="2000" dirty="0">
                <a:solidFill>
                  <a:srgbClr val="000066"/>
                </a:solidFill>
                <a:latin typeface="黑体" pitchFamily="49" charset="-122"/>
                <a:ea typeface="黑体" pitchFamily="49" charset="-122"/>
              </a:rPr>
              <a:t>白天目标自动呈现与属性标注；</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FontTx/>
              <a:buBlip>
                <a:blip r:embed="rId2"/>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基于实尺度航行模拟的船舶航行轨迹预报及危险动态评判；</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FontTx/>
              <a:buBlip>
                <a:blip r:embed="rId2"/>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基于虚拟现实及增强现实技术的航行环境与目标态势高效可视化。</a:t>
            </a:r>
            <a:r>
              <a:rPr lang="en-US" altLang="zh-CN" sz="2000" dirty="0">
                <a:solidFill>
                  <a:srgbClr val="000066"/>
                </a:solidFill>
                <a:latin typeface="黑体" pitchFamily="49" charset="-122"/>
                <a:ea typeface="黑体" pitchFamily="49" charset="-122"/>
              </a:rPr>
              <a:t> </a:t>
            </a:r>
            <a:endParaRPr lang="zh-CN" altLang="en-US" dirty="0">
              <a:solidFill>
                <a:srgbClr val="000066"/>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circle(in)">
                                      <p:cBhvr>
                                        <p:cTn id="7" dur="1000"/>
                                        <p:tgtEl>
                                          <p:spTgt spid="26627"/>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bwMode="auto">
          <a:xfrm>
            <a:off x="2411760" y="839789"/>
            <a:ext cx="2916324" cy="353156"/>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1600" b="1" dirty="0">
                <a:solidFill>
                  <a:srgbClr val="C00000"/>
                </a:solidFill>
                <a:latin typeface="Heiti SC Medium" charset="-122"/>
                <a:ea typeface="Heiti SC Medium" charset="-122"/>
                <a:cs typeface="Heiti SC Medium" charset="-122"/>
              </a:rPr>
              <a:t>课题逻辑关系：</a:t>
            </a:r>
            <a:r>
              <a:rPr lang="en-US" altLang="zh-CN" sz="1600" b="1" dirty="0">
                <a:solidFill>
                  <a:srgbClr val="C00000"/>
                </a:solidFill>
                <a:latin typeface="Heiti SC Medium" charset="-122"/>
                <a:ea typeface="Heiti SC Medium" charset="-122"/>
                <a:cs typeface="Heiti SC Medium" charset="-122"/>
              </a:rPr>
              <a:t>1+2+3+4</a:t>
            </a:r>
            <a:r>
              <a:rPr lang="zh-CN" altLang="en-US" sz="1600" b="1" dirty="0">
                <a:solidFill>
                  <a:srgbClr val="C00000"/>
                </a:solidFill>
                <a:latin typeface="Heiti SC Medium" charset="-122"/>
                <a:ea typeface="Heiti SC Medium" charset="-122"/>
                <a:cs typeface="Heiti SC Medium" charset="-122"/>
              </a:rPr>
              <a:t>工程</a:t>
            </a:r>
          </a:p>
        </p:txBody>
      </p:sp>
      <p:sp>
        <p:nvSpPr>
          <p:cNvPr id="3" name="内容占位符 2"/>
          <p:cNvSpPr>
            <a:spLocks noGrp="1"/>
          </p:cNvSpPr>
          <p:nvPr>
            <p:ph idx="1"/>
          </p:nvPr>
        </p:nvSpPr>
        <p:spPr bwMode="auto">
          <a:xfrm>
            <a:off x="6067140" y="1465263"/>
            <a:ext cx="2913063" cy="1044575"/>
          </a:xfrm>
          <a:noFill/>
          <a:ln>
            <a:miter lim="800000"/>
            <a:headEnd/>
            <a:tailEnd/>
          </a:ln>
        </p:spPr>
        <p:txBody>
          <a:bodyPr vert="horz" wrap="square" lIns="91440" tIns="45720" rIns="91440" bIns="45720" numCol="1" anchor="t" anchorCtr="0" compatLnSpc="1">
            <a:prstTxWarp prst="textNoShape">
              <a:avLst/>
            </a:prstTxWarp>
          </a:bodyPr>
          <a:lstStyle/>
          <a:p>
            <a:r>
              <a:rPr lang="zh-CN" altLang="en-US" sz="1800" b="1" dirty="0">
                <a:solidFill>
                  <a:srgbClr val="FF0000"/>
                </a:solidFill>
                <a:latin typeface="Heiti SC Medium" charset="-122"/>
                <a:ea typeface="Heiti SC Medium" charset="-122"/>
                <a:cs typeface="Heiti SC Medium" charset="-122"/>
              </a:rPr>
              <a:t>总体：需求分析，技术路线，软硬件通信标准设计</a:t>
            </a:r>
          </a:p>
        </p:txBody>
      </p:sp>
      <p:sp>
        <p:nvSpPr>
          <p:cNvPr id="6" name="内容占位符 2"/>
          <p:cNvSpPr txBox="1">
            <a:spLocks/>
          </p:cNvSpPr>
          <p:nvPr/>
        </p:nvSpPr>
        <p:spPr bwMode="auto">
          <a:xfrm>
            <a:off x="6067140" y="3008002"/>
            <a:ext cx="2697162" cy="539750"/>
          </a:xfrm>
          <a:prstGeom prst="rect">
            <a:avLst/>
          </a:prstGeom>
          <a:noFill/>
          <a:ln w="9525">
            <a:noFill/>
            <a:miter lim="800000"/>
            <a:headEnd/>
            <a:tailEnd/>
          </a:ln>
        </p:spPr>
        <p:txBody>
          <a:bodyPr/>
          <a:lstStyle/>
          <a:p>
            <a:pPr marL="342900" indent="-342900" eaLnBrk="0" hangingPunct="0">
              <a:spcBef>
                <a:spcPct val="20000"/>
              </a:spcBef>
              <a:buFontTx/>
              <a:buChar char="•"/>
            </a:pPr>
            <a:r>
              <a:rPr lang="zh-CN" altLang="en-US" b="1" dirty="0">
                <a:solidFill>
                  <a:srgbClr val="FF0000"/>
                </a:solidFill>
                <a:latin typeface="Heiti SC Medium" charset="-122"/>
                <a:ea typeface="Heiti SC Medium" charset="-122"/>
                <a:cs typeface="Heiti SC Medium" charset="-122"/>
              </a:rPr>
              <a:t>功能设备突破</a:t>
            </a:r>
          </a:p>
        </p:txBody>
      </p:sp>
      <p:sp>
        <p:nvSpPr>
          <p:cNvPr id="7" name="内容占位符 2"/>
          <p:cNvSpPr txBox="1">
            <a:spLocks/>
          </p:cNvSpPr>
          <p:nvPr/>
        </p:nvSpPr>
        <p:spPr bwMode="auto">
          <a:xfrm>
            <a:off x="6108700" y="5626832"/>
            <a:ext cx="2954337" cy="469900"/>
          </a:xfrm>
          <a:prstGeom prst="rect">
            <a:avLst/>
          </a:prstGeom>
          <a:noFill/>
          <a:ln w="9525">
            <a:noFill/>
            <a:miter lim="800000"/>
            <a:headEnd/>
            <a:tailEnd/>
          </a:ln>
        </p:spPr>
        <p:txBody>
          <a:bodyPr/>
          <a:lstStyle/>
          <a:p>
            <a:pPr marL="342900" indent="-342900" eaLnBrk="0" hangingPunct="0">
              <a:spcBef>
                <a:spcPct val="20000"/>
              </a:spcBef>
              <a:buFontTx/>
              <a:buChar char="•"/>
            </a:pPr>
            <a:r>
              <a:rPr lang="zh-CN" altLang="en-US" b="1" dirty="0">
                <a:solidFill>
                  <a:srgbClr val="FF0000"/>
                </a:solidFill>
                <a:latin typeface="Heiti SC Medium" charset="-122"/>
                <a:ea typeface="Heiti SC Medium" charset="-122"/>
                <a:cs typeface="Heiti SC Medium" charset="-122"/>
              </a:rPr>
              <a:t>模式识别</a:t>
            </a:r>
            <a:r>
              <a:rPr lang="en-US" altLang="zh-CN" b="1" dirty="0">
                <a:solidFill>
                  <a:srgbClr val="FF0000"/>
                </a:solidFill>
                <a:latin typeface="Heiti SC Medium" charset="-122"/>
                <a:ea typeface="Heiti SC Medium" charset="-122"/>
                <a:cs typeface="Heiti SC Medium" charset="-122"/>
              </a:rPr>
              <a:t>/</a:t>
            </a:r>
            <a:r>
              <a:rPr lang="zh-CN" altLang="en-US" b="1" dirty="0">
                <a:solidFill>
                  <a:srgbClr val="FF0000"/>
                </a:solidFill>
                <a:latin typeface="Heiti SC Medium" charset="-122"/>
                <a:ea typeface="Heiti SC Medium" charset="-122"/>
                <a:cs typeface="Heiti SC Medium" charset="-122"/>
              </a:rPr>
              <a:t>融合</a:t>
            </a:r>
            <a:r>
              <a:rPr lang="en-US" altLang="zh-CN" b="1" dirty="0">
                <a:solidFill>
                  <a:srgbClr val="FF0000"/>
                </a:solidFill>
                <a:latin typeface="Heiti SC Medium" charset="-122"/>
                <a:ea typeface="Heiti SC Medium" charset="-122"/>
                <a:cs typeface="Heiti SC Medium" charset="-122"/>
              </a:rPr>
              <a:t>/</a:t>
            </a:r>
            <a:r>
              <a:rPr lang="zh-CN" altLang="en-US" b="1" dirty="0">
                <a:solidFill>
                  <a:srgbClr val="FF0000"/>
                </a:solidFill>
                <a:latin typeface="Heiti SC Medium" charset="-122"/>
                <a:ea typeface="Heiti SC Medium" charset="-122"/>
                <a:cs typeface="Heiti SC Medium" charset="-122"/>
              </a:rPr>
              <a:t>重构</a:t>
            </a:r>
          </a:p>
        </p:txBody>
      </p:sp>
      <p:sp>
        <p:nvSpPr>
          <p:cNvPr id="8" name="内容占位符 2"/>
          <p:cNvSpPr txBox="1">
            <a:spLocks/>
          </p:cNvSpPr>
          <p:nvPr/>
        </p:nvSpPr>
        <p:spPr bwMode="auto">
          <a:xfrm>
            <a:off x="6110312" y="6096732"/>
            <a:ext cx="2697162" cy="427037"/>
          </a:xfrm>
          <a:prstGeom prst="rect">
            <a:avLst/>
          </a:prstGeom>
          <a:noFill/>
          <a:ln w="9525">
            <a:noFill/>
            <a:miter lim="800000"/>
            <a:headEnd/>
            <a:tailEnd/>
          </a:ln>
        </p:spPr>
        <p:txBody>
          <a:bodyPr/>
          <a:lstStyle/>
          <a:p>
            <a:pPr marL="342900" indent="-342900" eaLnBrk="0" hangingPunct="0">
              <a:spcBef>
                <a:spcPct val="20000"/>
              </a:spcBef>
              <a:buFontTx/>
              <a:buChar char="•"/>
            </a:pPr>
            <a:r>
              <a:rPr lang="zh-CN" altLang="en-US" b="1" dirty="0">
                <a:solidFill>
                  <a:srgbClr val="FF0000"/>
                </a:solidFill>
                <a:latin typeface="Heiti SC Medium" charset="-122"/>
                <a:ea typeface="Heiti SC Medium" charset="-122"/>
                <a:cs typeface="Heiti SC Medium" charset="-122"/>
              </a:rPr>
              <a:t>软硬件集成与试验</a:t>
            </a:r>
          </a:p>
        </p:txBody>
      </p:sp>
      <p:sp>
        <p:nvSpPr>
          <p:cNvPr id="10" name="内容占位符 2"/>
          <p:cNvSpPr txBox="1">
            <a:spLocks/>
          </p:cNvSpPr>
          <p:nvPr/>
        </p:nvSpPr>
        <p:spPr bwMode="auto">
          <a:xfrm>
            <a:off x="6084888" y="4588918"/>
            <a:ext cx="2916237" cy="541338"/>
          </a:xfrm>
          <a:prstGeom prst="rect">
            <a:avLst/>
          </a:prstGeom>
          <a:noFill/>
          <a:ln w="9525">
            <a:noFill/>
            <a:miter lim="800000"/>
            <a:headEnd/>
            <a:tailEnd/>
          </a:ln>
        </p:spPr>
        <p:txBody>
          <a:bodyPr/>
          <a:lstStyle/>
          <a:p>
            <a:pPr marL="342900" indent="-342900" eaLnBrk="0" hangingPunct="0">
              <a:spcBef>
                <a:spcPct val="20000"/>
              </a:spcBef>
              <a:buFontTx/>
              <a:buChar char="•"/>
            </a:pPr>
            <a:r>
              <a:rPr lang="zh-CN" altLang="en-US" b="1" dirty="0">
                <a:solidFill>
                  <a:srgbClr val="FF0000"/>
                </a:solidFill>
                <a:latin typeface="Heiti SC Medium" charset="-122"/>
                <a:ea typeface="Heiti SC Medium" charset="-122"/>
                <a:cs typeface="Heiti SC Medium" charset="-122"/>
              </a:rPr>
              <a:t>语音</a:t>
            </a:r>
            <a:r>
              <a:rPr lang="en-US" altLang="zh-CN" b="1" dirty="0">
                <a:solidFill>
                  <a:srgbClr val="FF0000"/>
                </a:solidFill>
                <a:latin typeface="Heiti SC Medium" charset="-122"/>
                <a:ea typeface="Heiti SC Medium" charset="-122"/>
                <a:cs typeface="Heiti SC Medium" charset="-122"/>
              </a:rPr>
              <a:t>/</a:t>
            </a:r>
            <a:r>
              <a:rPr lang="zh-CN" altLang="en-US" b="1" dirty="0">
                <a:solidFill>
                  <a:srgbClr val="FF0000"/>
                </a:solidFill>
                <a:latin typeface="Heiti SC Medium" charset="-122"/>
                <a:ea typeface="Heiti SC Medium" charset="-122"/>
                <a:cs typeface="Heiti SC Medium" charset="-122"/>
              </a:rPr>
              <a:t>语义识别</a:t>
            </a:r>
            <a:r>
              <a:rPr lang="en-US" altLang="zh-CN" b="1" dirty="0">
                <a:solidFill>
                  <a:srgbClr val="FF0000"/>
                </a:solidFill>
                <a:latin typeface="Heiti SC Medium" charset="-122"/>
                <a:ea typeface="Heiti SC Medium" charset="-122"/>
                <a:cs typeface="Heiti SC Medium" charset="-122"/>
              </a:rPr>
              <a:t>-</a:t>
            </a:r>
            <a:r>
              <a:rPr lang="zh-CN" altLang="en-US" b="1" dirty="0">
                <a:solidFill>
                  <a:srgbClr val="FF0000"/>
                </a:solidFill>
                <a:latin typeface="Heiti SC Medium" charset="-122"/>
                <a:ea typeface="Heiti SC Medium" charset="-122"/>
                <a:cs typeface="Heiti SC Medium" charset="-122"/>
              </a:rPr>
              <a:t>耳朵</a:t>
            </a:r>
          </a:p>
        </p:txBody>
      </p:sp>
      <p:sp>
        <p:nvSpPr>
          <p:cNvPr id="11" name="Rectangle 2"/>
          <p:cNvSpPr txBox="1">
            <a:spLocks noChangeArrowheads="1"/>
          </p:cNvSpPr>
          <p:nvPr/>
        </p:nvSpPr>
        <p:spPr bwMode="auto">
          <a:xfrm>
            <a:off x="503548" y="119063"/>
            <a:ext cx="7632700" cy="720725"/>
          </a:xfrm>
          <a:prstGeom prst="rect">
            <a:avLst/>
          </a:prstGeom>
          <a:noFill/>
          <a:ln>
            <a:miter lim="800000"/>
            <a:headEnd/>
            <a:tailEnd/>
          </a:ln>
        </p:spPr>
        <p:txBody>
          <a:bodyPr/>
          <a:lstStyle/>
          <a:p>
            <a:pPr eaLnBrk="0" hangingPunct="0">
              <a:defRPr/>
            </a:pPr>
            <a:r>
              <a:rPr lang="en-US" altLang="zh-CN" sz="2800" b="1" kern="0" dirty="0">
                <a:solidFill>
                  <a:srgbClr val="000066"/>
                </a:solidFill>
                <a:latin typeface="Heiti SC Medium" charset="-122"/>
                <a:ea typeface="Heiti SC Medium" charset="-122"/>
                <a:cs typeface="Heiti SC Medium" charset="-122"/>
              </a:rPr>
              <a:t>2</a:t>
            </a:r>
            <a:r>
              <a:rPr lang="zh-CN" altLang="en-US" sz="2800" b="1" kern="0" dirty="0">
                <a:solidFill>
                  <a:srgbClr val="000066"/>
                </a:solidFill>
                <a:latin typeface="Heiti SC Medium" charset="-122"/>
                <a:ea typeface="Heiti SC Medium" charset="-122"/>
                <a:cs typeface="Heiti SC Medium" charset="-122"/>
              </a:rPr>
              <a:t>、主要研究内容</a:t>
            </a:r>
            <a:endParaRPr lang="zh-CN" altLang="en-US" sz="2400" b="1" kern="0" dirty="0">
              <a:solidFill>
                <a:srgbClr val="000066"/>
              </a:solidFill>
              <a:latin typeface="Heiti SC Medium" charset="-122"/>
              <a:ea typeface="Heiti SC Medium" charset="-122"/>
              <a:cs typeface="Heiti SC Medium" charset="-122"/>
            </a:endParaRPr>
          </a:p>
        </p:txBody>
      </p:sp>
      <p:pic>
        <p:nvPicPr>
          <p:cNvPr id="2" name="图片 1"/>
          <p:cNvPicPr>
            <a:picLocks noChangeAspect="1"/>
          </p:cNvPicPr>
          <p:nvPr/>
        </p:nvPicPr>
        <p:blipFill>
          <a:blip r:embed="rId3" cstate="print"/>
          <a:stretch>
            <a:fillRect/>
          </a:stretch>
        </p:blipFill>
        <p:spPr>
          <a:xfrm>
            <a:off x="677838" y="1085734"/>
            <a:ext cx="5414588" cy="54404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1000"/>
                                        <p:tgtEl>
                                          <p:spTgt spid="27650"/>
                                        </p:tgtEl>
                                      </p:cBhvr>
                                    </p:animEffect>
                                    <p:anim calcmode="lin" valueType="num">
                                      <p:cBhvr>
                                        <p:cTn id="8" dur="1000" fill="hold"/>
                                        <p:tgtEl>
                                          <p:spTgt spid="27650"/>
                                        </p:tgtEl>
                                        <p:attrNameLst>
                                          <p:attrName>ppt_w</p:attrName>
                                        </p:attrNameLst>
                                      </p:cBhvr>
                                      <p:tavLst>
                                        <p:tav tm="0" fmla="#ppt_w*sin(2.5*pi*$)">
                                          <p:val>
                                            <p:fltVal val="0"/>
                                          </p:val>
                                        </p:tav>
                                        <p:tav tm="100000">
                                          <p:val>
                                            <p:fltVal val="1"/>
                                          </p:val>
                                        </p:tav>
                                      </p:tavLst>
                                    </p:anim>
                                    <p:anim calcmode="lin" valueType="num">
                                      <p:cBhvr>
                                        <p:cTn id="9" dur="1000" fill="hold"/>
                                        <p:tgtEl>
                                          <p:spTgt spid="27650"/>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16" presetClass="entr" presetSubtype="21" fill="hold" grpId="0" nodeType="afterEffect">
                                  <p:stCondLst>
                                    <p:cond delay="5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1000"/>
                                        <p:tgtEl>
                                          <p:spTgt spid="3">
                                            <p:txEl>
                                              <p:pRg st="0" end="0"/>
                                            </p:txEl>
                                          </p:spTgt>
                                        </p:tgtEl>
                                      </p:cBhvr>
                                    </p:animEffect>
                                  </p:childTnLst>
                                </p:cTn>
                              </p:par>
                            </p:childTnLst>
                          </p:cTn>
                        </p:par>
                        <p:par>
                          <p:cTn id="14" fill="hold">
                            <p:stCondLst>
                              <p:cond delay="2500"/>
                            </p:stCondLst>
                            <p:childTnLst>
                              <p:par>
                                <p:cTn id="15" presetID="16" presetClass="entr" presetSubtype="21" fill="hold" grpId="0" nodeType="after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1000"/>
                                        <p:tgtEl>
                                          <p:spTgt spid="6"/>
                                        </p:tgtEl>
                                      </p:cBhvr>
                                    </p:animEffect>
                                  </p:childTnLst>
                                </p:cTn>
                              </p:par>
                            </p:childTnLst>
                          </p:cTn>
                        </p:par>
                        <p:par>
                          <p:cTn id="18" fill="hold">
                            <p:stCondLst>
                              <p:cond delay="4000"/>
                            </p:stCondLst>
                            <p:childTnLst>
                              <p:par>
                                <p:cTn id="19" presetID="16" presetClass="entr" presetSubtype="2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1000"/>
                                        <p:tgtEl>
                                          <p:spTgt spid="10"/>
                                        </p:tgtEl>
                                      </p:cBhvr>
                                    </p:animEffect>
                                  </p:childTnLst>
                                </p:cTn>
                              </p:par>
                            </p:childTnLst>
                          </p:cTn>
                        </p:par>
                        <p:par>
                          <p:cTn id="22" fill="hold">
                            <p:stCondLst>
                              <p:cond delay="5000"/>
                            </p:stCondLst>
                            <p:childTnLst>
                              <p:par>
                                <p:cTn id="23" presetID="16" presetClass="entr" presetSubtype="21"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1000"/>
                                        <p:tgtEl>
                                          <p:spTgt spid="7"/>
                                        </p:tgtEl>
                                      </p:cBhvr>
                                    </p:animEffect>
                                  </p:childTnLst>
                                </p:cTn>
                              </p:par>
                            </p:childTnLst>
                          </p:cTn>
                        </p:par>
                        <p:par>
                          <p:cTn id="26" fill="hold">
                            <p:stCondLst>
                              <p:cond delay="6500"/>
                            </p:stCondLst>
                            <p:childTnLst>
                              <p:par>
                                <p:cTn id="27" presetID="16" presetClass="entr" presetSubtype="21" fill="hold" grpId="0" nodeType="afterEffect">
                                  <p:stCondLst>
                                    <p:cond delay="50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p:bldP spid="3" grpId="0" build="p"/>
      <p:bldP spid="6" grpId="0"/>
      <p:bldP spid="7"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pic>
        <p:nvPicPr>
          <p:cNvPr id="28675" name="Picture 5"/>
          <p:cNvPicPr>
            <a:picLocks noChangeAspect="1" noChangeArrowheads="1"/>
          </p:cNvPicPr>
          <p:nvPr/>
        </p:nvPicPr>
        <p:blipFill>
          <a:blip r:embed="rId3" cstate="print"/>
          <a:srcRect/>
          <a:stretch>
            <a:fillRect/>
          </a:stretch>
        </p:blipFill>
        <p:spPr bwMode="auto">
          <a:xfrm>
            <a:off x="395536" y="1268760"/>
            <a:ext cx="8424936" cy="5209158"/>
          </a:xfrm>
          <a:prstGeom prst="rect">
            <a:avLst/>
          </a:prstGeom>
          <a:noFill/>
          <a:ln w="9525">
            <a:noFill/>
            <a:miter lim="800000"/>
            <a:headEnd/>
            <a:tailEnd/>
          </a:ln>
        </p:spPr>
      </p:pic>
      <p:sp>
        <p:nvSpPr>
          <p:cNvPr id="28676" name="TextBox 3"/>
          <p:cNvSpPr txBox="1">
            <a:spLocks noChangeArrowheads="1"/>
          </p:cNvSpPr>
          <p:nvPr/>
        </p:nvSpPr>
        <p:spPr bwMode="auto">
          <a:xfrm>
            <a:off x="6948264" y="836849"/>
            <a:ext cx="2108200" cy="646113"/>
          </a:xfrm>
          <a:prstGeom prst="rect">
            <a:avLst/>
          </a:prstGeom>
          <a:noFill/>
          <a:ln w="9525">
            <a:noFill/>
            <a:miter lim="800000"/>
            <a:headEnd/>
            <a:tailEnd/>
          </a:ln>
        </p:spPr>
        <p:txBody>
          <a:bodyPr>
            <a:spAutoFit/>
          </a:bodyPr>
          <a:lstStyle/>
          <a:p>
            <a:pPr eaLnBrk="0" hangingPunct="0"/>
            <a:r>
              <a:rPr lang="zh-CN" altLang="en-US" b="1" dirty="0">
                <a:solidFill>
                  <a:srgbClr val="FF0000"/>
                </a:solidFill>
                <a:latin typeface="楷体" pitchFamily="49" charset="-122"/>
                <a:ea typeface="楷体" pitchFamily="49" charset="-122"/>
              </a:rPr>
              <a:t>看得全！看的好！听得好！用得好！</a:t>
            </a:r>
          </a:p>
        </p:txBody>
      </p:sp>
      <p:sp>
        <p:nvSpPr>
          <p:cNvPr id="28677" name="矩形 10"/>
          <p:cNvSpPr>
            <a:spLocks noChangeArrowheads="1"/>
          </p:cNvSpPr>
          <p:nvPr/>
        </p:nvSpPr>
        <p:spPr bwMode="auto">
          <a:xfrm>
            <a:off x="653480" y="836849"/>
            <a:ext cx="4381500" cy="339725"/>
          </a:xfrm>
          <a:prstGeom prst="rect">
            <a:avLst/>
          </a:prstGeom>
          <a:noFill/>
          <a:ln w="9525">
            <a:noFill/>
            <a:miter lim="800000"/>
            <a:headEnd/>
            <a:tailEnd/>
          </a:ln>
        </p:spPr>
        <p:txBody>
          <a:bodyPr>
            <a:spAutoFit/>
          </a:bodyPr>
          <a:lstStyle/>
          <a:p>
            <a:pPr eaLnBrk="0" hangingPunct="0"/>
            <a:r>
              <a:rPr lang="zh-CN" altLang="en-US" sz="1600" b="1" dirty="0">
                <a:solidFill>
                  <a:srgbClr val="000D66"/>
                </a:solidFill>
                <a:latin typeface="Heiti SC Medium" charset="-122"/>
                <a:ea typeface="Heiti SC Medium" charset="-122"/>
                <a:cs typeface="Heiti SC Medium" charset="-122"/>
              </a:rPr>
              <a:t>软件高度集成、态势统一展现、避免信息罗列</a:t>
            </a:r>
            <a:endParaRPr lang="en-US" altLang="zh-CN" sz="1600" b="1" dirty="0">
              <a:solidFill>
                <a:srgbClr val="000D66"/>
              </a:solidFill>
              <a:latin typeface="Heiti SC Medium" charset="-122"/>
              <a:ea typeface="Heiti SC Medium" charset="-122"/>
              <a:cs typeface="Heiti SC Medium"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fade">
                                      <p:cBhvr>
                                        <p:cTn id="7" dur="2000"/>
                                        <p:tgtEl>
                                          <p:spTgt spid="28677"/>
                                        </p:tgtEl>
                                      </p:cBhvr>
                                    </p:animEffect>
                                    <p:anim calcmode="lin" valueType="num">
                                      <p:cBhvr>
                                        <p:cTn id="8" dur="2000" fill="hold"/>
                                        <p:tgtEl>
                                          <p:spTgt spid="28677"/>
                                        </p:tgtEl>
                                        <p:attrNameLst>
                                          <p:attrName>ppt_w</p:attrName>
                                        </p:attrNameLst>
                                      </p:cBhvr>
                                      <p:tavLst>
                                        <p:tav tm="0" fmla="#ppt_w*sin(2.5*pi*$)">
                                          <p:val>
                                            <p:fltVal val="0"/>
                                          </p:val>
                                        </p:tav>
                                        <p:tav tm="100000">
                                          <p:val>
                                            <p:fltVal val="1"/>
                                          </p:val>
                                        </p:tav>
                                      </p:tavLst>
                                    </p:anim>
                                    <p:anim calcmode="lin" valueType="num">
                                      <p:cBhvr>
                                        <p:cTn id="9" dur="2000" fill="hold"/>
                                        <p:tgtEl>
                                          <p:spTgt spid="28677"/>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28675"/>
                                        </p:tgtEl>
                                        <p:attrNameLst>
                                          <p:attrName>style.visibility</p:attrName>
                                        </p:attrNameLst>
                                      </p:cBhvr>
                                      <p:to>
                                        <p:strVal val="visible"/>
                                      </p:to>
                                    </p:set>
                                    <p:animEffect transition="in" filter="fade">
                                      <p:cBhvr>
                                        <p:cTn id="13" dur="1000"/>
                                        <p:tgtEl>
                                          <p:spTgt spid="28675"/>
                                        </p:tgtEl>
                                      </p:cBhvr>
                                    </p:animEffect>
                                    <p:anim calcmode="lin" valueType="num">
                                      <p:cBhvr>
                                        <p:cTn id="14" dur="1000" fill="hold"/>
                                        <p:tgtEl>
                                          <p:spTgt spid="28675"/>
                                        </p:tgtEl>
                                        <p:attrNameLst>
                                          <p:attrName>ppt_x</p:attrName>
                                        </p:attrNameLst>
                                      </p:cBhvr>
                                      <p:tavLst>
                                        <p:tav tm="0">
                                          <p:val>
                                            <p:strVal val="#ppt_x"/>
                                          </p:val>
                                        </p:tav>
                                        <p:tav tm="100000">
                                          <p:val>
                                            <p:strVal val="#ppt_x"/>
                                          </p:val>
                                        </p:tav>
                                      </p:tavLst>
                                    </p:anim>
                                    <p:anim calcmode="lin" valueType="num">
                                      <p:cBhvr>
                                        <p:cTn id="15" dur="1000" fill="hold"/>
                                        <p:tgtEl>
                                          <p:spTgt spid="286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AutoShape 13"/>
          <p:cNvSpPr>
            <a:spLocks noChangeArrowheads="1"/>
          </p:cNvSpPr>
          <p:nvPr/>
        </p:nvSpPr>
        <p:spPr bwMode="gray">
          <a:xfrm>
            <a:off x="503238" y="1020763"/>
            <a:ext cx="5727700" cy="500062"/>
          </a:xfrm>
          <a:prstGeom prst="roundRect">
            <a:avLst>
              <a:gd name="adj" fmla="val 50000"/>
            </a:avLst>
          </a:prstGeom>
          <a:blipFill dpi="0" rotWithShape="1">
            <a:blip r:embed="rId3"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专题一：航行态势智能感知系统总体分析和设计</a:t>
            </a:r>
            <a:endParaRPr lang="en-US" altLang="zh-CN" sz="2000" dirty="0">
              <a:solidFill>
                <a:srgbClr val="C00000"/>
              </a:solidFill>
              <a:latin typeface="黑体" pitchFamily="49" charset="-122"/>
              <a:ea typeface="黑体" pitchFamily="49" charset="-122"/>
            </a:endParaRPr>
          </a:p>
        </p:txBody>
      </p:sp>
      <p:sp>
        <p:nvSpPr>
          <p:cNvPr id="47" name="矩形 1"/>
          <p:cNvSpPr>
            <a:spLocks noChangeArrowheads="1"/>
          </p:cNvSpPr>
          <p:nvPr/>
        </p:nvSpPr>
        <p:spPr bwMode="auto">
          <a:xfrm>
            <a:off x="519056" y="1712889"/>
            <a:ext cx="8215425" cy="3693319"/>
          </a:xfrm>
          <a:prstGeom prst="rect">
            <a:avLst/>
          </a:prstGeom>
          <a:noFill/>
          <a:ln w="9525">
            <a:noFill/>
            <a:miter lim="800000"/>
            <a:headEnd/>
            <a:tailEnd/>
          </a:ln>
        </p:spPr>
        <p:txBody>
          <a:bodyPr wrap="square">
            <a:spAutoFit/>
          </a:bodyPr>
          <a:lstStyle/>
          <a:p>
            <a:pPr marL="285750" indent="-142875" eaLnBrk="0" hangingPunct="0">
              <a:lnSpc>
                <a:spcPct val="150000"/>
              </a:lnSpc>
              <a:buFontTx/>
              <a:buBlip>
                <a:blip r:embed="rId4"/>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安全航行、智能航行对智能感知系统的功能需求研究；</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Blip>
                <a:blip r:embed="rId4"/>
              </a:buBlip>
            </a:pPr>
            <a:r>
              <a:rPr lang="zh-CN" altLang="en-US" sz="2000" dirty="0">
                <a:solidFill>
                  <a:srgbClr val="000066"/>
                </a:solidFill>
                <a:latin typeface="黑体" pitchFamily="49" charset="-122"/>
                <a:ea typeface="黑体" pitchFamily="49" charset="-122"/>
              </a:rPr>
              <a:t> 航行态势智能感知综合软件架构与系统顶层设计；</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FontTx/>
              <a:buBlip>
                <a:blip r:embed="rId4"/>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基于顶层设计的软、硬件模块功能定义及子专题研究内容分解；</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FontTx/>
              <a:buBlip>
                <a:blip r:embed="rId4"/>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以提升系统智能感知能力为目标的综合知识库构建；</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FontTx/>
              <a:buBlip>
                <a:blip r:embed="rId4"/>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兼容智能感知系统信息传输需求的网络通信标准设计；</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Blip>
                <a:blip r:embed="rId4"/>
              </a:buBlip>
            </a:pPr>
            <a:r>
              <a:rPr lang="en-US" altLang="zh-CN" sz="2000" dirty="0">
                <a:solidFill>
                  <a:srgbClr val="000066"/>
                </a:solidFill>
                <a:latin typeface="黑体" pitchFamily="49" charset="-122"/>
                <a:ea typeface="黑体" pitchFamily="49" charset="-122"/>
              </a:rPr>
              <a:t> </a:t>
            </a:r>
            <a:r>
              <a:rPr lang="zh-CN" altLang="zh-CN" sz="2000" dirty="0">
                <a:solidFill>
                  <a:srgbClr val="000066"/>
                </a:solidFill>
                <a:latin typeface="黑体" pitchFamily="49" charset="-122"/>
                <a:ea typeface="黑体" pitchFamily="49" charset="-122"/>
              </a:rPr>
              <a:t>航行态势智能感知系统应用标准研究</a:t>
            </a:r>
            <a:r>
              <a:rPr lang="zh-CN" altLang="en-US" sz="2000" dirty="0">
                <a:solidFill>
                  <a:srgbClr val="000066"/>
                </a:solidFill>
                <a:latin typeface="黑体" pitchFamily="49" charset="-122"/>
                <a:ea typeface="黑体" pitchFamily="49" charset="-122"/>
              </a:rPr>
              <a:t>。</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FontTx/>
              <a:buBlip>
                <a:blip r:embed="rId4"/>
              </a:buBlip>
            </a:pPr>
            <a:endParaRPr lang="en-US" altLang="zh-CN" dirty="0">
              <a:solidFill>
                <a:srgbClr val="000066"/>
              </a:solidFill>
              <a:latin typeface="黑体" pitchFamily="49" charset="-122"/>
              <a:ea typeface="黑体" pitchFamily="49" charset="-122"/>
            </a:endParaRPr>
          </a:p>
          <a:p>
            <a:pPr marL="285750" indent="-142875" eaLnBrk="0" hangingPunct="0">
              <a:lnSpc>
                <a:spcPct val="150000"/>
              </a:lnSpc>
              <a:buFontTx/>
              <a:buBlip>
                <a:blip r:embed="rId4"/>
              </a:buBlip>
            </a:pPr>
            <a:endParaRPr lang="zh-CN" altLang="en-US" dirty="0">
              <a:solidFill>
                <a:srgbClr val="000066"/>
              </a:solidFill>
              <a:latin typeface="黑体" pitchFamily="49" charset="-122"/>
              <a:ea typeface="黑体" pitchFamily="49" charset="-122"/>
            </a:endParaRPr>
          </a:p>
        </p:txBody>
      </p:sp>
      <p:sp>
        <p:nvSpPr>
          <p:cNvPr id="6" name="Rectangle 2"/>
          <p:cNvSpPr txBox="1">
            <a:spLocks noChangeArrowheads="1"/>
          </p:cNvSpPr>
          <p:nvPr/>
        </p:nvSpPr>
        <p:spPr bwMode="auto">
          <a:xfrm>
            <a:off x="503548" y="116124"/>
            <a:ext cx="7632700" cy="7207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a:ln>
                  <a:noFill/>
                </a:ln>
                <a:solidFill>
                  <a:srgbClr val="000066"/>
                </a:solidFill>
                <a:effectLst/>
                <a:uLnTx/>
                <a:uFillTx/>
                <a:latin typeface="Heiti SC Medium" charset="-122"/>
                <a:ea typeface="Heiti SC Medium" charset="-122"/>
                <a:cs typeface="Heiti SC Medium" charset="-122"/>
              </a:rPr>
              <a:t>2</a:t>
            </a:r>
            <a:r>
              <a:rPr kumimoji="0" lang="zh-CN" altLang="en-US" sz="2800" b="1" i="0" u="none" strike="noStrike" kern="0" cap="none" spc="0" normalizeH="0" baseline="0" noProof="0">
                <a:ln>
                  <a:noFill/>
                </a:ln>
                <a:solidFill>
                  <a:srgbClr val="000066"/>
                </a:solidFill>
                <a:effectLst/>
                <a:uLnTx/>
                <a:uFillTx/>
                <a:latin typeface="Heiti SC Medium" charset="-122"/>
                <a:ea typeface="Heiti SC Medium" charset="-122"/>
                <a:cs typeface="Heiti SC Medium" charset="-122"/>
              </a:rPr>
              <a:t>、主要研究内容</a:t>
            </a:r>
            <a:endParaRPr kumimoji="0" lang="zh-CN" altLang="en-US" sz="2400" b="1" i="0" u="none" strike="noStrike" kern="0" cap="none" spc="0" normalizeH="0" baseline="0" noProof="0" dirty="0">
              <a:ln>
                <a:noFill/>
              </a:ln>
              <a:solidFill>
                <a:srgbClr val="000066"/>
              </a:solidFill>
              <a:effectLst/>
              <a:uLnTx/>
              <a:uFillTx/>
              <a:latin typeface="Heiti SC Medium" charset="-122"/>
              <a:ea typeface="Heiti SC Medium" charset="-122"/>
              <a:cs typeface="Heiti SC Medium"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13"/>
          <p:cNvSpPr>
            <a:spLocks noChangeArrowheads="1"/>
          </p:cNvSpPr>
          <p:nvPr/>
        </p:nvSpPr>
        <p:spPr bwMode="gray">
          <a:xfrm>
            <a:off x="358775" y="944563"/>
            <a:ext cx="6516688" cy="500062"/>
          </a:xfrm>
          <a:prstGeom prst="roundRect">
            <a:avLst>
              <a:gd name="adj" fmla="val 50000"/>
            </a:avLst>
          </a:prstGeom>
          <a:blipFill dpi="0" rotWithShape="1">
            <a:blip r:embed="rId3"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专题二：固态导航雷达集成应用及多功能探测技术研究</a:t>
            </a:r>
            <a:endParaRPr lang="en-US" altLang="zh-CN" sz="2000" dirty="0">
              <a:solidFill>
                <a:srgbClr val="C00000"/>
              </a:solidFill>
              <a:latin typeface="黑体" pitchFamily="49" charset="-122"/>
              <a:ea typeface="黑体" pitchFamily="49" charset="-122"/>
            </a:endParaRPr>
          </a:p>
        </p:txBody>
      </p:sp>
      <p:pic>
        <p:nvPicPr>
          <p:cNvPr id="30724" name="图片 56"/>
          <p:cNvPicPr>
            <a:picLocks noChangeAspect="1"/>
          </p:cNvPicPr>
          <p:nvPr/>
        </p:nvPicPr>
        <p:blipFill>
          <a:blip r:embed="rId4" cstate="print"/>
          <a:srcRect b="28661"/>
          <a:stretch>
            <a:fillRect/>
          </a:stretch>
        </p:blipFill>
        <p:spPr bwMode="auto">
          <a:xfrm>
            <a:off x="109539" y="4414851"/>
            <a:ext cx="1943064" cy="1005424"/>
          </a:xfrm>
          <a:prstGeom prst="rect">
            <a:avLst/>
          </a:prstGeom>
          <a:noFill/>
          <a:ln w="9525">
            <a:noFill/>
            <a:miter lim="800000"/>
            <a:headEnd/>
            <a:tailEnd/>
          </a:ln>
        </p:spPr>
      </p:pic>
      <p:pic>
        <p:nvPicPr>
          <p:cNvPr id="30725" name="图片 64"/>
          <p:cNvPicPr>
            <a:picLocks noChangeAspect="1"/>
          </p:cNvPicPr>
          <p:nvPr/>
        </p:nvPicPr>
        <p:blipFill>
          <a:blip r:embed="rId5" cstate="print"/>
          <a:srcRect t="6201" b="18645"/>
          <a:stretch>
            <a:fillRect/>
          </a:stretch>
        </p:blipFill>
        <p:spPr bwMode="auto">
          <a:xfrm>
            <a:off x="421357" y="5386325"/>
            <a:ext cx="1412168" cy="1000228"/>
          </a:xfrm>
          <a:prstGeom prst="rect">
            <a:avLst/>
          </a:prstGeom>
          <a:noFill/>
          <a:ln w="9525">
            <a:noFill/>
            <a:miter lim="800000"/>
            <a:headEnd/>
            <a:tailEnd/>
          </a:ln>
        </p:spPr>
      </p:pic>
      <p:pic>
        <p:nvPicPr>
          <p:cNvPr id="30726" name="bandicam 2018-02-26 14-28-54-289">
            <a:hlinkClick r:id="" action="ppaction://media"/>
          </p:cNvPr>
          <p:cNvPicPr>
            <a:picLocks noChangeAspect="1"/>
          </p:cNvPicPr>
          <p:nvPr/>
        </p:nvPicPr>
        <p:blipFill>
          <a:blip r:embed="rId6" cstate="print"/>
          <a:srcRect/>
          <a:stretch>
            <a:fillRect/>
          </a:stretch>
        </p:blipFill>
        <p:spPr bwMode="auto">
          <a:xfrm>
            <a:off x="2340877" y="4524390"/>
            <a:ext cx="2997896" cy="1863234"/>
          </a:xfrm>
          <a:prstGeom prst="rect">
            <a:avLst/>
          </a:prstGeom>
          <a:noFill/>
          <a:ln w="9525">
            <a:noFill/>
            <a:miter lim="800000"/>
            <a:headEnd/>
            <a:tailEnd/>
          </a:ln>
        </p:spPr>
      </p:pic>
      <p:pic>
        <p:nvPicPr>
          <p:cNvPr id="30727" name="图片 62"/>
          <p:cNvPicPr>
            <a:picLocks noChangeAspect="1"/>
          </p:cNvPicPr>
          <p:nvPr/>
        </p:nvPicPr>
        <p:blipFill>
          <a:blip r:embed="rId7" cstate="print"/>
          <a:srcRect/>
          <a:stretch>
            <a:fillRect/>
          </a:stretch>
        </p:blipFill>
        <p:spPr bwMode="auto">
          <a:xfrm>
            <a:off x="5521338" y="4560903"/>
            <a:ext cx="3359196" cy="1863234"/>
          </a:xfrm>
          <a:prstGeom prst="rect">
            <a:avLst/>
          </a:prstGeom>
          <a:noFill/>
          <a:ln w="9525">
            <a:noFill/>
            <a:miter lim="800000"/>
            <a:headEnd/>
            <a:tailEnd/>
          </a:ln>
        </p:spPr>
      </p:pic>
      <p:sp>
        <p:nvSpPr>
          <p:cNvPr id="38" name="矩形 1"/>
          <p:cNvSpPr>
            <a:spLocks noChangeArrowheads="1"/>
          </p:cNvSpPr>
          <p:nvPr/>
        </p:nvSpPr>
        <p:spPr bwMode="auto">
          <a:xfrm>
            <a:off x="519056" y="1712889"/>
            <a:ext cx="8215425" cy="2308324"/>
          </a:xfrm>
          <a:prstGeom prst="rect">
            <a:avLst/>
          </a:prstGeom>
          <a:noFill/>
          <a:ln w="9525">
            <a:noFill/>
            <a:miter lim="800000"/>
            <a:headEnd/>
            <a:tailEnd/>
          </a:ln>
        </p:spPr>
        <p:txBody>
          <a:bodyPr wrap="square">
            <a:spAutoFit/>
          </a:bodyPr>
          <a:lstStyle/>
          <a:p>
            <a:pPr marL="285750" indent="-142875" eaLnBrk="0" hangingPunct="0">
              <a:lnSpc>
                <a:spcPct val="150000"/>
              </a:lnSpc>
              <a:buFontTx/>
              <a:buBlip>
                <a:blip r:embed="rId8"/>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Blip>
                <a:blip r:embed="rId8"/>
              </a:buBlip>
            </a:pPr>
            <a:r>
              <a:rPr lang="zh-CN" altLang="en-US" sz="2000" dirty="0">
                <a:solidFill>
                  <a:srgbClr val="000066"/>
                </a:solidFill>
                <a:latin typeface="黑体" pitchFamily="49" charset="-122"/>
                <a:ea typeface="黑体" pitchFamily="49" charset="-122"/>
              </a:rPr>
              <a:t> 。。。。；</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FontTx/>
              <a:buBlip>
                <a:blip r:embed="rId8"/>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FontTx/>
              <a:buBlip>
                <a:blip r:embed="rId8"/>
              </a:buBlip>
            </a:pPr>
            <a:endParaRPr lang="en-US" altLang="zh-CN" dirty="0">
              <a:solidFill>
                <a:srgbClr val="000066"/>
              </a:solidFill>
              <a:latin typeface="黑体" pitchFamily="49" charset="-122"/>
              <a:ea typeface="黑体" pitchFamily="49" charset="-122"/>
            </a:endParaRPr>
          </a:p>
          <a:p>
            <a:pPr marL="285750" indent="-142875" eaLnBrk="0" hangingPunct="0">
              <a:lnSpc>
                <a:spcPct val="150000"/>
              </a:lnSpc>
              <a:buFontTx/>
              <a:buBlip>
                <a:blip r:embed="rId8"/>
              </a:buBlip>
            </a:pPr>
            <a:endParaRPr lang="zh-CN" altLang="en-US" dirty="0">
              <a:solidFill>
                <a:srgbClr val="000066"/>
              </a:solidFill>
              <a:latin typeface="黑体" pitchFamily="49" charset="-122"/>
              <a:ea typeface="黑体" pitchFamily="49" charset="-122"/>
            </a:endParaRPr>
          </a:p>
        </p:txBody>
      </p:sp>
      <p:sp>
        <p:nvSpPr>
          <p:cNvPr id="10"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13"/>
          <p:cNvSpPr>
            <a:spLocks noChangeArrowheads="1"/>
          </p:cNvSpPr>
          <p:nvPr/>
        </p:nvSpPr>
        <p:spPr bwMode="gray">
          <a:xfrm>
            <a:off x="503238" y="1069975"/>
            <a:ext cx="5005387" cy="500063"/>
          </a:xfrm>
          <a:prstGeom prst="roundRect">
            <a:avLst>
              <a:gd name="adj" fmla="val 50000"/>
            </a:avLst>
          </a:prstGeom>
          <a:blipFill dpi="0" rotWithShape="1">
            <a:blip r:embed="rId3"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专题三：船载多模激光雷达应用技术研究</a:t>
            </a:r>
            <a:endParaRPr lang="en-US" altLang="zh-CN" sz="2000" dirty="0">
              <a:solidFill>
                <a:srgbClr val="C00000"/>
              </a:solidFill>
              <a:latin typeface="黑体" pitchFamily="49" charset="-122"/>
              <a:ea typeface="黑体" pitchFamily="49" charset="-122"/>
            </a:endParaRPr>
          </a:p>
        </p:txBody>
      </p:sp>
      <p:pic>
        <p:nvPicPr>
          <p:cNvPr id="31749" name="图片 20"/>
          <p:cNvPicPr>
            <a:picLocks noChangeAspect="1" noChangeArrowheads="1"/>
          </p:cNvPicPr>
          <p:nvPr/>
        </p:nvPicPr>
        <p:blipFill>
          <a:blip r:embed="rId4" cstate="print"/>
          <a:srcRect/>
          <a:stretch>
            <a:fillRect/>
          </a:stretch>
        </p:blipFill>
        <p:spPr bwMode="auto">
          <a:xfrm>
            <a:off x="519057" y="4926033"/>
            <a:ext cx="2547938" cy="1587500"/>
          </a:xfrm>
          <a:prstGeom prst="rect">
            <a:avLst/>
          </a:prstGeom>
          <a:noFill/>
          <a:ln w="9525">
            <a:noFill/>
            <a:miter lim="800000"/>
            <a:headEnd/>
            <a:tailEnd/>
          </a:ln>
        </p:spPr>
      </p:pic>
      <p:pic>
        <p:nvPicPr>
          <p:cNvPr id="31750" name="图片 21"/>
          <p:cNvPicPr>
            <a:picLocks noChangeAspect="1" noChangeArrowheads="1"/>
          </p:cNvPicPr>
          <p:nvPr/>
        </p:nvPicPr>
        <p:blipFill>
          <a:blip r:embed="rId5" cstate="print"/>
          <a:srcRect/>
          <a:stretch>
            <a:fillRect/>
          </a:stretch>
        </p:blipFill>
        <p:spPr bwMode="auto">
          <a:xfrm>
            <a:off x="3659175" y="4908976"/>
            <a:ext cx="2409858" cy="1614079"/>
          </a:xfrm>
          <a:prstGeom prst="rect">
            <a:avLst/>
          </a:prstGeom>
          <a:noFill/>
          <a:ln w="9525">
            <a:noFill/>
            <a:miter lim="800000"/>
            <a:headEnd/>
            <a:tailEnd/>
          </a:ln>
        </p:spPr>
      </p:pic>
      <p:pic>
        <p:nvPicPr>
          <p:cNvPr id="31751" name="图片 13"/>
          <p:cNvPicPr>
            <a:picLocks noChangeAspect="1" noChangeArrowheads="1"/>
          </p:cNvPicPr>
          <p:nvPr/>
        </p:nvPicPr>
        <p:blipFill>
          <a:blip r:embed="rId6" cstate="print"/>
          <a:srcRect/>
          <a:stretch>
            <a:fillRect/>
          </a:stretch>
        </p:blipFill>
        <p:spPr bwMode="auto">
          <a:xfrm>
            <a:off x="6434163" y="4906998"/>
            <a:ext cx="2409858" cy="1579545"/>
          </a:xfrm>
          <a:prstGeom prst="rect">
            <a:avLst/>
          </a:prstGeom>
          <a:noFill/>
          <a:ln w="9525">
            <a:noFill/>
            <a:miter lim="800000"/>
            <a:headEnd/>
            <a:tailEnd/>
          </a:ln>
        </p:spPr>
      </p:pic>
      <p:sp>
        <p:nvSpPr>
          <p:cNvPr id="55" name="矩形 1"/>
          <p:cNvSpPr>
            <a:spLocks noChangeArrowheads="1"/>
          </p:cNvSpPr>
          <p:nvPr/>
        </p:nvSpPr>
        <p:spPr bwMode="auto">
          <a:xfrm>
            <a:off x="482543" y="1712889"/>
            <a:ext cx="8288452" cy="2862322"/>
          </a:xfrm>
          <a:prstGeom prst="rect">
            <a:avLst/>
          </a:prstGeom>
          <a:noFill/>
          <a:ln w="9525">
            <a:noFill/>
            <a:miter lim="800000"/>
            <a:headEnd/>
            <a:tailEnd/>
          </a:ln>
        </p:spPr>
        <p:txBody>
          <a:bodyPr wrap="square">
            <a:spAutoFit/>
          </a:bodyPr>
          <a:lstStyle/>
          <a:p>
            <a:pPr marL="285750" indent="-142875" eaLnBrk="0" hangingPunct="0">
              <a:lnSpc>
                <a:spcPct val="150000"/>
              </a:lnSpc>
              <a:buFontTx/>
              <a:buBlip>
                <a:blip r:embed="rId7"/>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海上远距离激光雷达成像技术：</a:t>
            </a:r>
            <a:r>
              <a:rPr lang="en-US" altLang="zh-CN" sz="2000" dirty="0">
                <a:solidFill>
                  <a:srgbClr val="0000FF"/>
                </a:solidFill>
                <a:latin typeface="黑体" pitchFamily="49" charset="-122"/>
                <a:ea typeface="黑体" pitchFamily="49" charset="-122"/>
              </a:rPr>
              <a:t>2Nm</a:t>
            </a:r>
            <a:r>
              <a:rPr lang="zh-CN" altLang="en-US" sz="2000" dirty="0">
                <a:solidFill>
                  <a:srgbClr val="0000FF"/>
                </a:solidFill>
                <a:latin typeface="黑体" pitchFamily="49" charset="-122"/>
                <a:ea typeface="黑体" pitchFamily="49" charset="-122"/>
              </a:rPr>
              <a:t>作用范围、</a:t>
            </a:r>
            <a:r>
              <a:rPr lang="en-US" altLang="zh-CN" sz="2000" dirty="0">
                <a:solidFill>
                  <a:srgbClr val="0000FF"/>
                </a:solidFill>
                <a:latin typeface="黑体" pitchFamily="49" charset="-122"/>
                <a:ea typeface="黑体" pitchFamily="49" charset="-122"/>
              </a:rPr>
              <a:t>360</a:t>
            </a:r>
            <a:r>
              <a:rPr lang="zh-CN" altLang="en-US" sz="2000" dirty="0">
                <a:solidFill>
                  <a:srgbClr val="0000FF"/>
                </a:solidFill>
                <a:latin typeface="黑体" pitchFamily="49" charset="-122"/>
                <a:ea typeface="黑体" pitchFamily="49" charset="-122"/>
              </a:rPr>
              <a:t>度全向三维激光扫描雷达系统研制，窄视角、高分辨率详查激光扫描雷达系统研制，高精度测速雷达系统研制；</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7"/>
              </a:buBlip>
            </a:pPr>
            <a:r>
              <a:rPr lang="zh-CN" altLang="en-US" sz="2000" dirty="0">
                <a:solidFill>
                  <a:srgbClr val="000066"/>
                </a:solidFill>
                <a:latin typeface="黑体" pitchFamily="49" charset="-122"/>
                <a:ea typeface="黑体" pitchFamily="49" charset="-122"/>
              </a:rPr>
              <a:t> 激光雷达信息处理技术：</a:t>
            </a:r>
            <a:r>
              <a:rPr lang="zh-CN" altLang="en-US" sz="2000" dirty="0">
                <a:solidFill>
                  <a:srgbClr val="0000FF"/>
                </a:solidFill>
                <a:latin typeface="黑体" pitchFamily="49" charset="-122"/>
                <a:ea typeface="黑体" pitchFamily="49" charset="-122"/>
              </a:rPr>
              <a:t>海量点云实时采集、实时去噪、运动补偿；</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FontTx/>
              <a:buBlip>
                <a:blip r:embed="rId7"/>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基于激光点云的目标预检测技术：</a:t>
            </a:r>
            <a:r>
              <a:rPr lang="zh-CN" altLang="en-US" sz="2000" dirty="0">
                <a:solidFill>
                  <a:srgbClr val="0000FF"/>
                </a:solidFill>
                <a:latin typeface="黑体" pitchFamily="49" charset="-122"/>
                <a:ea typeface="黑体" pitchFamily="49" charset="-122"/>
              </a:rPr>
              <a:t>基于点云信息的目标分割、干扰去除、轮廓提取、形状分类、遮挡检测等技术。</a:t>
            </a:r>
            <a:endParaRPr lang="zh-CN" altLang="en-US" dirty="0">
              <a:solidFill>
                <a:srgbClr val="0000FF"/>
              </a:solidFill>
              <a:latin typeface="黑体" pitchFamily="49" charset="-122"/>
              <a:ea typeface="黑体" pitchFamily="49" charset="-122"/>
            </a:endParaRPr>
          </a:p>
        </p:txBody>
      </p:sp>
      <p:sp>
        <p:nvSpPr>
          <p:cNvPr id="9"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ChangeArrowheads="1"/>
          </p:cNvSpPr>
          <p:nvPr/>
        </p:nvSpPr>
        <p:spPr bwMode="auto">
          <a:xfrm>
            <a:off x="1259632" y="872716"/>
            <a:ext cx="6878638" cy="5580335"/>
          </a:xfrm>
          <a:prstGeom prst="rect">
            <a:avLst/>
          </a:prstGeom>
          <a:noFill/>
          <a:ln w="9525">
            <a:noFill/>
            <a:miter lim="800000"/>
            <a:headEnd/>
            <a:tailEnd/>
          </a:ln>
        </p:spPr>
        <p:txBody>
          <a:bodyPr/>
          <a:lstStyle/>
          <a:p>
            <a:pPr marL="342900" indent="-342900" eaLnBrk="0" hangingPunct="0">
              <a:lnSpc>
                <a:spcPct val="150000"/>
              </a:lnSpc>
              <a:defRPr/>
            </a:pPr>
            <a:r>
              <a:rPr lang="zh-CN" altLang="en-US" sz="2400" dirty="0">
                <a:solidFill>
                  <a:srgbClr val="FF0000"/>
                </a:solidFill>
                <a:latin typeface="Heiti SC Medium" charset="-122"/>
                <a:ea typeface="Heiti SC Medium" charset="-122"/>
                <a:cs typeface="Heiti SC Medium" charset="-122"/>
              </a:rPr>
              <a:t>参研单位：</a:t>
            </a:r>
            <a:endParaRPr lang="en-US" altLang="zh-CN" sz="2400" dirty="0">
              <a:solidFill>
                <a:srgbClr val="FF0000"/>
              </a:solidFill>
              <a:latin typeface="Heiti SC Medium" charset="-122"/>
              <a:ea typeface="Heiti SC Medium" charset="-122"/>
              <a:cs typeface="Heiti SC Medium" charset="-122"/>
            </a:endParaRPr>
          </a:p>
          <a:p>
            <a:pPr marL="342900" indent="-342900" eaLnBrk="0" hangingPunct="0">
              <a:lnSpc>
                <a:spcPct val="150000"/>
              </a:lnSpc>
              <a:defRPr/>
            </a:pPr>
            <a:r>
              <a:rPr lang="en-US" altLang="zh-CN" sz="2200" dirty="0">
                <a:solidFill>
                  <a:srgbClr val="FF0000"/>
                </a:solidFill>
                <a:latin typeface="Heiti SC Medium" charset="-122"/>
                <a:ea typeface="Heiti SC Medium" charset="-122"/>
                <a:cs typeface="Heiti SC Medium" charset="-122"/>
              </a:rPr>
              <a:t>1</a:t>
            </a:r>
            <a:r>
              <a:rPr lang="zh-CN" altLang="en-US" sz="2200" dirty="0">
                <a:solidFill>
                  <a:srgbClr val="FF0000"/>
                </a:solidFill>
                <a:latin typeface="Heiti SC Medium" charset="-122"/>
                <a:ea typeface="Heiti SC Medium" charset="-122"/>
                <a:cs typeface="Heiti SC Medium" charset="-122"/>
              </a:rPr>
              <a:t>、上海船舶研究设计院</a:t>
            </a:r>
            <a:endParaRPr lang="en-US" altLang="zh-CN" sz="2200" dirty="0">
              <a:solidFill>
                <a:srgbClr val="FF0000"/>
              </a:solidFill>
              <a:latin typeface="Heiti SC Medium" charset="-122"/>
              <a:ea typeface="Heiti SC Medium" charset="-122"/>
              <a:cs typeface="Heiti SC Medium" charset="-122"/>
            </a:endParaRPr>
          </a:p>
          <a:p>
            <a:pPr marL="342900" indent="-342900" eaLnBrk="0" hangingPunct="0">
              <a:lnSpc>
                <a:spcPct val="150000"/>
              </a:lnSpc>
              <a:defRPr/>
            </a:pPr>
            <a:r>
              <a:rPr lang="en-US" altLang="zh-CN" sz="2200" dirty="0">
                <a:solidFill>
                  <a:srgbClr val="FF0000"/>
                </a:solidFill>
                <a:latin typeface="Heiti SC Medium" charset="-122"/>
                <a:ea typeface="Heiti SC Medium" charset="-122"/>
                <a:cs typeface="Heiti SC Medium" charset="-122"/>
              </a:rPr>
              <a:t>2</a:t>
            </a:r>
            <a:r>
              <a:rPr lang="zh-CN" altLang="en-US" sz="2200" dirty="0">
                <a:solidFill>
                  <a:srgbClr val="FF0000"/>
                </a:solidFill>
                <a:latin typeface="Heiti SC Medium" charset="-122"/>
                <a:ea typeface="Heiti SC Medium" charset="-122"/>
                <a:cs typeface="Heiti SC Medium" charset="-122"/>
              </a:rPr>
              <a:t>、中远海运特种运输股份有限公司</a:t>
            </a:r>
            <a:endParaRPr lang="en-US" altLang="zh-CN" sz="2200" dirty="0">
              <a:solidFill>
                <a:srgbClr val="FF0000"/>
              </a:solidFill>
              <a:latin typeface="Heiti SC Medium" charset="-122"/>
              <a:ea typeface="Heiti SC Medium" charset="-122"/>
              <a:cs typeface="Heiti SC Medium" charset="-122"/>
            </a:endParaRPr>
          </a:p>
          <a:p>
            <a:pPr marL="342900" indent="-342900" eaLnBrk="0" hangingPunct="0">
              <a:lnSpc>
                <a:spcPct val="150000"/>
              </a:lnSpc>
              <a:defRPr/>
            </a:pPr>
            <a:r>
              <a:rPr lang="en-US" altLang="zh-CN" sz="2200" dirty="0">
                <a:solidFill>
                  <a:srgbClr val="FF0000"/>
                </a:solidFill>
                <a:latin typeface="Heiti SC Medium" charset="-122"/>
                <a:ea typeface="Heiti SC Medium" charset="-122"/>
                <a:cs typeface="Heiti SC Medium" charset="-122"/>
              </a:rPr>
              <a:t>3</a:t>
            </a:r>
            <a:r>
              <a:rPr lang="zh-CN" altLang="en-US" sz="2200" dirty="0">
                <a:solidFill>
                  <a:srgbClr val="FF0000"/>
                </a:solidFill>
                <a:latin typeface="Heiti SC Medium" charset="-122"/>
                <a:ea typeface="Heiti SC Medium" charset="-122"/>
                <a:cs typeface="Heiti SC Medium" charset="-122"/>
              </a:rPr>
              <a:t>、北京海兰信数据科技股份有限公司</a:t>
            </a:r>
          </a:p>
          <a:p>
            <a:pPr marL="342900" indent="-342900" eaLnBrk="0" hangingPunct="0">
              <a:lnSpc>
                <a:spcPct val="150000"/>
              </a:lnSpc>
              <a:defRPr/>
            </a:pPr>
            <a:r>
              <a:rPr lang="en-US" altLang="zh-CN" sz="2200" dirty="0">
                <a:solidFill>
                  <a:srgbClr val="FF0000"/>
                </a:solidFill>
                <a:latin typeface="Heiti SC Medium" charset="-122"/>
                <a:ea typeface="Heiti SC Medium" charset="-122"/>
                <a:cs typeface="Heiti SC Medium" charset="-122"/>
              </a:rPr>
              <a:t>4</a:t>
            </a:r>
            <a:r>
              <a:rPr lang="zh-CN" altLang="en-US" sz="2200" dirty="0">
                <a:solidFill>
                  <a:srgbClr val="FF0000"/>
                </a:solidFill>
                <a:latin typeface="Heiti SC Medium" charset="-122"/>
                <a:ea typeface="Heiti SC Medium" charset="-122"/>
                <a:cs typeface="Heiti SC Medium" charset="-122"/>
              </a:rPr>
              <a:t>、中国船级社</a:t>
            </a:r>
            <a:endParaRPr lang="en-US" altLang="zh-CN" sz="2200" dirty="0">
              <a:solidFill>
                <a:srgbClr val="FF0000"/>
              </a:solidFill>
              <a:latin typeface="Heiti SC Medium" charset="-122"/>
              <a:ea typeface="Heiti SC Medium" charset="-122"/>
              <a:cs typeface="Heiti SC Medium" charset="-122"/>
            </a:endParaRPr>
          </a:p>
          <a:p>
            <a:pPr marL="342900" indent="-342900" eaLnBrk="0" hangingPunct="0">
              <a:lnSpc>
                <a:spcPct val="150000"/>
              </a:lnSpc>
              <a:defRPr/>
            </a:pPr>
            <a:r>
              <a:rPr lang="en-US" altLang="zh-CN" sz="2200" dirty="0">
                <a:solidFill>
                  <a:srgbClr val="FF0000"/>
                </a:solidFill>
                <a:latin typeface="Heiti SC Medium" charset="-122"/>
                <a:ea typeface="Heiti SC Medium" charset="-122"/>
                <a:cs typeface="Heiti SC Medium" charset="-122"/>
              </a:rPr>
              <a:t>5</a:t>
            </a:r>
            <a:r>
              <a:rPr lang="zh-CN" altLang="en-US" sz="2200" dirty="0">
                <a:solidFill>
                  <a:srgbClr val="FF0000"/>
                </a:solidFill>
                <a:latin typeface="Heiti SC Medium" charset="-122"/>
                <a:ea typeface="Heiti SC Medium" charset="-122"/>
                <a:cs typeface="Heiti SC Medium" charset="-122"/>
              </a:rPr>
              <a:t>、武汉理工大学</a:t>
            </a:r>
          </a:p>
          <a:p>
            <a:pPr marL="342900" indent="-342900" eaLnBrk="0" hangingPunct="0">
              <a:lnSpc>
                <a:spcPct val="150000"/>
              </a:lnSpc>
              <a:defRPr/>
            </a:pPr>
            <a:r>
              <a:rPr lang="en-US" altLang="zh-CN" sz="2200" dirty="0">
                <a:solidFill>
                  <a:srgbClr val="000066"/>
                </a:solidFill>
                <a:latin typeface="Heiti SC Medium" charset="-122"/>
                <a:ea typeface="Heiti SC Medium" charset="-122"/>
                <a:cs typeface="Heiti SC Medium" charset="-122"/>
              </a:rPr>
              <a:t>6</a:t>
            </a:r>
            <a:r>
              <a:rPr lang="zh-CN" altLang="en-US" sz="2200" dirty="0">
                <a:solidFill>
                  <a:srgbClr val="000066"/>
                </a:solidFill>
                <a:latin typeface="Heiti SC Medium" charset="-122"/>
                <a:ea typeface="Heiti SC Medium" charset="-122"/>
                <a:cs typeface="Heiti SC Medium" charset="-122"/>
              </a:rPr>
              <a:t>、中国科学院上海技术物理研究所</a:t>
            </a:r>
          </a:p>
          <a:p>
            <a:pPr marL="342900" indent="-342900" eaLnBrk="0" hangingPunct="0">
              <a:lnSpc>
                <a:spcPct val="150000"/>
              </a:lnSpc>
              <a:defRPr/>
            </a:pPr>
            <a:r>
              <a:rPr lang="en-US" altLang="zh-CN" sz="2200" dirty="0">
                <a:solidFill>
                  <a:srgbClr val="000066"/>
                </a:solidFill>
                <a:latin typeface="Heiti SC Medium" charset="-122"/>
                <a:ea typeface="Heiti SC Medium" charset="-122"/>
                <a:cs typeface="Heiti SC Medium" charset="-122"/>
              </a:rPr>
              <a:t>7</a:t>
            </a:r>
            <a:r>
              <a:rPr lang="zh-CN" altLang="en-US" sz="2200" dirty="0">
                <a:solidFill>
                  <a:srgbClr val="000066"/>
                </a:solidFill>
                <a:latin typeface="Heiti SC Medium" charset="-122"/>
                <a:ea typeface="Heiti SC Medium" charset="-122"/>
                <a:cs typeface="Heiti SC Medium" charset="-122"/>
              </a:rPr>
              <a:t>、上海大学</a:t>
            </a:r>
          </a:p>
          <a:p>
            <a:pPr marL="342900" indent="-342900" eaLnBrk="0" hangingPunct="0">
              <a:lnSpc>
                <a:spcPct val="150000"/>
              </a:lnSpc>
              <a:defRPr/>
            </a:pPr>
            <a:r>
              <a:rPr lang="en-US" altLang="zh-CN" sz="2200" dirty="0">
                <a:solidFill>
                  <a:srgbClr val="000066"/>
                </a:solidFill>
                <a:latin typeface="Heiti SC Medium" charset="-122"/>
                <a:ea typeface="Heiti SC Medium" charset="-122"/>
                <a:cs typeface="Heiti SC Medium" charset="-122"/>
              </a:rPr>
              <a:t>8</a:t>
            </a:r>
            <a:r>
              <a:rPr lang="zh-CN" altLang="en-US" sz="2200" dirty="0">
                <a:solidFill>
                  <a:srgbClr val="000066"/>
                </a:solidFill>
                <a:latin typeface="Heiti SC Medium" charset="-122"/>
                <a:ea typeface="Heiti SC Medium" charset="-122"/>
                <a:cs typeface="Heiti SC Medium" charset="-122"/>
              </a:rPr>
              <a:t>、大连海事大学</a:t>
            </a:r>
            <a:endParaRPr lang="en-US" altLang="zh-CN" sz="2200" dirty="0">
              <a:solidFill>
                <a:srgbClr val="000066"/>
              </a:solidFill>
              <a:latin typeface="Heiti SC Medium" charset="-122"/>
              <a:ea typeface="Heiti SC Medium" charset="-122"/>
              <a:cs typeface="Heiti SC Medium" charset="-122"/>
            </a:endParaRPr>
          </a:p>
          <a:p>
            <a:pPr marL="342900" indent="-342900" eaLnBrk="0" hangingPunct="0">
              <a:lnSpc>
                <a:spcPct val="150000"/>
              </a:lnSpc>
              <a:defRPr/>
            </a:pPr>
            <a:r>
              <a:rPr lang="en-US" altLang="zh-CN" sz="2200" dirty="0">
                <a:solidFill>
                  <a:srgbClr val="000066"/>
                </a:solidFill>
                <a:latin typeface="Heiti SC Medium" charset="-122"/>
                <a:ea typeface="Heiti SC Medium" charset="-122"/>
                <a:cs typeface="Heiti SC Medium" charset="-122"/>
              </a:rPr>
              <a:t>9</a:t>
            </a:r>
            <a:r>
              <a:rPr lang="zh-CN" altLang="en-US" sz="2200" dirty="0">
                <a:solidFill>
                  <a:srgbClr val="000066"/>
                </a:solidFill>
                <a:latin typeface="Heiti SC Medium" charset="-122"/>
                <a:ea typeface="Heiti SC Medium" charset="-122"/>
                <a:cs typeface="Heiti SC Medium" charset="-122"/>
              </a:rPr>
              <a:t>、集美大学</a:t>
            </a:r>
          </a:p>
          <a:p>
            <a:pPr marL="342900" indent="-342900" eaLnBrk="0" hangingPunct="0">
              <a:lnSpc>
                <a:spcPct val="130000"/>
              </a:lnSpc>
              <a:defRPr/>
            </a:pPr>
            <a:endParaRPr lang="zh-CN" altLang="en-US" sz="2400" b="1" dirty="0">
              <a:solidFill>
                <a:srgbClr val="000066"/>
              </a:solidFill>
              <a:latin typeface="楷体" pitchFamily="49" charset="-122"/>
              <a:ea typeface="楷体" pitchFamily="49" charset="-122"/>
              <a:cs typeface="+mj-cs"/>
            </a:endParaRPr>
          </a:p>
          <a:p>
            <a:pPr marL="342900" indent="-342900" eaLnBrk="0" hangingPunct="0">
              <a:lnSpc>
                <a:spcPct val="130000"/>
              </a:lnSpc>
              <a:defRPr/>
            </a:pPr>
            <a:endParaRPr lang="en-US" altLang="zh-CN" sz="2400" b="1" dirty="0">
              <a:solidFill>
                <a:srgbClr val="000066"/>
              </a:solidFill>
              <a:latin typeface="楷体" pitchFamily="49" charset="-122"/>
              <a:ea typeface="楷体"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blinds(horizontal)">
                                      <p:cBhvr>
                                        <p:cTn id="7" dur="500"/>
                                        <p:tgtEl>
                                          <p:spTgt spid="4098">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098">
                                            <p:txEl>
                                              <p:pRg st="1" end="1"/>
                                            </p:txEl>
                                          </p:spTgt>
                                        </p:tgtEl>
                                        <p:attrNameLst>
                                          <p:attrName>style.visibility</p:attrName>
                                        </p:attrNameLst>
                                      </p:cBhvr>
                                      <p:to>
                                        <p:strVal val="visible"/>
                                      </p:to>
                                    </p:set>
                                    <p:animEffect transition="in" filter="blinds(horizontal)">
                                      <p:cBhvr>
                                        <p:cTn id="11" dur="500"/>
                                        <p:tgtEl>
                                          <p:spTgt spid="4098">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098">
                                            <p:txEl>
                                              <p:pRg st="2" end="2"/>
                                            </p:txEl>
                                          </p:spTgt>
                                        </p:tgtEl>
                                        <p:attrNameLst>
                                          <p:attrName>style.visibility</p:attrName>
                                        </p:attrNameLst>
                                      </p:cBhvr>
                                      <p:to>
                                        <p:strVal val="visible"/>
                                      </p:to>
                                    </p:set>
                                    <p:animEffect transition="in" filter="blinds(horizontal)">
                                      <p:cBhvr>
                                        <p:cTn id="15" dur="500"/>
                                        <p:tgtEl>
                                          <p:spTgt spid="4098">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4098">
                                            <p:txEl>
                                              <p:pRg st="3" end="3"/>
                                            </p:txEl>
                                          </p:spTgt>
                                        </p:tgtEl>
                                        <p:attrNameLst>
                                          <p:attrName>style.visibility</p:attrName>
                                        </p:attrNameLst>
                                      </p:cBhvr>
                                      <p:to>
                                        <p:strVal val="visible"/>
                                      </p:to>
                                    </p:set>
                                    <p:animEffect transition="in" filter="blinds(horizontal)">
                                      <p:cBhvr>
                                        <p:cTn id="19" dur="500"/>
                                        <p:tgtEl>
                                          <p:spTgt spid="4098">
                                            <p:txEl>
                                              <p:pRg st="3" end="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4098">
                                            <p:txEl>
                                              <p:pRg st="4" end="4"/>
                                            </p:txEl>
                                          </p:spTgt>
                                        </p:tgtEl>
                                        <p:attrNameLst>
                                          <p:attrName>style.visibility</p:attrName>
                                        </p:attrNameLst>
                                      </p:cBhvr>
                                      <p:to>
                                        <p:strVal val="visible"/>
                                      </p:to>
                                    </p:set>
                                    <p:animEffect transition="in" filter="blinds(horizontal)">
                                      <p:cBhvr>
                                        <p:cTn id="23" dur="500"/>
                                        <p:tgtEl>
                                          <p:spTgt spid="4098">
                                            <p:txEl>
                                              <p:pRg st="4" end="4"/>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4098">
                                            <p:txEl>
                                              <p:pRg st="5" end="5"/>
                                            </p:txEl>
                                          </p:spTgt>
                                        </p:tgtEl>
                                        <p:attrNameLst>
                                          <p:attrName>style.visibility</p:attrName>
                                        </p:attrNameLst>
                                      </p:cBhvr>
                                      <p:to>
                                        <p:strVal val="visible"/>
                                      </p:to>
                                    </p:set>
                                    <p:animEffect transition="in" filter="blinds(horizontal)">
                                      <p:cBhvr>
                                        <p:cTn id="27" dur="500"/>
                                        <p:tgtEl>
                                          <p:spTgt spid="4098">
                                            <p:txEl>
                                              <p:pRg st="5" end="5"/>
                                            </p:txEl>
                                          </p:spTgt>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4098">
                                            <p:txEl>
                                              <p:pRg st="6" end="6"/>
                                            </p:txEl>
                                          </p:spTgt>
                                        </p:tgtEl>
                                        <p:attrNameLst>
                                          <p:attrName>style.visibility</p:attrName>
                                        </p:attrNameLst>
                                      </p:cBhvr>
                                      <p:to>
                                        <p:strVal val="visible"/>
                                      </p:to>
                                    </p:set>
                                    <p:animEffect transition="in" filter="blinds(horizontal)">
                                      <p:cBhvr>
                                        <p:cTn id="31" dur="500"/>
                                        <p:tgtEl>
                                          <p:spTgt spid="4098">
                                            <p:txEl>
                                              <p:pRg st="6" end="6"/>
                                            </p:txEl>
                                          </p:spTgt>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4098">
                                            <p:txEl>
                                              <p:pRg st="7" end="7"/>
                                            </p:txEl>
                                          </p:spTgt>
                                        </p:tgtEl>
                                        <p:attrNameLst>
                                          <p:attrName>style.visibility</p:attrName>
                                        </p:attrNameLst>
                                      </p:cBhvr>
                                      <p:to>
                                        <p:strVal val="visible"/>
                                      </p:to>
                                    </p:set>
                                    <p:animEffect transition="in" filter="blinds(horizontal)">
                                      <p:cBhvr>
                                        <p:cTn id="35" dur="500"/>
                                        <p:tgtEl>
                                          <p:spTgt spid="4098">
                                            <p:txEl>
                                              <p:pRg st="7" end="7"/>
                                            </p:txEl>
                                          </p:spTgt>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4098">
                                            <p:txEl>
                                              <p:pRg st="8" end="8"/>
                                            </p:txEl>
                                          </p:spTgt>
                                        </p:tgtEl>
                                        <p:attrNameLst>
                                          <p:attrName>style.visibility</p:attrName>
                                        </p:attrNameLst>
                                      </p:cBhvr>
                                      <p:to>
                                        <p:strVal val="visible"/>
                                      </p:to>
                                    </p:set>
                                    <p:animEffect transition="in" filter="blinds(horizontal)">
                                      <p:cBhvr>
                                        <p:cTn id="39" dur="500"/>
                                        <p:tgtEl>
                                          <p:spTgt spid="4098">
                                            <p:txEl>
                                              <p:pRg st="8" end="8"/>
                                            </p:txEl>
                                          </p:spTgt>
                                        </p:tgtEl>
                                      </p:cBhvr>
                                    </p:animEffect>
                                  </p:childTnLst>
                                </p:cTn>
                              </p:par>
                            </p:childTnLst>
                          </p:cTn>
                        </p:par>
                        <p:par>
                          <p:cTn id="40" fill="hold">
                            <p:stCondLst>
                              <p:cond delay="4500"/>
                            </p:stCondLst>
                            <p:childTnLst>
                              <p:par>
                                <p:cTn id="41" presetID="3" presetClass="entr" presetSubtype="10" fill="hold" nodeType="afterEffect">
                                  <p:stCondLst>
                                    <p:cond delay="0"/>
                                  </p:stCondLst>
                                  <p:childTnLst>
                                    <p:set>
                                      <p:cBhvr>
                                        <p:cTn id="42" dur="1" fill="hold">
                                          <p:stCondLst>
                                            <p:cond delay="0"/>
                                          </p:stCondLst>
                                        </p:cTn>
                                        <p:tgtEl>
                                          <p:spTgt spid="4098">
                                            <p:txEl>
                                              <p:pRg st="9" end="9"/>
                                            </p:txEl>
                                          </p:spTgt>
                                        </p:tgtEl>
                                        <p:attrNameLst>
                                          <p:attrName>style.visibility</p:attrName>
                                        </p:attrNameLst>
                                      </p:cBhvr>
                                      <p:to>
                                        <p:strVal val="visible"/>
                                      </p:to>
                                    </p:set>
                                    <p:animEffect transition="in" filter="blinds(horizontal)">
                                      <p:cBhvr>
                                        <p:cTn id="43" dur="500"/>
                                        <p:tgtEl>
                                          <p:spTgt spid="409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3"/>
          <p:cNvSpPr>
            <a:spLocks noChangeArrowheads="1"/>
          </p:cNvSpPr>
          <p:nvPr/>
        </p:nvSpPr>
        <p:spPr bwMode="gray">
          <a:xfrm>
            <a:off x="503238" y="1092200"/>
            <a:ext cx="6264275" cy="500063"/>
          </a:xfrm>
          <a:prstGeom prst="roundRect">
            <a:avLst>
              <a:gd name="adj" fmla="val 50000"/>
            </a:avLst>
          </a:prstGeom>
          <a:blipFill dpi="0" rotWithShape="1">
            <a:blip r:embed="rId3"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专题四：船载热成像和可见光全景成像融合技术研究</a:t>
            </a:r>
            <a:endParaRPr lang="en-US" altLang="zh-CN" sz="2000" dirty="0">
              <a:solidFill>
                <a:srgbClr val="C00000"/>
              </a:solidFill>
              <a:latin typeface="黑体" pitchFamily="49" charset="-122"/>
              <a:ea typeface="黑体" pitchFamily="49" charset="-122"/>
            </a:endParaRPr>
          </a:p>
        </p:txBody>
      </p:sp>
      <p:pic>
        <p:nvPicPr>
          <p:cNvPr id="32773" name="图片 12" descr="C:\Users\ADMINI~1\AppData\Local\Temp\WeChat Files\d138c58e5626140ad813a751df6357a.png"/>
          <p:cNvPicPr>
            <a:picLocks noChangeAspect="1" noChangeArrowheads="1"/>
          </p:cNvPicPr>
          <p:nvPr/>
        </p:nvPicPr>
        <p:blipFill>
          <a:blip r:embed="rId4" cstate="print"/>
          <a:srcRect/>
          <a:stretch>
            <a:fillRect/>
          </a:stretch>
        </p:blipFill>
        <p:spPr bwMode="auto">
          <a:xfrm>
            <a:off x="1103265" y="4949846"/>
            <a:ext cx="1565275" cy="1363662"/>
          </a:xfrm>
          <a:prstGeom prst="rect">
            <a:avLst/>
          </a:prstGeom>
          <a:noFill/>
          <a:ln w="9525">
            <a:noFill/>
            <a:miter lim="800000"/>
            <a:headEnd/>
            <a:tailEnd/>
          </a:ln>
        </p:spPr>
      </p:pic>
      <p:pic>
        <p:nvPicPr>
          <p:cNvPr id="32774" name="图片 13"/>
          <p:cNvPicPr>
            <a:picLocks noChangeAspect="1" noChangeArrowheads="1"/>
          </p:cNvPicPr>
          <p:nvPr/>
        </p:nvPicPr>
        <p:blipFill>
          <a:blip r:embed="rId5" cstate="print"/>
          <a:srcRect/>
          <a:stretch>
            <a:fillRect/>
          </a:stretch>
        </p:blipFill>
        <p:spPr bwMode="auto">
          <a:xfrm>
            <a:off x="3732201" y="4876820"/>
            <a:ext cx="1604963" cy="1517650"/>
          </a:xfrm>
          <a:prstGeom prst="rect">
            <a:avLst/>
          </a:prstGeom>
          <a:noFill/>
          <a:ln w="9525">
            <a:noFill/>
            <a:miter lim="800000"/>
            <a:headEnd/>
            <a:tailEnd/>
          </a:ln>
        </p:spPr>
      </p:pic>
      <p:pic>
        <p:nvPicPr>
          <p:cNvPr id="32775" name="图片 12"/>
          <p:cNvPicPr>
            <a:picLocks noChangeAspect="1" noChangeArrowheads="1"/>
          </p:cNvPicPr>
          <p:nvPr/>
        </p:nvPicPr>
        <p:blipFill>
          <a:blip r:embed="rId6" cstate="print"/>
          <a:srcRect/>
          <a:stretch>
            <a:fillRect/>
          </a:stretch>
        </p:blipFill>
        <p:spPr bwMode="auto">
          <a:xfrm>
            <a:off x="6251598" y="4840307"/>
            <a:ext cx="2190780" cy="1619272"/>
          </a:xfrm>
          <a:prstGeom prst="rect">
            <a:avLst/>
          </a:prstGeom>
          <a:noFill/>
          <a:ln w="9525">
            <a:noFill/>
            <a:miter lim="800000"/>
            <a:headEnd/>
            <a:tailEnd/>
          </a:ln>
        </p:spPr>
      </p:pic>
      <p:sp>
        <p:nvSpPr>
          <p:cNvPr id="46" name="矩形 1"/>
          <p:cNvSpPr>
            <a:spLocks noChangeArrowheads="1"/>
          </p:cNvSpPr>
          <p:nvPr/>
        </p:nvSpPr>
        <p:spPr bwMode="auto">
          <a:xfrm>
            <a:off x="373005" y="1712889"/>
            <a:ext cx="8580555" cy="2862322"/>
          </a:xfrm>
          <a:prstGeom prst="rect">
            <a:avLst/>
          </a:prstGeom>
          <a:noFill/>
          <a:ln w="9525">
            <a:noFill/>
            <a:miter lim="800000"/>
            <a:headEnd/>
            <a:tailEnd/>
          </a:ln>
        </p:spPr>
        <p:txBody>
          <a:bodyPr wrap="square">
            <a:spAutoFit/>
          </a:bodyPr>
          <a:lstStyle/>
          <a:p>
            <a:pPr marL="285750" indent="-142875" eaLnBrk="0" hangingPunct="0">
              <a:lnSpc>
                <a:spcPct val="150000"/>
              </a:lnSpc>
              <a:buFontTx/>
              <a:buBlip>
                <a:blip r:embed="rId7"/>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基于多路拼接的高分辨率全景视觉成像技术：</a:t>
            </a:r>
            <a:r>
              <a:rPr lang="zh-CN" altLang="en-US" sz="2000" dirty="0">
                <a:solidFill>
                  <a:srgbClr val="0000FF"/>
                </a:solidFill>
                <a:latin typeface="黑体" pitchFamily="49" charset="-122"/>
                <a:ea typeface="黑体" pitchFamily="49" charset="-122"/>
              </a:rPr>
              <a:t>热成像与可见光分层设计、</a:t>
            </a:r>
            <a:r>
              <a:rPr lang="en-US" altLang="zh-CN" sz="2000" dirty="0">
                <a:solidFill>
                  <a:srgbClr val="0000FF"/>
                </a:solidFill>
                <a:latin typeface="黑体" pitchFamily="49" charset="-122"/>
                <a:ea typeface="黑体" pitchFamily="49" charset="-122"/>
              </a:rPr>
              <a:t>12</a:t>
            </a:r>
            <a:r>
              <a:rPr lang="zh-CN" altLang="en-US" sz="2000" dirty="0">
                <a:solidFill>
                  <a:srgbClr val="0000FF"/>
                </a:solidFill>
                <a:latin typeface="黑体" pitchFamily="49" charset="-122"/>
                <a:ea typeface="黑体" pitchFamily="49" charset="-122"/>
              </a:rPr>
              <a:t>路高分辨图像实时拼接、同步采集、并行压缩处理、多模式输出；</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7"/>
              </a:buBlip>
            </a:pPr>
            <a:r>
              <a:rPr lang="zh-CN" altLang="en-US" sz="2000" dirty="0">
                <a:solidFill>
                  <a:srgbClr val="000066"/>
                </a:solidFill>
                <a:latin typeface="黑体" pitchFamily="49" charset="-122"/>
                <a:ea typeface="黑体" pitchFamily="49" charset="-122"/>
              </a:rPr>
              <a:t> 全景图像预处理技术：</a:t>
            </a:r>
            <a:r>
              <a:rPr lang="zh-CN" altLang="en-US" sz="2000" dirty="0">
                <a:solidFill>
                  <a:srgbClr val="0000FF"/>
                </a:solidFill>
                <a:latin typeface="黑体" pitchFamily="49" charset="-122"/>
                <a:ea typeface="黑体" pitchFamily="49" charset="-122"/>
              </a:rPr>
              <a:t>数字稳像、图像去雾、亮度自适应、海天线检测等技术；</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7"/>
              </a:buBlip>
            </a:pPr>
            <a:r>
              <a:rPr lang="zh-CN" altLang="en-US" sz="2000" dirty="0">
                <a:solidFill>
                  <a:srgbClr val="000066"/>
                </a:solidFill>
                <a:latin typeface="黑体" pitchFamily="49" charset="-122"/>
                <a:ea typeface="黑体" pitchFamily="49" charset="-122"/>
              </a:rPr>
              <a:t> 全景图像目标预识别技术研究：</a:t>
            </a:r>
            <a:r>
              <a:rPr lang="zh-CN" altLang="en-US" sz="2000" dirty="0">
                <a:solidFill>
                  <a:srgbClr val="0000FF"/>
                </a:solidFill>
                <a:latin typeface="黑体" pitchFamily="49" charset="-122"/>
                <a:ea typeface="黑体" pitchFamily="49" charset="-122"/>
              </a:rPr>
              <a:t>小目标检测、特征提取、机器学习、目标分类识别技术。</a:t>
            </a:r>
            <a:endParaRPr lang="zh-CN" altLang="en-US" dirty="0">
              <a:solidFill>
                <a:srgbClr val="000066"/>
              </a:solidFill>
              <a:latin typeface="黑体" pitchFamily="49" charset="-122"/>
              <a:ea typeface="黑体" pitchFamily="49" charset="-122"/>
            </a:endParaRPr>
          </a:p>
        </p:txBody>
      </p:sp>
      <p:sp>
        <p:nvSpPr>
          <p:cNvPr id="9"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13"/>
          <p:cNvSpPr>
            <a:spLocks noChangeArrowheads="1"/>
          </p:cNvSpPr>
          <p:nvPr/>
        </p:nvSpPr>
        <p:spPr bwMode="gray">
          <a:xfrm>
            <a:off x="503238" y="1020763"/>
            <a:ext cx="5761037" cy="500062"/>
          </a:xfrm>
          <a:prstGeom prst="roundRect">
            <a:avLst>
              <a:gd name="adj" fmla="val 50000"/>
            </a:avLst>
          </a:prstGeom>
          <a:blipFill dpi="0" rotWithShape="1">
            <a:blip r:embed="rId3"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专题五：高精度实时动态数字海图融合技术研究</a:t>
            </a:r>
            <a:endParaRPr lang="en-US" altLang="zh-CN" sz="2000" dirty="0">
              <a:solidFill>
                <a:srgbClr val="C00000"/>
              </a:solidFill>
              <a:latin typeface="黑体" pitchFamily="49" charset="-122"/>
              <a:ea typeface="黑体" pitchFamily="49" charset="-122"/>
            </a:endParaRPr>
          </a:p>
        </p:txBody>
      </p:sp>
      <p:pic>
        <p:nvPicPr>
          <p:cNvPr id="33797" name="图片 10" descr="图片包含 文字, 地图&#10;&#10;已生成极高可信度的说明"/>
          <p:cNvPicPr>
            <a:picLocks noChangeAspect="1"/>
          </p:cNvPicPr>
          <p:nvPr/>
        </p:nvPicPr>
        <p:blipFill>
          <a:blip r:embed="rId4" cstate="print"/>
          <a:srcRect l="2750" t="1003" r="19289"/>
          <a:stretch>
            <a:fillRect/>
          </a:stretch>
        </p:blipFill>
        <p:spPr bwMode="auto">
          <a:xfrm>
            <a:off x="665109" y="4633929"/>
            <a:ext cx="2498435" cy="1619710"/>
          </a:xfrm>
          <a:prstGeom prst="rect">
            <a:avLst/>
          </a:prstGeom>
          <a:noFill/>
          <a:ln w="9525">
            <a:noFill/>
            <a:miter lim="800000"/>
            <a:headEnd/>
            <a:tailEnd/>
          </a:ln>
        </p:spPr>
      </p:pic>
      <p:pic>
        <p:nvPicPr>
          <p:cNvPr id="33798" name="Picture 2"/>
          <p:cNvPicPr>
            <a:picLocks noChangeAspect="1" noChangeArrowheads="1"/>
          </p:cNvPicPr>
          <p:nvPr/>
        </p:nvPicPr>
        <p:blipFill>
          <a:blip r:embed="rId5" cstate="print"/>
          <a:srcRect/>
          <a:stretch>
            <a:fillRect/>
          </a:stretch>
        </p:blipFill>
        <p:spPr bwMode="auto">
          <a:xfrm>
            <a:off x="3440096" y="4652081"/>
            <a:ext cx="2498435" cy="1582054"/>
          </a:xfrm>
          <a:prstGeom prst="rect">
            <a:avLst/>
          </a:prstGeom>
          <a:noFill/>
          <a:ln w="9525">
            <a:noFill/>
            <a:miter lim="800000"/>
            <a:headEnd/>
            <a:tailEnd/>
          </a:ln>
        </p:spPr>
      </p:pic>
      <p:pic>
        <p:nvPicPr>
          <p:cNvPr id="33799" name="图片 4" descr="C:\Users\cas\AppData\Local\Temp\4daa22c9-f243-447c-92e2-7524a5c12397.tmp"/>
          <p:cNvPicPr>
            <a:picLocks noChangeArrowheads="1"/>
          </p:cNvPicPr>
          <p:nvPr/>
        </p:nvPicPr>
        <p:blipFill>
          <a:blip r:embed="rId6" cstate="print"/>
          <a:srcRect/>
          <a:stretch>
            <a:fillRect/>
          </a:stretch>
        </p:blipFill>
        <p:spPr bwMode="auto">
          <a:xfrm>
            <a:off x="6324624" y="4670442"/>
            <a:ext cx="2409858" cy="1512893"/>
          </a:xfrm>
          <a:prstGeom prst="rect">
            <a:avLst/>
          </a:prstGeom>
          <a:noFill/>
          <a:ln w="9525">
            <a:noFill/>
            <a:miter lim="800000"/>
            <a:headEnd/>
            <a:tailEnd/>
          </a:ln>
        </p:spPr>
      </p:pic>
      <p:sp>
        <p:nvSpPr>
          <p:cNvPr id="59" name="矩形 1"/>
          <p:cNvSpPr>
            <a:spLocks noChangeArrowheads="1"/>
          </p:cNvSpPr>
          <p:nvPr/>
        </p:nvSpPr>
        <p:spPr bwMode="auto">
          <a:xfrm>
            <a:off x="373005" y="1603350"/>
            <a:ext cx="8580555" cy="2862322"/>
          </a:xfrm>
          <a:prstGeom prst="rect">
            <a:avLst/>
          </a:prstGeom>
          <a:noFill/>
          <a:ln w="9525">
            <a:noFill/>
            <a:miter lim="800000"/>
            <a:headEnd/>
            <a:tailEnd/>
          </a:ln>
        </p:spPr>
        <p:txBody>
          <a:bodyPr wrap="square">
            <a:spAutoFit/>
          </a:bodyPr>
          <a:lstStyle/>
          <a:p>
            <a:pPr marL="285750" indent="-142875" eaLnBrk="0" hangingPunct="0">
              <a:lnSpc>
                <a:spcPct val="150000"/>
              </a:lnSpc>
              <a:buBlip>
                <a:blip r:embed="rId7"/>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基于海图数据的</a:t>
            </a:r>
            <a:r>
              <a:rPr lang="en-US" altLang="zh-CN" sz="2000" dirty="0">
                <a:solidFill>
                  <a:srgbClr val="000066"/>
                </a:solidFill>
                <a:latin typeface="黑体" pitchFamily="49" charset="-122"/>
                <a:ea typeface="黑体" pitchFamily="49" charset="-122"/>
              </a:rPr>
              <a:t>3D</a:t>
            </a:r>
            <a:r>
              <a:rPr lang="zh-CN" altLang="en-US" sz="2000" dirty="0">
                <a:solidFill>
                  <a:srgbClr val="000066"/>
                </a:solidFill>
                <a:latin typeface="黑体" pitchFamily="49" charset="-122"/>
                <a:ea typeface="黑体" pitchFamily="49" charset="-122"/>
              </a:rPr>
              <a:t>数据提取及三维场景数据动态生成技术；</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7"/>
              </a:buBlip>
            </a:pPr>
            <a:r>
              <a:rPr lang="zh-CN" altLang="en-US" sz="2000" dirty="0">
                <a:solidFill>
                  <a:srgbClr val="000066"/>
                </a:solidFill>
                <a:latin typeface="黑体" pitchFamily="49" charset="-122"/>
                <a:ea typeface="黑体" pitchFamily="49" charset="-122"/>
              </a:rPr>
              <a:t> 海图数据与激光点云信息的实时配准及目标关联技术（</a:t>
            </a:r>
            <a:r>
              <a:rPr lang="zh-CN" altLang="en-US" sz="2000" dirty="0">
                <a:solidFill>
                  <a:srgbClr val="0000FF"/>
                </a:solidFill>
                <a:latin typeface="黑体" pitchFamily="49" charset="-122"/>
                <a:ea typeface="黑体" pitchFamily="49" charset="-122"/>
              </a:rPr>
              <a:t>以态势重构系统中点云目标检测结果为输入</a:t>
            </a:r>
            <a:r>
              <a:rPr lang="zh-CN" altLang="en-US" sz="2000" dirty="0">
                <a:solidFill>
                  <a:srgbClr val="000066"/>
                </a:solidFill>
                <a:latin typeface="黑体" pitchFamily="49" charset="-122"/>
                <a:ea typeface="黑体" pitchFamily="49" charset="-122"/>
              </a:rPr>
              <a:t>）；</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7"/>
              </a:buBlip>
            </a:pPr>
            <a:r>
              <a:rPr lang="zh-CN" altLang="en-US" sz="2000" dirty="0">
                <a:solidFill>
                  <a:srgbClr val="000066"/>
                </a:solidFill>
                <a:latin typeface="黑体" pitchFamily="49" charset="-122"/>
                <a:ea typeface="黑体" pitchFamily="49" charset="-122"/>
              </a:rPr>
              <a:t> 海图数据与视觉信息的动态目标关联技术（</a:t>
            </a:r>
            <a:r>
              <a:rPr lang="zh-CN" altLang="en-US" sz="2000" dirty="0">
                <a:solidFill>
                  <a:srgbClr val="0000FF"/>
                </a:solidFill>
                <a:latin typeface="黑体" pitchFamily="49" charset="-122"/>
                <a:ea typeface="黑体" pitchFamily="49" charset="-122"/>
              </a:rPr>
              <a:t>以态势重构系统中视觉目标识别结果为输入</a:t>
            </a:r>
            <a:r>
              <a:rPr lang="zh-CN" altLang="en-US" sz="2000" dirty="0">
                <a:solidFill>
                  <a:srgbClr val="000066"/>
                </a:solidFill>
                <a:latin typeface="黑体" pitchFamily="49" charset="-122"/>
                <a:ea typeface="黑体" pitchFamily="49" charset="-122"/>
              </a:rPr>
              <a:t>）；</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Blip>
                <a:blip r:embed="rId7"/>
              </a:buBlip>
            </a:pPr>
            <a:r>
              <a:rPr lang="zh-CN" altLang="en-US" sz="2000" dirty="0">
                <a:solidFill>
                  <a:srgbClr val="000066"/>
                </a:solidFill>
                <a:latin typeface="黑体" pitchFamily="49" charset="-122"/>
                <a:ea typeface="黑体" pitchFamily="49" charset="-122"/>
              </a:rPr>
              <a:t> 海图嵌入式模块集成技术（</a:t>
            </a:r>
            <a:r>
              <a:rPr lang="zh-CN" altLang="en-US" sz="2000" dirty="0">
                <a:solidFill>
                  <a:srgbClr val="0000FF"/>
                </a:solidFill>
                <a:latin typeface="黑体" pitchFamily="49" charset="-122"/>
                <a:ea typeface="黑体" pitchFamily="49" charset="-122"/>
              </a:rPr>
              <a:t>嵌入至态势重构综合软件系统</a:t>
            </a:r>
            <a:r>
              <a:rPr lang="zh-CN" altLang="en-US" sz="2000" dirty="0">
                <a:solidFill>
                  <a:srgbClr val="000066"/>
                </a:solidFill>
                <a:latin typeface="黑体" pitchFamily="49" charset="-122"/>
                <a:ea typeface="黑体" pitchFamily="49" charset="-122"/>
              </a:rPr>
              <a:t>）；</a:t>
            </a:r>
          </a:p>
        </p:txBody>
      </p:sp>
      <p:sp>
        <p:nvSpPr>
          <p:cNvPr id="9"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AutoShape 13"/>
          <p:cNvSpPr>
            <a:spLocks noChangeArrowheads="1"/>
          </p:cNvSpPr>
          <p:nvPr/>
        </p:nvSpPr>
        <p:spPr bwMode="gray">
          <a:xfrm>
            <a:off x="503238" y="984250"/>
            <a:ext cx="5868987" cy="500063"/>
          </a:xfrm>
          <a:prstGeom prst="roundRect">
            <a:avLst>
              <a:gd name="adj" fmla="val 50000"/>
            </a:avLst>
          </a:prstGeom>
          <a:blipFill dpi="0" rotWithShape="1">
            <a:blip r:embed="rId4"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专题六：针对</a:t>
            </a:r>
            <a:r>
              <a:rPr lang="en-US" altLang="zh-CN" sz="2000" dirty="0">
                <a:solidFill>
                  <a:srgbClr val="C00000"/>
                </a:solidFill>
                <a:latin typeface="黑体" pitchFamily="49" charset="-122"/>
                <a:ea typeface="黑体" pitchFamily="49" charset="-122"/>
              </a:rPr>
              <a:t>VHF</a:t>
            </a:r>
            <a:r>
              <a:rPr lang="zh-CN" altLang="en-US" sz="2000" dirty="0">
                <a:solidFill>
                  <a:srgbClr val="C00000"/>
                </a:solidFill>
                <a:latin typeface="黑体" pitchFamily="49" charset="-122"/>
                <a:ea typeface="黑体" pitchFamily="49" charset="-122"/>
              </a:rPr>
              <a:t>及声号的声音识别应用技术研究</a:t>
            </a:r>
            <a:endParaRPr lang="en-US" altLang="zh-CN" sz="2000" dirty="0">
              <a:solidFill>
                <a:srgbClr val="C00000"/>
              </a:solidFill>
              <a:latin typeface="黑体" pitchFamily="49" charset="-122"/>
              <a:ea typeface="黑体" pitchFamily="49" charset="-122"/>
            </a:endParaRPr>
          </a:p>
        </p:txBody>
      </p:sp>
      <p:graphicFrame>
        <p:nvGraphicFramePr>
          <p:cNvPr id="3074" name="对象 1"/>
          <p:cNvGraphicFramePr>
            <a:graphicFrameLocks noChangeAspect="1"/>
          </p:cNvGraphicFramePr>
          <p:nvPr/>
        </p:nvGraphicFramePr>
        <p:xfrm>
          <a:off x="5119695" y="4670442"/>
          <a:ext cx="2697569" cy="1382712"/>
        </p:xfrm>
        <a:graphic>
          <a:graphicData uri="http://schemas.openxmlformats.org/presentationml/2006/ole">
            <mc:AlternateContent xmlns:mc="http://schemas.openxmlformats.org/markup-compatibility/2006">
              <mc:Choice xmlns:v="urn:schemas-microsoft-com:vml" Requires="v">
                <p:oleObj spid="_x0000_s105480" r:id="rId5" imgW="3581470" imgH="1838276" progId="">
                  <p:embed/>
                </p:oleObj>
              </mc:Choice>
              <mc:Fallback>
                <p:oleObj r:id="rId5" imgW="3581470" imgH="1838276" progId="">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9695" y="4670442"/>
                        <a:ext cx="2697569" cy="1382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对象 4"/>
          <p:cNvGraphicFramePr>
            <a:graphicFrameLocks/>
          </p:cNvGraphicFramePr>
          <p:nvPr/>
        </p:nvGraphicFramePr>
        <p:xfrm>
          <a:off x="1723986" y="4483138"/>
          <a:ext cx="1907004" cy="1984349"/>
        </p:xfrm>
        <a:graphic>
          <a:graphicData uri="http://schemas.openxmlformats.org/presentationml/2006/ole">
            <mc:AlternateContent xmlns:mc="http://schemas.openxmlformats.org/markup-compatibility/2006">
              <mc:Choice xmlns:v="urn:schemas-microsoft-com:vml" Requires="v">
                <p:oleObj spid="_x0000_s105481" name="Visio" r:id="rId7" imgW="8753402" imgH="6505601" progId="">
                  <p:embed/>
                </p:oleObj>
              </mc:Choice>
              <mc:Fallback>
                <p:oleObj name="Visio" r:id="rId7" imgW="8753402" imgH="6505601" progId="">
                  <p:embed/>
                  <p:pic>
                    <p:nvPicPr>
                      <p:cNvPr id="0" name="对象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3986" y="4483138"/>
                        <a:ext cx="1907004" cy="19843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矩形 1"/>
          <p:cNvSpPr>
            <a:spLocks noChangeArrowheads="1"/>
          </p:cNvSpPr>
          <p:nvPr/>
        </p:nvSpPr>
        <p:spPr bwMode="auto">
          <a:xfrm>
            <a:off x="373005" y="1530324"/>
            <a:ext cx="8580555" cy="2862322"/>
          </a:xfrm>
          <a:prstGeom prst="rect">
            <a:avLst/>
          </a:prstGeom>
          <a:noFill/>
          <a:ln w="9525">
            <a:noFill/>
            <a:miter lim="800000"/>
            <a:headEnd/>
            <a:tailEnd/>
          </a:ln>
        </p:spPr>
        <p:txBody>
          <a:bodyPr wrap="square">
            <a:spAutoFit/>
          </a:bodyPr>
          <a:lstStyle/>
          <a:p>
            <a:pPr marL="285750" indent="-142875" eaLnBrk="0" hangingPunct="0">
              <a:lnSpc>
                <a:spcPct val="150000"/>
              </a:lnSpc>
              <a:buBlip>
                <a:blip r:embed="rId9"/>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船舶航行自然声信号识别及含义解析技术（</a:t>
            </a:r>
            <a:r>
              <a:rPr lang="zh-CN" altLang="en-US" sz="2000" dirty="0">
                <a:solidFill>
                  <a:srgbClr val="0000FF"/>
                </a:solidFill>
                <a:latin typeface="黑体" pitchFamily="49" charset="-122"/>
                <a:ea typeface="黑体" pitchFamily="49" charset="-122"/>
              </a:rPr>
              <a:t>系统自动把握声号含义</a:t>
            </a:r>
            <a:r>
              <a:rPr lang="zh-CN" altLang="en-US" sz="2000" dirty="0">
                <a:solidFill>
                  <a:srgbClr val="000066"/>
                </a:solidFill>
                <a:latin typeface="黑体" pitchFamily="49" charset="-122"/>
                <a:ea typeface="黑体" pitchFamily="49" charset="-122"/>
              </a:rPr>
              <a:t>）；</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9"/>
              </a:buBlip>
            </a:pPr>
            <a:r>
              <a:rPr lang="zh-CN" altLang="en-US" sz="2000" dirty="0">
                <a:solidFill>
                  <a:srgbClr val="000066"/>
                </a:solidFill>
                <a:latin typeface="黑体" pitchFamily="49" charset="-122"/>
                <a:ea typeface="黑体" pitchFamily="49" charset="-122"/>
              </a:rPr>
              <a:t> 船员语音交互信息动态识别技术（</a:t>
            </a:r>
            <a:r>
              <a:rPr lang="zh-CN" altLang="en-US" sz="2000" dirty="0">
                <a:solidFill>
                  <a:srgbClr val="0000FF"/>
                </a:solidFill>
                <a:latin typeface="黑体" pitchFamily="49" charset="-122"/>
                <a:ea typeface="黑体" pitchFamily="49" charset="-122"/>
              </a:rPr>
              <a:t>多国语言转换及文本动态呈现</a:t>
            </a:r>
            <a:r>
              <a:rPr lang="zh-CN" altLang="en-US" sz="2000" dirty="0">
                <a:solidFill>
                  <a:srgbClr val="000066"/>
                </a:solidFill>
                <a:latin typeface="黑体" pitchFamily="49" charset="-122"/>
                <a:ea typeface="黑体" pitchFamily="49" charset="-122"/>
              </a:rPr>
              <a:t>）；</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9"/>
              </a:buBlip>
            </a:pPr>
            <a:r>
              <a:rPr lang="zh-CN" altLang="en-US" sz="2000" dirty="0">
                <a:solidFill>
                  <a:srgbClr val="000066"/>
                </a:solidFill>
                <a:latin typeface="黑体" pitchFamily="49" charset="-122"/>
                <a:ea typeface="黑体" pitchFamily="49" charset="-122"/>
              </a:rPr>
              <a:t> 船员语音交互的语义识别及航行意图动态解析（</a:t>
            </a:r>
            <a:r>
              <a:rPr lang="zh-CN" altLang="en-US" sz="2000" dirty="0">
                <a:solidFill>
                  <a:srgbClr val="0000FF"/>
                </a:solidFill>
                <a:latin typeface="黑体" pitchFamily="49" charset="-122"/>
                <a:ea typeface="黑体" pitchFamily="49" charset="-122"/>
              </a:rPr>
              <a:t>系统自动把握船员操船意图、避让策略</a:t>
            </a:r>
            <a:r>
              <a:rPr lang="zh-CN" altLang="en-US" sz="2000" dirty="0">
                <a:solidFill>
                  <a:srgbClr val="000066"/>
                </a:solidFill>
                <a:latin typeface="黑体" pitchFamily="49" charset="-122"/>
                <a:ea typeface="黑体" pitchFamily="49" charset="-122"/>
              </a:rPr>
              <a:t>）；</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Blip>
                <a:blip r:embed="rId9"/>
              </a:buBlip>
            </a:pPr>
            <a:r>
              <a:rPr lang="zh-CN" altLang="en-US" sz="2000" dirty="0">
                <a:solidFill>
                  <a:srgbClr val="000066"/>
                </a:solidFill>
                <a:latin typeface="黑体" pitchFamily="49" charset="-122"/>
                <a:ea typeface="黑体" pitchFamily="49" charset="-122"/>
              </a:rPr>
              <a:t> 语音信息的态势生成技术（</a:t>
            </a:r>
            <a:r>
              <a:rPr lang="zh-CN" altLang="en-US" sz="2000" dirty="0">
                <a:solidFill>
                  <a:srgbClr val="0000FF"/>
                </a:solidFill>
                <a:latin typeface="黑体" pitchFamily="49" charset="-122"/>
                <a:ea typeface="黑体" pitchFamily="49" charset="-122"/>
              </a:rPr>
              <a:t>汇总提示信息、航行意图，形成统一态势信息输出，支撑综合态势重构软件</a:t>
            </a:r>
            <a:r>
              <a:rPr lang="zh-CN" altLang="en-US" sz="2000" dirty="0">
                <a:solidFill>
                  <a:srgbClr val="000066"/>
                </a:solidFill>
                <a:latin typeface="黑体" pitchFamily="49" charset="-122"/>
                <a:ea typeface="黑体" pitchFamily="49" charset="-122"/>
              </a:rPr>
              <a:t>）；</a:t>
            </a:r>
          </a:p>
        </p:txBody>
      </p:sp>
      <p:sp>
        <p:nvSpPr>
          <p:cNvPr id="8"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AutoShape 13"/>
          <p:cNvSpPr>
            <a:spLocks noChangeArrowheads="1"/>
          </p:cNvSpPr>
          <p:nvPr/>
        </p:nvSpPr>
        <p:spPr bwMode="gray">
          <a:xfrm>
            <a:off x="503238" y="981075"/>
            <a:ext cx="6192837" cy="500063"/>
          </a:xfrm>
          <a:prstGeom prst="roundRect">
            <a:avLst>
              <a:gd name="adj" fmla="val 50000"/>
            </a:avLst>
          </a:prstGeom>
          <a:blipFill dpi="0" rotWithShape="1">
            <a:blip r:embed="rId4"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专题七：基于</a:t>
            </a:r>
            <a:r>
              <a:rPr lang="en-US" altLang="zh-CN" sz="2000" dirty="0">
                <a:solidFill>
                  <a:srgbClr val="C00000"/>
                </a:solidFill>
                <a:latin typeface="黑体" pitchFamily="49" charset="-122"/>
                <a:ea typeface="黑体" pitchFamily="49" charset="-122"/>
              </a:rPr>
              <a:t>GNSS-R</a:t>
            </a:r>
            <a:r>
              <a:rPr lang="zh-CN" altLang="en-US" sz="2000" dirty="0">
                <a:solidFill>
                  <a:srgbClr val="C00000"/>
                </a:solidFill>
                <a:latin typeface="黑体" pitchFamily="49" charset="-122"/>
                <a:ea typeface="黑体" pitchFamily="49" charset="-122"/>
              </a:rPr>
              <a:t>的航行环境感知与识别技术研究</a:t>
            </a:r>
          </a:p>
        </p:txBody>
      </p:sp>
      <p:graphicFrame>
        <p:nvGraphicFramePr>
          <p:cNvPr id="4098" name="对象 8"/>
          <p:cNvGraphicFramePr>
            <a:graphicFrameLocks noChangeAspect="1"/>
          </p:cNvGraphicFramePr>
          <p:nvPr/>
        </p:nvGraphicFramePr>
        <p:xfrm>
          <a:off x="711076" y="3529732"/>
          <a:ext cx="3644900" cy="2995612"/>
        </p:xfrm>
        <a:graphic>
          <a:graphicData uri="http://schemas.openxmlformats.org/presentationml/2006/ole">
            <mc:AlternateContent xmlns:mc="http://schemas.openxmlformats.org/markup-compatibility/2006">
              <mc:Choice xmlns:v="urn:schemas-microsoft-com:vml" Requires="v">
                <p:oleObj spid="_x0000_s106501" name="Visio" r:id="rId5" imgW="6019908" imgH="4991028" progId="">
                  <p:embed/>
                </p:oleObj>
              </mc:Choice>
              <mc:Fallback>
                <p:oleObj name="Visio" r:id="rId5" imgW="6019908" imgH="4991028" progId="">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076" y="3529732"/>
                        <a:ext cx="3644900" cy="299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23" name="Picture 7" descr="C:\Users\zhuxy\Desktop\webwxgetmsgimg.jpg"/>
          <p:cNvPicPr>
            <a:picLocks noChangeAspect="1" noChangeArrowheads="1"/>
          </p:cNvPicPr>
          <p:nvPr/>
        </p:nvPicPr>
        <p:blipFill>
          <a:blip r:embed="rId7" cstate="print"/>
          <a:srcRect/>
          <a:stretch>
            <a:fillRect/>
          </a:stretch>
        </p:blipFill>
        <p:spPr bwMode="auto">
          <a:xfrm>
            <a:off x="6192180" y="1664804"/>
            <a:ext cx="2700000" cy="2026541"/>
          </a:xfrm>
          <a:prstGeom prst="rect">
            <a:avLst/>
          </a:prstGeom>
          <a:noFill/>
          <a:ln w="9525">
            <a:noFill/>
            <a:miter lim="800000"/>
            <a:headEnd/>
            <a:tailEnd/>
          </a:ln>
        </p:spPr>
      </p:pic>
      <p:sp>
        <p:nvSpPr>
          <p:cNvPr id="63" name="矩形 1"/>
          <p:cNvSpPr>
            <a:spLocks noChangeArrowheads="1"/>
          </p:cNvSpPr>
          <p:nvPr/>
        </p:nvSpPr>
        <p:spPr bwMode="auto">
          <a:xfrm>
            <a:off x="373005" y="1603350"/>
            <a:ext cx="8580555" cy="1938992"/>
          </a:xfrm>
          <a:prstGeom prst="rect">
            <a:avLst/>
          </a:prstGeom>
          <a:noFill/>
          <a:ln w="9525">
            <a:noFill/>
            <a:miter lim="800000"/>
            <a:headEnd/>
            <a:tailEnd/>
          </a:ln>
        </p:spPr>
        <p:txBody>
          <a:bodyPr wrap="square">
            <a:spAutoFit/>
          </a:bodyPr>
          <a:lstStyle/>
          <a:p>
            <a:pPr marL="285750" indent="-142875" eaLnBrk="0" hangingPunct="0">
              <a:lnSpc>
                <a:spcPct val="150000"/>
              </a:lnSpc>
              <a:buBlip>
                <a:blip r:embed="rId8"/>
              </a:buBlip>
            </a:pPr>
            <a:r>
              <a:rPr lang="en-US" altLang="zh-CN" sz="2000" dirty="0">
                <a:solidFill>
                  <a:srgbClr val="000066"/>
                </a:solidFill>
                <a:latin typeface="黑体" pitchFamily="49" charset="-122"/>
                <a:ea typeface="黑体" pitchFamily="49" charset="-122"/>
              </a:rPr>
              <a:t> GNSS-R</a:t>
            </a:r>
            <a:r>
              <a:rPr lang="zh-CN" altLang="en-US" sz="2000" dirty="0">
                <a:solidFill>
                  <a:srgbClr val="000066"/>
                </a:solidFill>
                <a:latin typeface="黑体" pitchFamily="49" charset="-122"/>
                <a:ea typeface="黑体" pitchFamily="49" charset="-122"/>
              </a:rPr>
              <a:t>信息采集、数据转换及数据处理技术；</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8"/>
              </a:buBlip>
            </a:pPr>
            <a:r>
              <a:rPr lang="en-US" altLang="zh-CN" sz="2000" dirty="0">
                <a:solidFill>
                  <a:srgbClr val="000066"/>
                </a:solidFill>
                <a:latin typeface="黑体" pitchFamily="49" charset="-122"/>
                <a:ea typeface="黑体" pitchFamily="49" charset="-122"/>
              </a:rPr>
              <a:t> GNSS-R</a:t>
            </a:r>
            <a:r>
              <a:rPr lang="zh-CN" altLang="en-US" sz="2000" dirty="0">
                <a:solidFill>
                  <a:srgbClr val="000066"/>
                </a:solidFill>
                <a:latin typeface="黑体" pitchFamily="49" charset="-122"/>
                <a:ea typeface="黑体" pitchFamily="49" charset="-122"/>
              </a:rPr>
              <a:t>航行波高探测技术研究；</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8"/>
              </a:buBlip>
            </a:pPr>
            <a:r>
              <a:rPr lang="zh-CN" altLang="en-US" sz="2000" dirty="0">
                <a:solidFill>
                  <a:srgbClr val="000066"/>
                </a:solidFill>
                <a:latin typeface="黑体" pitchFamily="49" charset="-122"/>
                <a:ea typeface="黑体" pitchFamily="49" charset="-122"/>
              </a:rPr>
              <a:t> </a:t>
            </a:r>
            <a:r>
              <a:rPr lang="en-US" altLang="zh-CN" sz="2000" dirty="0">
                <a:solidFill>
                  <a:srgbClr val="000066"/>
                </a:solidFill>
                <a:latin typeface="黑体" pitchFamily="49" charset="-122"/>
                <a:ea typeface="黑体" pitchFamily="49" charset="-122"/>
              </a:rPr>
              <a:t>GNSS-R</a:t>
            </a:r>
            <a:r>
              <a:rPr lang="zh-CN" altLang="en-US" sz="2000" dirty="0">
                <a:solidFill>
                  <a:srgbClr val="000066"/>
                </a:solidFill>
                <a:latin typeface="黑体" pitchFamily="49" charset="-122"/>
                <a:ea typeface="黑体" pitchFamily="49" charset="-122"/>
              </a:rPr>
              <a:t>与固态雷达系统波高解析融合技术研究；</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Blip>
                <a:blip r:embed="rId8"/>
              </a:buBlip>
            </a:pPr>
            <a:r>
              <a:rPr lang="en-US" altLang="zh-CN" sz="2000" dirty="0">
                <a:solidFill>
                  <a:srgbClr val="000066"/>
                </a:solidFill>
                <a:latin typeface="黑体" pitchFamily="49" charset="-122"/>
                <a:ea typeface="黑体" pitchFamily="49" charset="-122"/>
              </a:rPr>
              <a:t> GNSS-R</a:t>
            </a:r>
            <a:r>
              <a:rPr lang="zh-CN" altLang="en-US" sz="2000" dirty="0">
                <a:solidFill>
                  <a:srgbClr val="000066"/>
                </a:solidFill>
                <a:latin typeface="黑体" pitchFamily="49" charset="-122"/>
                <a:ea typeface="黑体" pitchFamily="49" charset="-122"/>
              </a:rPr>
              <a:t>海面风场等航行环境信息反演模型研究。</a:t>
            </a:r>
          </a:p>
        </p:txBody>
      </p:sp>
      <p:pic>
        <p:nvPicPr>
          <p:cNvPr id="3" name="图片 36"/>
          <p:cNvPicPr>
            <a:picLocks noChangeArrowheads="1"/>
          </p:cNvPicPr>
          <p:nvPr/>
        </p:nvPicPr>
        <p:blipFill>
          <a:blip r:embed="rId9" cstate="print"/>
          <a:srcRect/>
          <a:stretch>
            <a:fillRect/>
          </a:stretch>
        </p:blipFill>
        <p:spPr bwMode="auto">
          <a:xfrm>
            <a:off x="4680012" y="4077332"/>
            <a:ext cx="4321143" cy="2340000"/>
          </a:xfrm>
          <a:prstGeom prst="rect">
            <a:avLst/>
          </a:prstGeom>
          <a:noFill/>
          <a:ln w="9525">
            <a:noFill/>
            <a:miter lim="800000"/>
            <a:headEnd/>
            <a:tailEnd/>
          </a:ln>
        </p:spPr>
      </p:pic>
      <p:sp>
        <p:nvSpPr>
          <p:cNvPr id="9"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13"/>
          <p:cNvSpPr>
            <a:spLocks noChangeArrowheads="1"/>
          </p:cNvSpPr>
          <p:nvPr/>
        </p:nvSpPr>
        <p:spPr bwMode="gray">
          <a:xfrm>
            <a:off x="503238" y="1019175"/>
            <a:ext cx="6481762" cy="500063"/>
          </a:xfrm>
          <a:prstGeom prst="roundRect">
            <a:avLst>
              <a:gd name="adj" fmla="val 50000"/>
            </a:avLst>
          </a:prstGeom>
          <a:blipFill dpi="0" rotWithShape="1">
            <a:blip r:embed="rId3"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专题八：空间信息平台下航行环境数据整合与空间分析</a:t>
            </a:r>
            <a:endParaRPr lang="en-US" altLang="zh-CN" sz="2000" dirty="0">
              <a:solidFill>
                <a:srgbClr val="C00000"/>
              </a:solidFill>
              <a:latin typeface="黑体" pitchFamily="49" charset="-122"/>
              <a:ea typeface="黑体" pitchFamily="49" charset="-122"/>
            </a:endParaRPr>
          </a:p>
        </p:txBody>
      </p:sp>
      <p:pic>
        <p:nvPicPr>
          <p:cNvPr id="87" name="图片 86">
            <a:extLst/>
          </p:cNvPr>
          <p:cNvPicPr>
            <a:picLocks noChangeAspect="1"/>
          </p:cNvPicPr>
          <p:nvPr/>
        </p:nvPicPr>
        <p:blipFill>
          <a:blip r:embed="rId4" cstate="print"/>
          <a:stretch>
            <a:fillRect/>
          </a:stretch>
        </p:blipFill>
        <p:spPr>
          <a:xfrm>
            <a:off x="358775" y="4618075"/>
            <a:ext cx="1824038" cy="1512887"/>
          </a:xfrm>
          <a:prstGeom prst="rect">
            <a:avLst/>
          </a:prstGeom>
          <a:ln>
            <a:solidFill>
              <a:schemeClr val="accent4"/>
            </a:solidFill>
          </a:ln>
        </p:spPr>
      </p:pic>
      <p:pic>
        <p:nvPicPr>
          <p:cNvPr id="88" name="图片 87">
            <a:extLst/>
          </p:cNvPr>
          <p:cNvPicPr>
            <a:picLocks noChangeAspect="1"/>
          </p:cNvPicPr>
          <p:nvPr/>
        </p:nvPicPr>
        <p:blipFill>
          <a:blip r:embed="rId5" cstate="print"/>
          <a:stretch>
            <a:fillRect/>
          </a:stretch>
        </p:blipFill>
        <p:spPr>
          <a:xfrm>
            <a:off x="2219325" y="4606962"/>
            <a:ext cx="1701800" cy="1514475"/>
          </a:xfrm>
          <a:prstGeom prst="rect">
            <a:avLst/>
          </a:prstGeom>
          <a:ln>
            <a:solidFill>
              <a:schemeClr val="accent4"/>
            </a:solidFill>
          </a:ln>
        </p:spPr>
      </p:pic>
      <p:pic>
        <p:nvPicPr>
          <p:cNvPr id="90" name="图片 89">
            <a:extLst/>
          </p:cNvPr>
          <p:cNvPicPr>
            <a:picLocks noChangeAspect="1"/>
          </p:cNvPicPr>
          <p:nvPr/>
        </p:nvPicPr>
        <p:blipFill>
          <a:blip r:embed="rId6" cstate="print"/>
          <a:stretch>
            <a:fillRect/>
          </a:stretch>
        </p:blipFill>
        <p:spPr>
          <a:xfrm>
            <a:off x="3948113" y="4616487"/>
            <a:ext cx="1595437" cy="1514475"/>
          </a:xfrm>
          <a:prstGeom prst="rect">
            <a:avLst/>
          </a:prstGeom>
          <a:ln>
            <a:solidFill>
              <a:schemeClr val="accent4"/>
            </a:solidFill>
          </a:ln>
        </p:spPr>
      </p:pic>
      <p:grpSp>
        <p:nvGrpSpPr>
          <p:cNvPr id="2" name="组合 100"/>
          <p:cNvGrpSpPr>
            <a:grpSpLocks/>
          </p:cNvGrpSpPr>
          <p:nvPr/>
        </p:nvGrpSpPr>
        <p:grpSpPr bwMode="auto">
          <a:xfrm>
            <a:off x="5567363" y="4521237"/>
            <a:ext cx="3276600" cy="1609725"/>
            <a:chOff x="2" y="0"/>
            <a:chExt cx="5239907" cy="1439186"/>
          </a:xfrm>
        </p:grpSpPr>
        <p:pic>
          <p:nvPicPr>
            <p:cNvPr id="34828" name="图片 102" descr="haiyang1802"/>
            <p:cNvPicPr>
              <a:picLocks noChangeAspect="1"/>
            </p:cNvPicPr>
            <p:nvPr/>
          </p:nvPicPr>
          <p:blipFill>
            <a:blip r:embed="rId7" cstate="print"/>
            <a:srcRect/>
            <a:stretch>
              <a:fillRect/>
            </a:stretch>
          </p:blipFill>
          <p:spPr bwMode="auto">
            <a:xfrm>
              <a:off x="2" y="79514"/>
              <a:ext cx="2297928" cy="1343772"/>
            </a:xfrm>
            <a:prstGeom prst="rect">
              <a:avLst/>
            </a:prstGeom>
            <a:noFill/>
            <a:ln w="9525">
              <a:noFill/>
              <a:miter lim="800000"/>
              <a:headEnd/>
              <a:tailEnd/>
            </a:ln>
          </p:spPr>
        </p:pic>
        <p:grpSp>
          <p:nvGrpSpPr>
            <p:cNvPr id="3" name="组合 103"/>
            <p:cNvGrpSpPr>
              <a:grpSpLocks/>
            </p:cNvGrpSpPr>
            <p:nvPr/>
          </p:nvGrpSpPr>
          <p:grpSpPr bwMode="auto">
            <a:xfrm>
              <a:off x="1789043" y="0"/>
              <a:ext cx="3450866" cy="1439186"/>
              <a:chOff x="0" y="0"/>
              <a:chExt cx="3450866" cy="1439186"/>
            </a:xfrm>
          </p:grpSpPr>
          <p:pic>
            <p:nvPicPr>
              <p:cNvPr id="34830" name="图片 104" descr="1802侧面"/>
              <p:cNvPicPr>
                <a:picLocks noChangeAspect="1"/>
              </p:cNvPicPr>
              <p:nvPr/>
            </p:nvPicPr>
            <p:blipFill>
              <a:blip r:embed="rId8" cstate="print"/>
              <a:srcRect l="7104" t="5264" r="5132" b="6725"/>
              <a:stretch>
                <a:fillRect/>
              </a:stretch>
            </p:blipFill>
            <p:spPr bwMode="auto">
              <a:xfrm>
                <a:off x="588397" y="71562"/>
                <a:ext cx="2862469" cy="1367624"/>
              </a:xfrm>
              <a:prstGeom prst="rect">
                <a:avLst/>
              </a:prstGeom>
              <a:noFill/>
              <a:ln w="9525">
                <a:noFill/>
                <a:miter lim="800000"/>
                <a:headEnd/>
                <a:tailEnd/>
              </a:ln>
            </p:spPr>
          </p:pic>
          <p:grpSp>
            <p:nvGrpSpPr>
              <p:cNvPr id="4" name="组合 105"/>
              <p:cNvGrpSpPr>
                <a:grpSpLocks/>
              </p:cNvGrpSpPr>
              <p:nvPr/>
            </p:nvGrpSpPr>
            <p:grpSpPr bwMode="auto">
              <a:xfrm>
                <a:off x="0" y="0"/>
                <a:ext cx="3021225" cy="1203241"/>
                <a:chOff x="0" y="0"/>
                <a:chExt cx="3021225" cy="1203241"/>
              </a:xfrm>
            </p:grpSpPr>
            <p:grpSp>
              <p:nvGrpSpPr>
                <p:cNvPr id="5" name="组合 106"/>
                <p:cNvGrpSpPr>
                  <a:grpSpLocks/>
                </p:cNvGrpSpPr>
                <p:nvPr/>
              </p:nvGrpSpPr>
              <p:grpSpPr bwMode="auto">
                <a:xfrm>
                  <a:off x="0" y="189781"/>
                  <a:ext cx="2476500" cy="1013460"/>
                  <a:chOff x="0" y="0"/>
                  <a:chExt cx="2476500" cy="1013460"/>
                </a:xfrm>
              </p:grpSpPr>
              <p:sp>
                <p:nvSpPr>
                  <p:cNvPr id="103" name="椭圆 102">
                    <a:extLst/>
                  </p:cNvPr>
                  <p:cNvSpPr/>
                  <p:nvPr/>
                </p:nvSpPr>
                <p:spPr>
                  <a:xfrm>
                    <a:off x="752" y="457427"/>
                    <a:ext cx="418889" cy="457020"/>
                  </a:xfrm>
                  <a:prstGeom prst="ellipse">
                    <a:avLst/>
                  </a:prstGeom>
                  <a:noFill/>
                  <a:ln w="12700">
                    <a:solidFill>
                      <a:srgbClr val="FF0000"/>
                    </a:solidFill>
                  </a:ln>
                </p:spPr>
                <p:style>
                  <a:lnRef idx="2">
                    <a:schemeClr val="dk1"/>
                  </a:lnRef>
                  <a:fillRef idx="1">
                    <a:schemeClr val="lt1"/>
                  </a:fillRef>
                  <a:effectRef idx="0">
                    <a:schemeClr val="dk1"/>
                  </a:effectRef>
                  <a:fontRef idx="minor">
                    <a:schemeClr val="dk1"/>
                  </a:fontRef>
                </p:style>
                <p:txBody>
                  <a:bodyPr anchor="ctr"/>
                  <a:lstStyle/>
                  <a:p>
                    <a:pPr eaLnBrk="0" hangingPunct="0">
                      <a:defRPr/>
                    </a:pPr>
                    <a:endParaRPr lang="zh-CN" altLang="en-US"/>
                  </a:p>
                </p:txBody>
              </p:sp>
              <p:sp>
                <p:nvSpPr>
                  <p:cNvPr id="104" name="椭圆 103">
                    <a:extLst/>
                  </p:cNvPr>
                  <p:cNvSpPr/>
                  <p:nvPr/>
                </p:nvSpPr>
                <p:spPr>
                  <a:xfrm>
                    <a:off x="2011414" y="408"/>
                    <a:ext cx="464586" cy="1013391"/>
                  </a:xfrm>
                  <a:prstGeom prst="ellipse">
                    <a:avLst/>
                  </a:prstGeom>
                  <a:noFill/>
                  <a:ln w="12700">
                    <a:solidFill>
                      <a:srgbClr val="FF0000"/>
                    </a:solidFill>
                  </a:ln>
                </p:spPr>
                <p:style>
                  <a:lnRef idx="2">
                    <a:schemeClr val="dk1"/>
                  </a:lnRef>
                  <a:fillRef idx="1">
                    <a:schemeClr val="lt1"/>
                  </a:fillRef>
                  <a:effectRef idx="0">
                    <a:schemeClr val="dk1"/>
                  </a:effectRef>
                  <a:fontRef idx="minor">
                    <a:schemeClr val="dk1"/>
                  </a:fontRef>
                </p:style>
                <p:txBody>
                  <a:bodyPr anchor="ctr"/>
                  <a:lstStyle/>
                  <a:p>
                    <a:pPr eaLnBrk="0" hangingPunct="0">
                      <a:defRPr/>
                    </a:pPr>
                    <a:endParaRPr lang="zh-CN" altLang="en-US"/>
                  </a:p>
                </p:txBody>
              </p:sp>
              <p:cxnSp>
                <p:nvCxnSpPr>
                  <p:cNvPr id="105" name="直接箭头连接符 104">
                    <a:extLst/>
                  </p:cNvPr>
                  <p:cNvCxnSpPr/>
                  <p:nvPr/>
                </p:nvCxnSpPr>
                <p:spPr>
                  <a:xfrm flipV="1">
                    <a:off x="419640" y="297045"/>
                    <a:ext cx="1591773" cy="388892"/>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4833" name="文本框 2"/>
                <p:cNvSpPr txBox="1">
                  <a:spLocks noChangeArrowheads="1"/>
                </p:cNvSpPr>
                <p:nvPr/>
              </p:nvSpPr>
              <p:spPr bwMode="auto">
                <a:xfrm>
                  <a:off x="1777042" y="0"/>
                  <a:ext cx="466545" cy="508958"/>
                </a:xfrm>
                <a:prstGeom prst="rect">
                  <a:avLst/>
                </a:prstGeom>
                <a:noFill/>
                <a:ln w="9525">
                  <a:noFill/>
                  <a:miter lim="800000"/>
                  <a:headEnd/>
                  <a:tailEnd/>
                </a:ln>
              </p:spPr>
              <p:txBody>
                <a:bodyPr/>
                <a:lstStyle/>
                <a:p>
                  <a:pPr algn="just" eaLnBrk="0" hangingPunct="0">
                    <a:lnSpc>
                      <a:spcPct val="125000"/>
                    </a:lnSpc>
                    <a:tabLst>
                      <a:tab pos="238125" algn="l"/>
                    </a:tabLst>
                  </a:pPr>
                  <a:r>
                    <a:rPr lang="en-US" altLang="zh-CN" sz="1200" b="1">
                      <a:solidFill>
                        <a:srgbClr val="FF0000"/>
                      </a:solidFill>
                    </a:rPr>
                    <a:t>1</a:t>
                  </a:r>
                  <a:endParaRPr lang="zh-CN" altLang="zh-CN" sz="1200"/>
                </a:p>
              </p:txBody>
            </p:sp>
            <p:sp>
              <p:nvSpPr>
                <p:cNvPr id="34834" name="文本框 2"/>
                <p:cNvSpPr txBox="1">
                  <a:spLocks noChangeArrowheads="1"/>
                </p:cNvSpPr>
                <p:nvPr/>
              </p:nvSpPr>
              <p:spPr bwMode="auto">
                <a:xfrm>
                  <a:off x="2656327" y="715692"/>
                  <a:ext cx="364898" cy="383538"/>
                </a:xfrm>
                <a:prstGeom prst="rect">
                  <a:avLst/>
                </a:prstGeom>
                <a:noFill/>
                <a:ln w="9525">
                  <a:noFill/>
                  <a:miter lim="800000"/>
                  <a:headEnd/>
                  <a:tailEnd/>
                </a:ln>
              </p:spPr>
              <p:txBody>
                <a:bodyPr/>
                <a:lstStyle/>
                <a:p>
                  <a:pPr algn="just" eaLnBrk="0" hangingPunct="0">
                    <a:lnSpc>
                      <a:spcPct val="125000"/>
                    </a:lnSpc>
                    <a:tabLst>
                      <a:tab pos="238125" algn="l"/>
                    </a:tabLst>
                  </a:pPr>
                  <a:r>
                    <a:rPr lang="en-US" altLang="zh-CN" sz="1200" b="1">
                      <a:solidFill>
                        <a:srgbClr val="FF0000"/>
                      </a:solidFill>
                    </a:rPr>
                    <a:t>2</a:t>
                  </a:r>
                  <a:endParaRPr lang="zh-CN" altLang="zh-CN" sz="1200"/>
                </a:p>
              </p:txBody>
            </p:sp>
          </p:grpSp>
        </p:grpSp>
      </p:grpSp>
      <p:sp>
        <p:nvSpPr>
          <p:cNvPr id="50" name="矩形 1"/>
          <p:cNvSpPr>
            <a:spLocks noChangeArrowheads="1"/>
          </p:cNvSpPr>
          <p:nvPr/>
        </p:nvSpPr>
        <p:spPr bwMode="auto">
          <a:xfrm>
            <a:off x="373005" y="1603350"/>
            <a:ext cx="8580555" cy="2862322"/>
          </a:xfrm>
          <a:prstGeom prst="rect">
            <a:avLst/>
          </a:prstGeom>
          <a:noFill/>
          <a:ln w="9525">
            <a:noFill/>
            <a:miter lim="800000"/>
            <a:headEnd/>
            <a:tailEnd/>
          </a:ln>
        </p:spPr>
        <p:txBody>
          <a:bodyPr wrap="square">
            <a:spAutoFit/>
          </a:bodyPr>
          <a:lstStyle/>
          <a:p>
            <a:pPr marL="285750" indent="-142875" eaLnBrk="0" hangingPunct="0">
              <a:lnSpc>
                <a:spcPct val="150000"/>
              </a:lnSpc>
              <a:buBlip>
                <a:blip r:embed="rId9"/>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基于空间信息平台的激光、视觉、海图数据整合与动态管理技术研究；</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9"/>
              </a:buBlip>
            </a:pPr>
            <a:r>
              <a:rPr lang="zh-CN" altLang="en-US" sz="2000" dirty="0">
                <a:solidFill>
                  <a:srgbClr val="000066"/>
                </a:solidFill>
                <a:latin typeface="黑体" pitchFamily="49" charset="-122"/>
                <a:ea typeface="黑体" pitchFamily="49" charset="-122"/>
              </a:rPr>
              <a:t> 基于空间信息平台的整合信息矢量化、压缩及完整性检验技术；</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9"/>
              </a:buBlip>
            </a:pPr>
            <a:r>
              <a:rPr lang="zh-CN" altLang="en-US" sz="2000" dirty="0">
                <a:solidFill>
                  <a:srgbClr val="000066"/>
                </a:solidFill>
                <a:latin typeface="黑体" pitchFamily="49" charset="-122"/>
                <a:ea typeface="黑体" pitchFamily="49" charset="-122"/>
              </a:rPr>
              <a:t> 基于空间信息的船舶会遇距离及危险性辅助计算技术；</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Blip>
                <a:blip r:embed="rId9"/>
              </a:buBlip>
            </a:pPr>
            <a:r>
              <a:rPr lang="zh-CN" altLang="en-US" sz="2000" dirty="0">
                <a:solidFill>
                  <a:srgbClr val="000066"/>
                </a:solidFill>
                <a:latin typeface="黑体" pitchFamily="49" charset="-122"/>
                <a:ea typeface="黑体" pitchFamily="49" charset="-122"/>
              </a:rPr>
              <a:t> 基于空间信息的三维航道构建与航线安全检验技术（</a:t>
            </a:r>
            <a:r>
              <a:rPr lang="zh-CN" altLang="en-US" sz="2000" dirty="0">
                <a:solidFill>
                  <a:srgbClr val="0000FF"/>
                </a:solidFill>
                <a:latin typeface="黑体" pitchFamily="49" charset="-122"/>
                <a:ea typeface="黑体" pitchFamily="49" charset="-122"/>
              </a:rPr>
              <a:t>以态势重构系统中目标运动趋势预报为输入</a:t>
            </a:r>
            <a:r>
              <a:rPr lang="zh-CN" altLang="en-US" sz="2000" dirty="0">
                <a:solidFill>
                  <a:srgbClr val="000066"/>
                </a:solidFill>
                <a:latin typeface="黑体" pitchFamily="49" charset="-122"/>
                <a:ea typeface="黑体" pitchFamily="49" charset="-122"/>
              </a:rPr>
              <a:t>）；</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buBlip>
                <a:blip r:embed="rId9"/>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空间信息嵌入式模块集成技术（</a:t>
            </a:r>
            <a:r>
              <a:rPr lang="zh-CN" altLang="en-US" sz="2000" dirty="0">
                <a:solidFill>
                  <a:srgbClr val="0000FF"/>
                </a:solidFill>
                <a:latin typeface="黑体" pitchFamily="49" charset="-122"/>
                <a:ea typeface="黑体" pitchFamily="49" charset="-122"/>
              </a:rPr>
              <a:t>嵌入至态势重构综合软件系统</a:t>
            </a:r>
            <a:r>
              <a:rPr lang="zh-CN" altLang="en-US" sz="2000" dirty="0">
                <a:solidFill>
                  <a:srgbClr val="000066"/>
                </a:solidFill>
                <a:latin typeface="黑体" pitchFamily="49" charset="-122"/>
                <a:ea typeface="黑体" pitchFamily="49" charset="-122"/>
              </a:rPr>
              <a:t>）；</a:t>
            </a:r>
          </a:p>
        </p:txBody>
      </p:sp>
      <p:sp>
        <p:nvSpPr>
          <p:cNvPr id="20"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AutoShape 13"/>
          <p:cNvSpPr>
            <a:spLocks noChangeArrowheads="1"/>
          </p:cNvSpPr>
          <p:nvPr/>
        </p:nvSpPr>
        <p:spPr bwMode="gray">
          <a:xfrm>
            <a:off x="503238" y="873125"/>
            <a:ext cx="5400675" cy="500063"/>
          </a:xfrm>
          <a:prstGeom prst="roundRect">
            <a:avLst>
              <a:gd name="adj" fmla="val 50000"/>
            </a:avLst>
          </a:prstGeom>
          <a:blipFill dpi="0" rotWithShape="1">
            <a:blip r:embed="rId4"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专题九：多源感知数据的态势重构技术研究</a:t>
            </a:r>
            <a:endParaRPr lang="en-US" altLang="zh-CN" sz="2000" dirty="0">
              <a:solidFill>
                <a:srgbClr val="C00000"/>
              </a:solidFill>
              <a:latin typeface="黑体" pitchFamily="49" charset="-122"/>
              <a:ea typeface="黑体" pitchFamily="49" charset="-122"/>
            </a:endParaRPr>
          </a:p>
        </p:txBody>
      </p:sp>
      <p:graphicFrame>
        <p:nvGraphicFramePr>
          <p:cNvPr id="5122" name="对象 1"/>
          <p:cNvGraphicFramePr>
            <a:graphicFrameLocks noChangeAspect="1"/>
          </p:cNvGraphicFramePr>
          <p:nvPr/>
        </p:nvGraphicFramePr>
        <p:xfrm>
          <a:off x="6288111" y="4451364"/>
          <a:ext cx="2408140" cy="1823287"/>
        </p:xfrm>
        <a:graphic>
          <a:graphicData uri="http://schemas.openxmlformats.org/presentationml/2006/ole">
            <mc:AlternateContent xmlns:mc="http://schemas.openxmlformats.org/markup-compatibility/2006">
              <mc:Choice xmlns:v="urn:schemas-microsoft-com:vml" Requires="v">
                <p:oleObj spid="_x0000_s107525" name="Visio" r:id="rId5" imgW="9370912" imgH="7097138" progId="Visio.Drawing.11">
                  <p:embed/>
                </p:oleObj>
              </mc:Choice>
              <mc:Fallback>
                <p:oleObj name="Visio" r:id="rId5" imgW="9370912" imgH="7097138" progId="Visio.Drawing.11">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8111" y="4451364"/>
                        <a:ext cx="2408140" cy="182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6" name="图片 12"/>
          <p:cNvPicPr>
            <a:picLocks noChangeAspect="1" noChangeArrowheads="1"/>
          </p:cNvPicPr>
          <p:nvPr/>
        </p:nvPicPr>
        <p:blipFill>
          <a:blip r:embed="rId7" cstate="print"/>
          <a:srcRect/>
          <a:stretch>
            <a:fillRect/>
          </a:stretch>
        </p:blipFill>
        <p:spPr bwMode="auto">
          <a:xfrm>
            <a:off x="3184506" y="4509120"/>
            <a:ext cx="2836985" cy="1692000"/>
          </a:xfrm>
          <a:prstGeom prst="rect">
            <a:avLst/>
          </a:prstGeom>
          <a:noFill/>
          <a:ln w="9525">
            <a:noFill/>
            <a:miter lim="800000"/>
            <a:headEnd/>
            <a:tailEnd/>
          </a:ln>
        </p:spPr>
      </p:pic>
      <p:pic>
        <p:nvPicPr>
          <p:cNvPr id="5127" name="图片 13" descr="2018-03-30 15-55-15屏幕截图.png"/>
          <p:cNvPicPr>
            <a:picLocks noChangeAspect="1" noChangeArrowheads="1"/>
          </p:cNvPicPr>
          <p:nvPr/>
        </p:nvPicPr>
        <p:blipFill>
          <a:blip r:embed="rId8" cstate="print"/>
          <a:srcRect l="8054" r="32413"/>
          <a:stretch>
            <a:fillRect/>
          </a:stretch>
        </p:blipFill>
        <p:spPr bwMode="auto">
          <a:xfrm>
            <a:off x="395536" y="4509120"/>
            <a:ext cx="2517698" cy="1692000"/>
          </a:xfrm>
          <a:prstGeom prst="rect">
            <a:avLst/>
          </a:prstGeom>
          <a:noFill/>
          <a:ln w="9525">
            <a:noFill/>
            <a:miter lim="800000"/>
            <a:headEnd/>
            <a:tailEnd/>
          </a:ln>
        </p:spPr>
      </p:pic>
      <p:sp>
        <p:nvSpPr>
          <p:cNvPr id="71" name="矩形 1"/>
          <p:cNvSpPr>
            <a:spLocks noChangeArrowheads="1"/>
          </p:cNvSpPr>
          <p:nvPr/>
        </p:nvSpPr>
        <p:spPr bwMode="auto">
          <a:xfrm>
            <a:off x="373005" y="1530324"/>
            <a:ext cx="8580555" cy="2862322"/>
          </a:xfrm>
          <a:prstGeom prst="rect">
            <a:avLst/>
          </a:prstGeom>
          <a:noFill/>
          <a:ln w="9525">
            <a:noFill/>
            <a:miter lim="800000"/>
            <a:headEnd/>
            <a:tailEnd/>
          </a:ln>
        </p:spPr>
        <p:txBody>
          <a:bodyPr wrap="square">
            <a:spAutoFit/>
          </a:bodyPr>
          <a:lstStyle/>
          <a:p>
            <a:pPr marL="285750" indent="-142875" eaLnBrk="0" hangingPunct="0">
              <a:lnSpc>
                <a:spcPct val="150000"/>
              </a:lnSpc>
              <a:buFontTx/>
              <a:buBlip>
                <a:blip r:embed="rId9"/>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多源数据融合技术：</a:t>
            </a:r>
            <a:r>
              <a:rPr lang="zh-CN" altLang="en-US" sz="2000" dirty="0">
                <a:solidFill>
                  <a:srgbClr val="0000FF"/>
                </a:solidFill>
                <a:latin typeface="黑体" pitchFamily="49" charset="-122"/>
                <a:ea typeface="黑体" pitchFamily="49" charset="-122"/>
              </a:rPr>
              <a:t>全景激光、详查激光、可见光、红外、</a:t>
            </a:r>
            <a:r>
              <a:rPr lang="en-US" altLang="zh-CN" sz="2000" dirty="0">
                <a:solidFill>
                  <a:srgbClr val="0000FF"/>
                </a:solidFill>
                <a:latin typeface="黑体" pitchFamily="49" charset="-122"/>
                <a:ea typeface="黑体" pitchFamily="49" charset="-122"/>
              </a:rPr>
              <a:t>AIS</a:t>
            </a:r>
            <a:r>
              <a:rPr lang="zh-CN" altLang="en-US" sz="2000" dirty="0">
                <a:solidFill>
                  <a:srgbClr val="0000FF"/>
                </a:solidFill>
                <a:latin typeface="黑体" pitchFamily="49" charset="-122"/>
                <a:ea typeface="黑体" pitchFamily="49" charset="-122"/>
              </a:rPr>
              <a:t>等信息的空间融合、时间融合、目标关联；</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9"/>
              </a:buBlip>
            </a:pPr>
            <a:r>
              <a:rPr lang="zh-CN" altLang="en-US" sz="2000" dirty="0">
                <a:solidFill>
                  <a:srgbClr val="000066"/>
                </a:solidFill>
                <a:latin typeface="黑体" pitchFamily="49" charset="-122"/>
                <a:ea typeface="黑体" pitchFamily="49" charset="-122"/>
              </a:rPr>
              <a:t> 基于融合信息的目标检测与识别技术：</a:t>
            </a:r>
            <a:r>
              <a:rPr lang="zh-CN" altLang="en-US" sz="2000" dirty="0">
                <a:solidFill>
                  <a:srgbClr val="0000FF"/>
                </a:solidFill>
                <a:latin typeface="黑体" pitchFamily="49" charset="-122"/>
                <a:ea typeface="黑体" pitchFamily="49" charset="-122"/>
              </a:rPr>
              <a:t>融合激光与视觉的目标检测、目标识别，融合知识库的识别结果迭代校验；</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9"/>
              </a:buBlip>
            </a:pPr>
            <a:r>
              <a:rPr lang="zh-CN" altLang="en-US" sz="2000" dirty="0">
                <a:solidFill>
                  <a:srgbClr val="000066"/>
                </a:solidFill>
                <a:latin typeface="黑体" pitchFamily="49" charset="-122"/>
                <a:ea typeface="黑体" pitchFamily="49" charset="-122"/>
              </a:rPr>
              <a:t> 航行态势重构技术：</a:t>
            </a:r>
            <a:r>
              <a:rPr lang="zh-CN" altLang="en-US" sz="2000" dirty="0">
                <a:solidFill>
                  <a:srgbClr val="0000FF"/>
                </a:solidFill>
                <a:latin typeface="黑体" pitchFamily="49" charset="-122"/>
                <a:ea typeface="黑体" pitchFamily="49" charset="-122"/>
              </a:rPr>
              <a:t>目标属性关联、运动预报、危险度评判，航行态势综合可视化技术。</a:t>
            </a:r>
          </a:p>
        </p:txBody>
      </p:sp>
      <p:sp>
        <p:nvSpPr>
          <p:cNvPr id="9"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13"/>
          <p:cNvSpPr>
            <a:spLocks noChangeArrowheads="1"/>
          </p:cNvSpPr>
          <p:nvPr/>
        </p:nvSpPr>
        <p:spPr bwMode="gray">
          <a:xfrm>
            <a:off x="503238" y="984250"/>
            <a:ext cx="5689600" cy="500063"/>
          </a:xfrm>
          <a:prstGeom prst="roundRect">
            <a:avLst>
              <a:gd name="adj" fmla="val 50000"/>
            </a:avLst>
          </a:prstGeom>
          <a:blipFill dpi="0" rotWithShape="1">
            <a:blip r:embed="rId3"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专题十：航行态势智能感知系统集成和试验验证</a:t>
            </a:r>
            <a:endParaRPr lang="en-US" altLang="zh-CN" sz="2000" dirty="0">
              <a:solidFill>
                <a:srgbClr val="C00000"/>
              </a:solidFill>
              <a:latin typeface="黑体" pitchFamily="49" charset="-122"/>
              <a:ea typeface="黑体" pitchFamily="49" charset="-122"/>
            </a:endParaRPr>
          </a:p>
        </p:txBody>
      </p:sp>
      <p:sp>
        <p:nvSpPr>
          <p:cNvPr id="59" name="矩形 1"/>
          <p:cNvSpPr>
            <a:spLocks noChangeArrowheads="1"/>
          </p:cNvSpPr>
          <p:nvPr/>
        </p:nvSpPr>
        <p:spPr bwMode="auto">
          <a:xfrm>
            <a:off x="373005" y="1530324"/>
            <a:ext cx="8580555" cy="4708981"/>
          </a:xfrm>
          <a:prstGeom prst="rect">
            <a:avLst/>
          </a:prstGeom>
          <a:noFill/>
          <a:ln w="9525">
            <a:noFill/>
            <a:miter lim="800000"/>
            <a:headEnd/>
            <a:tailEnd/>
          </a:ln>
        </p:spPr>
        <p:txBody>
          <a:bodyPr wrap="square">
            <a:spAutoFit/>
          </a:bodyPr>
          <a:lstStyle/>
          <a:p>
            <a:pPr marL="285750" indent="-142875" eaLnBrk="0" hangingPunct="0">
              <a:lnSpc>
                <a:spcPct val="150000"/>
              </a:lnSpc>
              <a:buBlip>
                <a:blip r:embed="rId4"/>
              </a:buBlip>
            </a:pPr>
            <a:r>
              <a:rPr lang="zh-CN" altLang="en-US" sz="2000" dirty="0">
                <a:solidFill>
                  <a:srgbClr val="000066"/>
                </a:solidFill>
                <a:latin typeface="黑体" pitchFamily="49" charset="-122"/>
                <a:ea typeface="黑体" pitchFamily="49" charset="-122"/>
              </a:rPr>
              <a:t> 基于激光雷达、可见光、红外设备高度集成的多模成像系统设计：</a:t>
            </a:r>
            <a:endParaRPr lang="en-US" altLang="zh-CN" sz="2000" dirty="0">
              <a:solidFill>
                <a:srgbClr val="000066"/>
              </a:solidFill>
              <a:latin typeface="黑体" pitchFamily="49" charset="-122"/>
              <a:ea typeface="黑体" pitchFamily="49" charset="-122"/>
            </a:endParaRPr>
          </a:p>
          <a:p>
            <a:pPr marL="285750" indent="-142875" eaLnBrk="0" hangingPunct="0">
              <a:lnSpc>
                <a:spcPct val="150000"/>
              </a:lnSpc>
            </a:pPr>
            <a:r>
              <a:rPr lang="zh-CN" altLang="en-US" sz="2000" dirty="0">
                <a:solidFill>
                  <a:srgbClr val="000066"/>
                </a:solidFill>
                <a:latin typeface="黑体" pitchFamily="49" charset="-122"/>
                <a:ea typeface="黑体" pitchFamily="49" charset="-122"/>
              </a:rPr>
              <a:t>全景：</a:t>
            </a:r>
            <a:r>
              <a:rPr lang="zh-CN" altLang="en-US" sz="2000" dirty="0">
                <a:solidFill>
                  <a:srgbClr val="0000FF"/>
                </a:solidFill>
                <a:latin typeface="黑体" pitchFamily="49" charset="-122"/>
                <a:ea typeface="黑体" pitchFamily="49" charset="-122"/>
              </a:rPr>
              <a:t>可分可合的模块设计、</a:t>
            </a:r>
            <a:r>
              <a:rPr lang="en-US" altLang="zh-CN" sz="2000" dirty="0">
                <a:solidFill>
                  <a:srgbClr val="0000FF"/>
                </a:solidFill>
                <a:latin typeface="黑体" pitchFamily="49" charset="-122"/>
                <a:ea typeface="黑体" pitchFamily="49" charset="-122"/>
              </a:rPr>
              <a:t>2</a:t>
            </a:r>
            <a:r>
              <a:rPr lang="zh-CN" altLang="en-US" sz="2000" dirty="0">
                <a:solidFill>
                  <a:srgbClr val="0000FF"/>
                </a:solidFill>
                <a:latin typeface="黑体" pitchFamily="49" charset="-122"/>
                <a:ea typeface="黑体" pitchFamily="49" charset="-122"/>
              </a:rPr>
              <a:t>自由度稳台、可俯仰的转台设计（垂像视角范围灵活可调）；</a:t>
            </a:r>
            <a:r>
              <a:rPr lang="zh-CN" altLang="en-US" sz="2000" dirty="0">
                <a:solidFill>
                  <a:srgbClr val="000066"/>
                </a:solidFill>
                <a:latin typeface="黑体" pitchFamily="49" charset="-122"/>
                <a:ea typeface="黑体" pitchFamily="49" charset="-122"/>
              </a:rPr>
              <a:t>详查：</a:t>
            </a:r>
            <a:r>
              <a:rPr lang="zh-CN" altLang="en-US" sz="2000" dirty="0">
                <a:solidFill>
                  <a:srgbClr val="0000FF"/>
                </a:solidFill>
                <a:latin typeface="黑体" pitchFamily="49" charset="-122"/>
                <a:ea typeface="黑体" pitchFamily="49" charset="-122"/>
              </a:rPr>
              <a:t>远距离精确成像，视角动态可控；</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4"/>
              </a:buBlip>
            </a:pPr>
            <a:r>
              <a:rPr lang="zh-CN" altLang="en-US" sz="2000" dirty="0">
                <a:solidFill>
                  <a:srgbClr val="000066"/>
                </a:solidFill>
                <a:latin typeface="黑体" pitchFamily="49" charset="-122"/>
                <a:ea typeface="黑体" pitchFamily="49" charset="-122"/>
              </a:rPr>
              <a:t> 态势感知软件系统集成：</a:t>
            </a:r>
            <a:r>
              <a:rPr lang="zh-CN" altLang="en-US" sz="2000" dirty="0">
                <a:solidFill>
                  <a:srgbClr val="0000FF"/>
                </a:solidFill>
                <a:latin typeface="黑体" pitchFamily="49" charset="-122"/>
                <a:ea typeface="黑体" pitchFamily="49" charset="-122"/>
              </a:rPr>
              <a:t>模块集成、综合联调、通信标准验证、综合任务调度、顶层交互设计、总体功能实现；</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4"/>
              </a:buBlip>
            </a:pPr>
            <a:r>
              <a:rPr lang="zh-CN" altLang="en-US" sz="2000" dirty="0">
                <a:solidFill>
                  <a:srgbClr val="000066"/>
                </a:solidFill>
                <a:latin typeface="黑体" pitchFamily="49" charset="-122"/>
                <a:ea typeface="黑体" pitchFamily="49" charset="-122"/>
              </a:rPr>
              <a:t> 实验数据采集及系统性能验证、优化：</a:t>
            </a:r>
            <a:r>
              <a:rPr lang="zh-CN" altLang="en-US" sz="2000" dirty="0">
                <a:solidFill>
                  <a:srgbClr val="0000FF"/>
                </a:solidFill>
                <a:latin typeface="黑体" pitchFamily="49" charset="-122"/>
                <a:ea typeface="黑体" pitchFamily="49" charset="-122"/>
              </a:rPr>
              <a:t>基于实验船型的数据采集（单设备采集、多设备协调采集、全设备协调采集），系统模块及总体功能验证与优化；</a:t>
            </a:r>
            <a:endParaRPr lang="en-US" altLang="zh-CN" sz="2000" dirty="0">
              <a:solidFill>
                <a:srgbClr val="0000FF"/>
              </a:solidFill>
              <a:latin typeface="黑体" pitchFamily="49" charset="-122"/>
              <a:ea typeface="黑体" pitchFamily="49" charset="-122"/>
            </a:endParaRPr>
          </a:p>
          <a:p>
            <a:pPr marL="285750" indent="-142875" eaLnBrk="0" hangingPunct="0">
              <a:lnSpc>
                <a:spcPct val="150000"/>
              </a:lnSpc>
              <a:buBlip>
                <a:blip r:embed="rId4"/>
              </a:buBlip>
            </a:pPr>
            <a:r>
              <a:rPr lang="en-US" altLang="zh-CN" sz="2000" dirty="0">
                <a:solidFill>
                  <a:srgbClr val="000066"/>
                </a:solidFill>
                <a:latin typeface="黑体" pitchFamily="49" charset="-122"/>
                <a:ea typeface="黑体" pitchFamily="49" charset="-122"/>
              </a:rPr>
              <a:t> </a:t>
            </a:r>
            <a:r>
              <a:rPr lang="zh-CN" altLang="en-US" sz="2000" dirty="0">
                <a:solidFill>
                  <a:srgbClr val="000066"/>
                </a:solidFill>
                <a:latin typeface="黑体" pitchFamily="49" charset="-122"/>
                <a:ea typeface="黑体" pitchFamily="49" charset="-122"/>
              </a:rPr>
              <a:t>态势感知系统实船示范应用：</a:t>
            </a:r>
            <a:r>
              <a:rPr lang="zh-CN" altLang="en-US" sz="2000" dirty="0">
                <a:solidFill>
                  <a:srgbClr val="0000FF"/>
                </a:solidFill>
                <a:latin typeface="黑体" pitchFamily="49" charset="-122"/>
                <a:ea typeface="黑体" pitchFamily="49" charset="-122"/>
              </a:rPr>
              <a:t>基于</a:t>
            </a:r>
            <a:r>
              <a:rPr lang="en-US" altLang="zh-CN" sz="2000" dirty="0">
                <a:solidFill>
                  <a:srgbClr val="0000FF"/>
                </a:solidFill>
                <a:latin typeface="黑体" pitchFamily="49" charset="-122"/>
                <a:ea typeface="黑体" pitchFamily="49" charset="-122"/>
              </a:rPr>
              <a:t>3</a:t>
            </a:r>
            <a:r>
              <a:rPr lang="zh-CN" altLang="en-US" sz="2000" dirty="0">
                <a:solidFill>
                  <a:srgbClr val="0000FF"/>
                </a:solidFill>
                <a:latin typeface="黑体" pitchFamily="49" charset="-122"/>
                <a:ea typeface="黑体" pitchFamily="49" charset="-122"/>
              </a:rPr>
              <a:t>种示范船型，实现全设备的完整配装、协调工作，考核系统最终的功能及性能。</a:t>
            </a:r>
          </a:p>
        </p:txBody>
      </p:sp>
      <p:sp>
        <p:nvSpPr>
          <p:cNvPr id="6" name="Rectangle 2"/>
          <p:cNvSpPr>
            <a:spLocks noGrp="1" noChangeArrowheads="1"/>
          </p:cNvSpPr>
          <p:nvPr>
            <p:ph type="title"/>
          </p:nvPr>
        </p:nvSpPr>
        <p:spPr bwMode="auto">
          <a:xfrm>
            <a:off x="503548" y="116124"/>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、主要研究内容</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xfrm>
            <a:off x="611188"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汇报内容</a:t>
            </a:r>
          </a:p>
        </p:txBody>
      </p:sp>
      <p:grpSp>
        <p:nvGrpSpPr>
          <p:cNvPr id="36867" name="Group 28"/>
          <p:cNvGrpSpPr>
            <a:grpSpLocks noChangeAspect="1"/>
          </p:cNvGrpSpPr>
          <p:nvPr/>
        </p:nvGrpSpPr>
        <p:grpSpPr bwMode="auto">
          <a:xfrm>
            <a:off x="684213" y="2457450"/>
            <a:ext cx="7761287" cy="719138"/>
            <a:chOff x="1440" y="1488"/>
            <a:chExt cx="3874" cy="288"/>
          </a:xfrm>
        </p:grpSpPr>
        <p:sp>
          <p:nvSpPr>
            <p:cNvPr id="36868" name="Rectangle 29"/>
            <p:cNvSpPr>
              <a:spLocks noChangeArrowheads="1"/>
            </p:cNvSpPr>
            <p:nvPr/>
          </p:nvSpPr>
          <p:spPr bwMode="auto">
            <a:xfrm>
              <a:off x="1776" y="1488"/>
              <a:ext cx="3538" cy="288"/>
            </a:xfrm>
            <a:prstGeom prst="rect">
              <a:avLst/>
            </a:prstGeom>
            <a:solidFill>
              <a:srgbClr val="FFE2C9"/>
            </a:solidFill>
            <a:ln w="9525">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36869" name="Rectangle 30"/>
            <p:cNvSpPr>
              <a:spLocks noChangeArrowheads="1"/>
            </p:cNvSpPr>
            <p:nvPr/>
          </p:nvSpPr>
          <p:spPr bwMode="auto">
            <a:xfrm>
              <a:off x="1440" y="1488"/>
              <a:ext cx="384" cy="288"/>
            </a:xfrm>
            <a:prstGeom prst="rect">
              <a:avLst/>
            </a:prstGeom>
            <a:solidFill>
              <a:srgbClr val="FFE2C9"/>
            </a:solidFill>
            <a:ln w="9525">
              <a:noFill/>
              <a:miter lim="800000"/>
              <a:headEnd/>
              <a:tailEnd/>
            </a:ln>
            <a:effectLst>
              <a:prstShdw prst="shdw17" dist="63500" dir="5400000">
                <a:srgbClr val="796638"/>
              </a:prstShdw>
            </a:effectLst>
          </p:spPr>
          <p:txBody>
            <a:bodyPr wrap="none" anchor="ctr"/>
            <a:lstStyle/>
            <a:p>
              <a:pPr algn="ctr" eaLnBrk="0" hangingPunct="0"/>
              <a:r>
                <a:rPr lang="zh-CN" altLang="en-US" sz="3200" b="1" dirty="0">
                  <a:solidFill>
                    <a:srgbClr val="C00000"/>
                  </a:solidFill>
                  <a:latin typeface="Heiti SC Medium" charset="-122"/>
                  <a:ea typeface="Heiti SC Medium" charset="-122"/>
                  <a:cs typeface="Heiti SC Medium" charset="-122"/>
                </a:rPr>
                <a:t>三</a:t>
              </a:r>
              <a:endParaRPr lang="en-US" altLang="zh-CN" sz="3200" b="1" dirty="0">
                <a:solidFill>
                  <a:srgbClr val="C00000"/>
                </a:solidFill>
                <a:latin typeface="Heiti SC Medium" charset="-122"/>
                <a:ea typeface="Heiti SC Medium" charset="-122"/>
                <a:cs typeface="Heiti SC Medium" charset="-122"/>
              </a:endParaRPr>
            </a:p>
          </p:txBody>
        </p:sp>
        <p:sp>
          <p:nvSpPr>
            <p:cNvPr id="36870" name="Rectangle 31"/>
            <p:cNvSpPr>
              <a:spLocks noChangeArrowheads="1"/>
            </p:cNvSpPr>
            <p:nvPr/>
          </p:nvSpPr>
          <p:spPr bwMode="auto">
            <a:xfrm>
              <a:off x="1925" y="1517"/>
              <a:ext cx="3389" cy="234"/>
            </a:xfrm>
            <a:prstGeom prst="rect">
              <a:avLst/>
            </a:prstGeom>
            <a:noFill/>
            <a:ln w="9525">
              <a:noFill/>
              <a:miter lim="800000"/>
              <a:headEnd/>
              <a:tailEnd/>
            </a:ln>
          </p:spPr>
          <p:txBody>
            <a:bodyPr>
              <a:spAutoFit/>
            </a:bodyPr>
            <a:lstStyle/>
            <a:p>
              <a:pPr eaLnBrk="0" hangingPunct="0"/>
              <a:r>
                <a:rPr lang="zh-CN" altLang="en-US" sz="3200" b="1" dirty="0">
                  <a:solidFill>
                    <a:srgbClr val="C00000"/>
                  </a:solidFill>
                  <a:latin typeface="Heiti SC Medium" charset="-122"/>
                  <a:ea typeface="Heiti SC Medium" charset="-122"/>
                  <a:cs typeface="Heiti SC Medium" charset="-122"/>
                </a:rPr>
                <a:t>初步研究方案、关键技术及解决途径</a:t>
              </a:r>
              <a:endParaRPr lang="en-US" altLang="zh-CN" sz="3200" b="1" dirty="0">
                <a:solidFill>
                  <a:srgbClr val="C00000"/>
                </a:solidFill>
                <a:latin typeface="Heiti SC Medium" charset="-122"/>
                <a:ea typeface="Heiti SC Medium" charset="-122"/>
                <a:cs typeface="Heiti SC Medium" charset="-122"/>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3"/>
          <p:cNvPicPr>
            <a:picLocks noChangeAspect="1"/>
          </p:cNvPicPr>
          <p:nvPr/>
        </p:nvPicPr>
        <p:blipFill>
          <a:blip r:embed="rId3" cstate="print"/>
          <a:srcRect/>
          <a:stretch>
            <a:fillRect/>
          </a:stretch>
        </p:blipFill>
        <p:spPr bwMode="auto">
          <a:xfrm>
            <a:off x="395536" y="884426"/>
            <a:ext cx="8433444" cy="4992846"/>
          </a:xfrm>
          <a:prstGeom prst="rect">
            <a:avLst/>
          </a:prstGeom>
          <a:noFill/>
          <a:ln w="9525">
            <a:noFill/>
            <a:miter lim="800000"/>
            <a:headEnd/>
            <a:tailEnd/>
          </a:ln>
        </p:spPr>
      </p:pic>
      <p:sp>
        <p:nvSpPr>
          <p:cNvPr id="58370" name="Rectangle 2"/>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99332" name="Rectangle 4"/>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37893"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、初步研究方案</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硬件系统方案</a:t>
            </a:r>
          </a:p>
        </p:txBody>
      </p:sp>
      <p:sp>
        <p:nvSpPr>
          <p:cNvPr id="44038" name="矩形 1"/>
          <p:cNvSpPr>
            <a:spLocks noChangeArrowheads="1"/>
          </p:cNvSpPr>
          <p:nvPr/>
        </p:nvSpPr>
        <p:spPr bwMode="auto">
          <a:xfrm>
            <a:off x="935596" y="6032416"/>
            <a:ext cx="4644516" cy="523220"/>
          </a:xfrm>
          <a:prstGeom prst="rect">
            <a:avLst/>
          </a:prstGeom>
          <a:noFill/>
          <a:ln w="9525">
            <a:noFill/>
            <a:miter lim="800000"/>
            <a:headEnd/>
            <a:tailEnd/>
          </a:ln>
        </p:spPr>
        <p:txBody>
          <a:bodyPr wrap="square">
            <a:spAutoFit/>
          </a:bodyPr>
          <a:lstStyle/>
          <a:p>
            <a:pPr eaLnBrk="0" hangingPunct="0"/>
            <a:r>
              <a:rPr lang="zh-CN" altLang="zh-CN" sz="1400" b="1" dirty="0">
                <a:solidFill>
                  <a:srgbClr val="000066"/>
                </a:solidFill>
                <a:latin typeface="Heiti SC Medium" charset="-122"/>
                <a:ea typeface="Heiti SC Medium" charset="-122"/>
                <a:cs typeface="Heiti SC Medium" charset="-122"/>
              </a:rPr>
              <a:t>系统数据率为：</a:t>
            </a:r>
            <a:r>
              <a:rPr lang="en-US" altLang="zh-CN" sz="1400" b="1" dirty="0">
                <a:solidFill>
                  <a:srgbClr val="000066"/>
                </a:solidFill>
                <a:latin typeface="Heiti SC Medium" charset="-122"/>
                <a:ea typeface="Heiti SC Medium" charset="-122"/>
                <a:cs typeface="Heiti SC Medium" charset="-122"/>
              </a:rPr>
              <a:t>2170.6Mbps</a:t>
            </a:r>
          </a:p>
          <a:p>
            <a:pPr eaLnBrk="0" hangingPunct="0"/>
            <a:r>
              <a:rPr lang="zh-CN" altLang="en-US" sz="1400" b="1" dirty="0">
                <a:solidFill>
                  <a:srgbClr val="000066"/>
                </a:solidFill>
                <a:latin typeface="Heiti SC Medium" charset="-122"/>
                <a:ea typeface="Heiti SC Medium" charset="-122"/>
                <a:cs typeface="Heiti SC Medium" charset="-122"/>
              </a:rPr>
              <a:t>采用</a:t>
            </a:r>
            <a:r>
              <a:rPr lang="en-US" altLang="zh-CN" sz="1400" b="1" dirty="0">
                <a:solidFill>
                  <a:srgbClr val="000066"/>
                </a:solidFill>
                <a:latin typeface="Heiti SC Medium" charset="-122"/>
                <a:ea typeface="Heiti SC Medium" charset="-122"/>
                <a:cs typeface="Heiti SC Medium" charset="-122"/>
              </a:rPr>
              <a:t>10Gbps</a:t>
            </a:r>
            <a:r>
              <a:rPr lang="zh-CN" altLang="en-US" sz="1400" b="1" dirty="0">
                <a:solidFill>
                  <a:srgbClr val="000066"/>
                </a:solidFill>
                <a:latin typeface="Heiti SC Medium" charset="-122"/>
                <a:ea typeface="Heiti SC Medium" charset="-122"/>
                <a:cs typeface="Heiti SC Medium" charset="-122"/>
              </a:rPr>
              <a:t>冗余网络设计，流媒体数据传输</a:t>
            </a:r>
            <a:r>
              <a:rPr lang="en-US" altLang="zh-CN" sz="1400" b="1" dirty="0">
                <a:solidFill>
                  <a:srgbClr val="000066"/>
                </a:solidFill>
                <a:latin typeface="Heiti SC Medium" charset="-122"/>
                <a:ea typeface="Heiti SC Medium" charset="-122"/>
                <a:cs typeface="Heiti SC Medium" charset="-122"/>
              </a:rPr>
              <a:t>DDS</a:t>
            </a:r>
            <a:r>
              <a:rPr lang="zh-CN" altLang="en-US" sz="1400" b="1" dirty="0">
                <a:solidFill>
                  <a:srgbClr val="000066"/>
                </a:solidFill>
                <a:latin typeface="Heiti SC Medium" charset="-122"/>
                <a:ea typeface="Heiti SC Medium" charset="-122"/>
                <a:cs typeface="Heiti SC Medium" charset="-122"/>
              </a:rPr>
              <a:t>协议。</a:t>
            </a:r>
          </a:p>
        </p:txBody>
      </p:sp>
      <p:sp>
        <p:nvSpPr>
          <p:cNvPr id="8" name="矩形 1"/>
          <p:cNvSpPr>
            <a:spLocks noChangeArrowheads="1"/>
          </p:cNvSpPr>
          <p:nvPr/>
        </p:nvSpPr>
        <p:spPr bwMode="auto">
          <a:xfrm>
            <a:off x="5580112" y="6049308"/>
            <a:ext cx="3416300" cy="522287"/>
          </a:xfrm>
          <a:prstGeom prst="rect">
            <a:avLst/>
          </a:prstGeom>
          <a:noFill/>
          <a:ln w="9525">
            <a:noFill/>
            <a:miter lim="800000"/>
            <a:headEnd/>
            <a:tailEnd/>
          </a:ln>
        </p:spPr>
        <p:txBody>
          <a:bodyPr wrap="none">
            <a:spAutoFit/>
          </a:bodyPr>
          <a:lstStyle/>
          <a:p>
            <a:pPr algn="just" eaLnBrk="0" hangingPunct="0"/>
            <a:r>
              <a:rPr lang="zh-CN" altLang="en-US" sz="1400" b="1" dirty="0">
                <a:solidFill>
                  <a:srgbClr val="000066"/>
                </a:solidFill>
                <a:latin typeface="Heiti SC Medium" charset="-122"/>
                <a:ea typeface="Heiti SC Medium" charset="-122"/>
                <a:cs typeface="Heiti SC Medium" charset="-122"/>
              </a:rPr>
              <a:t>靠离泊</a:t>
            </a:r>
            <a:r>
              <a:rPr lang="en-US" altLang="zh-CN" sz="1400" b="1" dirty="0">
                <a:solidFill>
                  <a:srgbClr val="000066"/>
                </a:solidFill>
                <a:latin typeface="Heiti SC Medium" charset="-122"/>
                <a:ea typeface="Heiti SC Medium" charset="-122"/>
                <a:cs typeface="Heiti SC Medium" charset="-122"/>
              </a:rPr>
              <a:t>/</a:t>
            </a:r>
            <a:r>
              <a:rPr lang="zh-CN" altLang="en-US" sz="1400" b="1" dirty="0">
                <a:solidFill>
                  <a:srgbClr val="000066"/>
                </a:solidFill>
                <a:latin typeface="Heiti SC Medium" charset="-122"/>
                <a:ea typeface="Heiti SC Medium" charset="-122"/>
                <a:cs typeface="Heiti SC Medium" charset="-122"/>
              </a:rPr>
              <a:t>受限海域</a:t>
            </a:r>
            <a:endParaRPr lang="en-US" altLang="zh-CN" sz="1400" b="1" dirty="0">
              <a:solidFill>
                <a:srgbClr val="000066"/>
              </a:solidFill>
              <a:latin typeface="Heiti SC Medium" charset="-122"/>
              <a:ea typeface="Heiti SC Medium" charset="-122"/>
              <a:cs typeface="Heiti SC Medium" charset="-122"/>
            </a:endParaRPr>
          </a:p>
          <a:p>
            <a:pPr algn="just" eaLnBrk="0" hangingPunct="0"/>
            <a:r>
              <a:rPr lang="zh-CN" altLang="en-US" sz="1400" b="1" dirty="0">
                <a:solidFill>
                  <a:srgbClr val="000066"/>
                </a:solidFill>
                <a:latin typeface="Heiti SC Medium" charset="-122"/>
                <a:ea typeface="Heiti SC Medium" charset="-122"/>
                <a:cs typeface="Heiti SC Medium" charset="-122"/>
              </a:rPr>
              <a:t>辅助</a:t>
            </a:r>
            <a:r>
              <a:rPr lang="en-US" altLang="zh-CN" sz="1400" b="1" dirty="0">
                <a:solidFill>
                  <a:srgbClr val="000066"/>
                </a:solidFill>
                <a:latin typeface="Heiti SC Medium" charset="-122"/>
                <a:ea typeface="Heiti SC Medium" charset="-122"/>
                <a:cs typeface="Heiti SC Medium" charset="-122"/>
              </a:rPr>
              <a:t>/</a:t>
            </a:r>
            <a:r>
              <a:rPr lang="zh-CN" altLang="en-US" sz="1400" b="1" dirty="0">
                <a:solidFill>
                  <a:srgbClr val="000066"/>
                </a:solidFill>
                <a:latin typeface="Heiti SC Medium" charset="-122"/>
                <a:ea typeface="Heiti SC Medium" charset="-122"/>
                <a:cs typeface="Heiti SC Medium" charset="-122"/>
              </a:rPr>
              <a:t>远程遥控</a:t>
            </a:r>
            <a:r>
              <a:rPr lang="en-US" altLang="zh-CN" sz="1400" b="1" dirty="0">
                <a:solidFill>
                  <a:srgbClr val="000066"/>
                </a:solidFill>
                <a:latin typeface="Heiti SC Medium" charset="-122"/>
                <a:ea typeface="Heiti SC Medium" charset="-122"/>
                <a:cs typeface="Heiti SC Medium" charset="-122"/>
              </a:rPr>
              <a:t>/</a:t>
            </a:r>
            <a:r>
              <a:rPr lang="zh-CN" altLang="en-US" sz="1400" b="1" dirty="0">
                <a:solidFill>
                  <a:srgbClr val="000066"/>
                </a:solidFill>
                <a:latin typeface="Heiti SC Medium" charset="-122"/>
                <a:ea typeface="Heiti SC Medium" charset="-122"/>
                <a:cs typeface="Heiti SC Medium" charset="-122"/>
              </a:rPr>
              <a:t>半自主</a:t>
            </a:r>
            <a:r>
              <a:rPr lang="en-US" altLang="zh-CN" sz="1400" b="1" dirty="0">
                <a:solidFill>
                  <a:srgbClr val="000066"/>
                </a:solidFill>
                <a:latin typeface="Heiti SC Medium" charset="-122"/>
                <a:ea typeface="Heiti SC Medium" charset="-122"/>
                <a:cs typeface="Heiti SC Medium" charset="-122"/>
              </a:rPr>
              <a:t>/</a:t>
            </a:r>
            <a:r>
              <a:rPr lang="zh-CN" altLang="en-US" sz="1400" b="1" dirty="0">
                <a:solidFill>
                  <a:srgbClr val="000066"/>
                </a:solidFill>
                <a:latin typeface="Heiti SC Medium" charset="-122"/>
                <a:ea typeface="Heiti SC Medium" charset="-122"/>
                <a:cs typeface="Heiti SC Medium" charset="-122"/>
              </a:rPr>
              <a:t>高级</a:t>
            </a:r>
            <a:r>
              <a:rPr lang="en-US" altLang="zh-CN" sz="1400" b="1" dirty="0">
                <a:solidFill>
                  <a:srgbClr val="000066"/>
                </a:solidFill>
                <a:latin typeface="Heiti SC Medium" charset="-122"/>
                <a:ea typeface="Heiti SC Medium" charset="-122"/>
                <a:cs typeface="Heiti SC Medium" charset="-122"/>
              </a:rPr>
              <a:t>/</a:t>
            </a:r>
            <a:r>
              <a:rPr lang="zh-CN" altLang="en-US" sz="1400" b="1" dirty="0">
                <a:solidFill>
                  <a:srgbClr val="000066"/>
                </a:solidFill>
                <a:latin typeface="Heiti SC Medium" charset="-122"/>
                <a:ea typeface="Heiti SC Medium" charset="-122"/>
                <a:cs typeface="Heiti SC Medium" charset="-122"/>
              </a:rPr>
              <a:t>全自主航行</a:t>
            </a:r>
          </a:p>
        </p:txBody>
      </p:sp>
      <p:sp>
        <p:nvSpPr>
          <p:cNvPr id="3" name="矩形 2"/>
          <p:cNvSpPr/>
          <p:nvPr/>
        </p:nvSpPr>
        <p:spPr bwMode="auto">
          <a:xfrm>
            <a:off x="2447764" y="3429979"/>
            <a:ext cx="4068924" cy="2430401"/>
          </a:xfrm>
          <a:prstGeom prst="rect">
            <a:avLst/>
          </a:prstGeom>
          <a:noFill/>
          <a:ln>
            <a:solidFill>
              <a:srgbClr val="FF0000"/>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4038"/>
                                        </p:tgtEl>
                                        <p:attrNameLst>
                                          <p:attrName>style.visibility</p:attrName>
                                        </p:attrNameLst>
                                      </p:cBhvr>
                                      <p:to>
                                        <p:strVal val="visible"/>
                                      </p:to>
                                    </p:set>
                                    <p:animEffect transition="in" filter="barn(inVertical)">
                                      <p:cBhvr>
                                        <p:cTn id="7" dur="500"/>
                                        <p:tgtEl>
                                          <p:spTgt spid="4403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P spid="8"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99332" name="Rectangle 4"/>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100356" name="Rectangle 4"/>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101380" name="Rectangle 4"/>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graphicFrame>
        <p:nvGraphicFramePr>
          <p:cNvPr id="6146" name="Object 3"/>
          <p:cNvGraphicFramePr>
            <a:graphicFrameLocks noChangeAspect="1"/>
          </p:cNvGraphicFramePr>
          <p:nvPr/>
        </p:nvGraphicFramePr>
        <p:xfrm>
          <a:off x="1870075" y="1019175"/>
          <a:ext cx="6859588" cy="5397500"/>
        </p:xfrm>
        <a:graphic>
          <a:graphicData uri="http://schemas.openxmlformats.org/presentationml/2006/ole">
            <mc:AlternateContent xmlns:mc="http://schemas.openxmlformats.org/markup-compatibility/2006">
              <mc:Choice xmlns:v="urn:schemas-microsoft-com:vml" Requires="v">
                <p:oleObj spid="_x0000_s6400" r:id="rId4" imgW="12227027" imgH="9623357" progId="Visio.Drawing.11">
                  <p:embed/>
                </p:oleObj>
              </mc:Choice>
              <mc:Fallback>
                <p:oleObj r:id="rId4" imgW="12227027" imgH="9623357" progId="Visio.Drawing.11">
                  <p:embed/>
                  <p:pic>
                    <p:nvPicPr>
                      <p:cNvPr id="0" name="Picture 2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0075" y="1019175"/>
                        <a:ext cx="6859588"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51" name="Rectangle 2"/>
          <p:cNvSpPr>
            <a:spLocks noGrp="1" noChangeArrowheads="1"/>
          </p:cNvSpPr>
          <p:nvPr>
            <p:ph type="title"/>
          </p:nvPr>
        </p:nvSpPr>
        <p:spPr bwMode="auto">
          <a:xfrm>
            <a:off x="431800" y="152400"/>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、初步研究方案</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软件系统方案</a:t>
            </a:r>
          </a:p>
        </p:txBody>
      </p:sp>
      <p:sp>
        <p:nvSpPr>
          <p:cNvPr id="6152" name="矩形 10"/>
          <p:cNvSpPr>
            <a:spLocks noChangeArrowheads="1"/>
          </p:cNvSpPr>
          <p:nvPr/>
        </p:nvSpPr>
        <p:spPr bwMode="auto">
          <a:xfrm>
            <a:off x="186482" y="2711450"/>
            <a:ext cx="1724025" cy="2012950"/>
          </a:xfrm>
          <a:prstGeom prst="rect">
            <a:avLst/>
          </a:prstGeom>
          <a:noFill/>
          <a:ln w="9525">
            <a:noFill/>
            <a:miter lim="800000"/>
            <a:headEnd/>
            <a:tailEnd/>
          </a:ln>
        </p:spPr>
        <p:txBody>
          <a:bodyPr>
            <a:spAutoFit/>
          </a:bodyPr>
          <a:lstStyle/>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态势重构集成、</a:t>
            </a:r>
            <a:endParaRPr lang="en-US" altLang="zh-CN" sz="1600" b="1" dirty="0">
              <a:solidFill>
                <a:srgbClr val="000D66"/>
              </a:solidFill>
              <a:latin typeface="Heiti SC Medium" charset="-122"/>
              <a:ea typeface="Heiti SC Medium" charset="-122"/>
              <a:cs typeface="Heiti SC Medium" charset="-122"/>
            </a:endParaRPr>
          </a:p>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综合软件集成、</a:t>
            </a:r>
            <a:endParaRPr lang="en-US" altLang="zh-CN" sz="1600" b="1" dirty="0">
              <a:solidFill>
                <a:srgbClr val="000D66"/>
              </a:solidFill>
              <a:latin typeface="Heiti SC Medium" charset="-122"/>
              <a:ea typeface="Heiti SC Medium" charset="-122"/>
              <a:cs typeface="Heiti SC Medium" charset="-122"/>
            </a:endParaRPr>
          </a:p>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智能船网络平台接口、</a:t>
            </a:r>
            <a:endParaRPr lang="en-US" altLang="zh-CN" sz="1600" b="1" dirty="0">
              <a:solidFill>
                <a:srgbClr val="000D66"/>
              </a:solidFill>
              <a:latin typeface="Heiti SC Medium" charset="-122"/>
              <a:ea typeface="Heiti SC Medium" charset="-122"/>
              <a:cs typeface="Heiti SC Medium" charset="-122"/>
            </a:endParaRPr>
          </a:p>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算法在线学习</a:t>
            </a:r>
            <a:endParaRPr lang="en-US" altLang="zh-CN" sz="1600" b="1" dirty="0">
              <a:solidFill>
                <a:srgbClr val="0000FF"/>
              </a:solidFill>
              <a:latin typeface="Heiti SC Medium" charset="-122"/>
              <a:ea typeface="Heiti SC Medium" charset="-122"/>
              <a:cs typeface="Heiti SC Medium" charset="-122"/>
            </a:endParaRPr>
          </a:p>
          <a:p>
            <a:pPr eaLnBrk="0" hangingPunct="0">
              <a:lnSpc>
                <a:spcPct val="130000"/>
              </a:lnSpc>
            </a:pPr>
            <a:endParaRPr lang="en-US" altLang="zh-CN" sz="1600" b="1" dirty="0">
              <a:solidFill>
                <a:srgbClr val="0000FF"/>
              </a:solidFill>
              <a:latin typeface="华文中宋" pitchFamily="2" charset="-122"/>
              <a:ea typeface="华文中宋"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52"/>
                                        </p:tgtEl>
                                        <p:attrNameLst>
                                          <p:attrName>style.visibility</p:attrName>
                                        </p:attrNameLst>
                                      </p:cBhvr>
                                      <p:to>
                                        <p:strVal val="visible"/>
                                      </p:to>
                                    </p:set>
                                    <p:animEffect transition="in" filter="blinds(horizontal)">
                                      <p:cBhvr>
                                        <p:cTn id="7" dur="1000"/>
                                        <p:tgtEl>
                                          <p:spTgt spid="615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fade">
                                      <p:cBhvr>
                                        <p:cTn id="11"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576565" y="126465"/>
            <a:ext cx="1659979" cy="503783"/>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汇报内容</a:t>
            </a:r>
          </a:p>
        </p:txBody>
      </p:sp>
      <p:grpSp>
        <p:nvGrpSpPr>
          <p:cNvPr id="16387" name="Group 2"/>
          <p:cNvGrpSpPr>
            <a:grpSpLocks/>
          </p:cNvGrpSpPr>
          <p:nvPr/>
        </p:nvGrpSpPr>
        <p:grpSpPr bwMode="auto">
          <a:xfrm>
            <a:off x="676443" y="980728"/>
            <a:ext cx="5292725" cy="457200"/>
            <a:chOff x="1440" y="1488"/>
            <a:chExt cx="3072" cy="288"/>
          </a:xfrm>
        </p:grpSpPr>
        <p:sp>
          <p:nvSpPr>
            <p:cNvPr id="16420" name="Rectangle 3"/>
            <p:cNvSpPr>
              <a:spLocks noChangeArrowheads="1"/>
            </p:cNvSpPr>
            <p:nvPr/>
          </p:nvSpPr>
          <p:spPr bwMode="gray">
            <a:xfrm>
              <a:off x="1776" y="1488"/>
              <a:ext cx="2736"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16421" name="Rectangle 4"/>
            <p:cNvSpPr>
              <a:spLocks noChangeArrowheads="1"/>
            </p:cNvSpPr>
            <p:nvPr/>
          </p:nvSpPr>
          <p:spPr bwMode="gray">
            <a:xfrm>
              <a:off x="1440" y="1488"/>
              <a:ext cx="384"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algn="ctr" eaLnBrk="0" hangingPunct="0"/>
              <a:r>
                <a:rPr lang="zh-CN" altLang="en-US" sz="2000" b="1" dirty="0">
                  <a:latin typeface="Heiti SC Medium" charset="-122"/>
                  <a:ea typeface="Heiti SC Medium" charset="-122"/>
                  <a:cs typeface="Heiti SC Medium" charset="-122"/>
                </a:rPr>
                <a:t>一</a:t>
              </a:r>
              <a:endParaRPr lang="en-US" altLang="zh-CN" sz="2000" b="1" dirty="0">
                <a:latin typeface="Heiti SC Medium" charset="-122"/>
                <a:ea typeface="Heiti SC Medium" charset="-122"/>
                <a:cs typeface="Heiti SC Medium" charset="-122"/>
              </a:endParaRPr>
            </a:p>
          </p:txBody>
        </p:sp>
        <p:sp>
          <p:nvSpPr>
            <p:cNvPr id="16422" name="Rectangle 5"/>
            <p:cNvSpPr>
              <a:spLocks noChangeArrowheads="1"/>
            </p:cNvSpPr>
            <p:nvPr/>
          </p:nvSpPr>
          <p:spPr bwMode="gray">
            <a:xfrm>
              <a:off x="1896" y="1497"/>
              <a:ext cx="2544" cy="252"/>
            </a:xfrm>
            <a:prstGeom prst="rect">
              <a:avLst/>
            </a:prstGeom>
            <a:noFill/>
            <a:ln w="9525" algn="ctr">
              <a:noFill/>
              <a:miter lim="800000"/>
              <a:headEnd/>
              <a:tailEnd/>
            </a:ln>
          </p:spPr>
          <p:txBody>
            <a:bodyPr>
              <a:spAutoFit/>
            </a:bodyPr>
            <a:lstStyle/>
            <a:p>
              <a:pPr eaLnBrk="0" hangingPunct="0"/>
              <a:r>
                <a:rPr lang="zh-CN" altLang="en-US" sz="2000" b="1" dirty="0">
                  <a:latin typeface="Heiti SC Medium" charset="-122"/>
                  <a:ea typeface="Heiti SC Medium" charset="-122"/>
                  <a:cs typeface="Heiti SC Medium" charset="-122"/>
                </a:rPr>
                <a:t>研究目的及国内外技术发展现状</a:t>
              </a:r>
              <a:endParaRPr lang="en-US" altLang="zh-CN" sz="2000" b="1" dirty="0">
                <a:latin typeface="Heiti SC Medium" charset="-122"/>
                <a:ea typeface="Heiti SC Medium" charset="-122"/>
                <a:cs typeface="Heiti SC Medium" charset="-122"/>
              </a:endParaRPr>
            </a:p>
          </p:txBody>
        </p:sp>
      </p:grpSp>
      <p:grpSp>
        <p:nvGrpSpPr>
          <p:cNvPr id="16388" name="Group 12"/>
          <p:cNvGrpSpPr>
            <a:grpSpLocks/>
          </p:cNvGrpSpPr>
          <p:nvPr/>
        </p:nvGrpSpPr>
        <p:grpSpPr bwMode="auto">
          <a:xfrm>
            <a:off x="965888" y="1607954"/>
            <a:ext cx="5292725" cy="457200"/>
            <a:chOff x="1440" y="1488"/>
            <a:chExt cx="3072" cy="288"/>
          </a:xfrm>
        </p:grpSpPr>
        <p:sp>
          <p:nvSpPr>
            <p:cNvPr id="16417" name="Rectangle 13"/>
            <p:cNvSpPr>
              <a:spLocks noChangeArrowheads="1"/>
            </p:cNvSpPr>
            <p:nvPr/>
          </p:nvSpPr>
          <p:spPr bwMode="gray">
            <a:xfrm>
              <a:off x="1776" y="1488"/>
              <a:ext cx="2736"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sz="2000"/>
            </a:p>
          </p:txBody>
        </p:sp>
        <p:sp>
          <p:nvSpPr>
            <p:cNvPr id="16418" name="Rectangle 14"/>
            <p:cNvSpPr>
              <a:spLocks noChangeArrowheads="1"/>
            </p:cNvSpPr>
            <p:nvPr/>
          </p:nvSpPr>
          <p:spPr bwMode="gray">
            <a:xfrm>
              <a:off x="1440" y="1488"/>
              <a:ext cx="384"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algn="ctr" eaLnBrk="0" hangingPunct="0"/>
              <a:r>
                <a:rPr lang="zh-CN" altLang="en-US" sz="2000" b="1" dirty="0">
                  <a:latin typeface="Heiti SC Medium" charset="-122"/>
                  <a:ea typeface="Heiti SC Medium" charset="-122"/>
                  <a:cs typeface="Heiti SC Medium" charset="-122"/>
                </a:rPr>
                <a:t>二</a:t>
              </a:r>
              <a:endParaRPr lang="en-US" altLang="zh-CN" sz="2000" b="1" dirty="0">
                <a:latin typeface="Heiti SC Medium" charset="-122"/>
                <a:ea typeface="Heiti SC Medium" charset="-122"/>
                <a:cs typeface="Heiti SC Medium" charset="-122"/>
              </a:endParaRPr>
            </a:p>
          </p:txBody>
        </p:sp>
        <p:sp>
          <p:nvSpPr>
            <p:cNvPr id="16419" name="Rectangle 15"/>
            <p:cNvSpPr>
              <a:spLocks noChangeArrowheads="1"/>
            </p:cNvSpPr>
            <p:nvPr/>
          </p:nvSpPr>
          <p:spPr bwMode="gray">
            <a:xfrm>
              <a:off x="1872" y="1504"/>
              <a:ext cx="2544" cy="252"/>
            </a:xfrm>
            <a:prstGeom prst="rect">
              <a:avLst/>
            </a:prstGeom>
            <a:noFill/>
            <a:ln w="9525" algn="ctr">
              <a:noFill/>
              <a:miter lim="800000"/>
              <a:headEnd/>
              <a:tailEnd/>
            </a:ln>
          </p:spPr>
          <p:txBody>
            <a:bodyPr>
              <a:spAutoFit/>
            </a:bodyPr>
            <a:lstStyle/>
            <a:p>
              <a:pPr eaLnBrk="0" hangingPunct="0"/>
              <a:r>
                <a:rPr lang="zh-CN" altLang="en-US" sz="2000" b="1" dirty="0">
                  <a:latin typeface="Heiti SC Medium" charset="-122"/>
                  <a:ea typeface="Heiti SC Medium" charset="-122"/>
                  <a:cs typeface="Heiti SC Medium" charset="-122"/>
                </a:rPr>
                <a:t>研究目标及主要研究内容</a:t>
              </a:r>
              <a:endParaRPr lang="en-US" altLang="zh-CN" sz="2000" b="1" dirty="0">
                <a:latin typeface="Heiti SC Medium" charset="-122"/>
                <a:ea typeface="Heiti SC Medium" charset="-122"/>
                <a:cs typeface="Heiti SC Medium" charset="-122"/>
              </a:endParaRPr>
            </a:p>
          </p:txBody>
        </p:sp>
      </p:grpSp>
      <p:grpSp>
        <p:nvGrpSpPr>
          <p:cNvPr id="16389" name="Group 28"/>
          <p:cNvGrpSpPr>
            <a:grpSpLocks/>
          </p:cNvGrpSpPr>
          <p:nvPr/>
        </p:nvGrpSpPr>
        <p:grpSpPr bwMode="auto">
          <a:xfrm>
            <a:off x="1256663" y="2231523"/>
            <a:ext cx="5292725" cy="457200"/>
            <a:chOff x="1440" y="1488"/>
            <a:chExt cx="3072" cy="288"/>
          </a:xfrm>
        </p:grpSpPr>
        <p:sp>
          <p:nvSpPr>
            <p:cNvPr id="16414" name="Rectangle 29"/>
            <p:cNvSpPr>
              <a:spLocks noChangeArrowheads="1"/>
            </p:cNvSpPr>
            <p:nvPr/>
          </p:nvSpPr>
          <p:spPr bwMode="gray">
            <a:xfrm>
              <a:off x="1776" y="1488"/>
              <a:ext cx="2736"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16415" name="Rectangle 30"/>
            <p:cNvSpPr>
              <a:spLocks noChangeArrowheads="1"/>
            </p:cNvSpPr>
            <p:nvPr/>
          </p:nvSpPr>
          <p:spPr bwMode="gray">
            <a:xfrm>
              <a:off x="1440" y="1488"/>
              <a:ext cx="384"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algn="ctr" eaLnBrk="0" hangingPunct="0"/>
              <a:r>
                <a:rPr lang="zh-CN" altLang="en-US" sz="2000" b="1" dirty="0">
                  <a:latin typeface="Heiti SC Medium" charset="-122"/>
                  <a:ea typeface="Heiti SC Medium" charset="-122"/>
                  <a:cs typeface="Heiti SC Medium" charset="-122"/>
                </a:rPr>
                <a:t>三</a:t>
              </a:r>
              <a:endParaRPr lang="en-US" altLang="zh-CN" sz="2000" b="1" dirty="0">
                <a:latin typeface="Heiti SC Medium" charset="-122"/>
                <a:ea typeface="Heiti SC Medium" charset="-122"/>
                <a:cs typeface="Heiti SC Medium" charset="-122"/>
              </a:endParaRPr>
            </a:p>
          </p:txBody>
        </p:sp>
        <p:sp>
          <p:nvSpPr>
            <p:cNvPr id="16416" name="Rectangle 31"/>
            <p:cNvSpPr>
              <a:spLocks noChangeArrowheads="1"/>
            </p:cNvSpPr>
            <p:nvPr/>
          </p:nvSpPr>
          <p:spPr bwMode="gray">
            <a:xfrm>
              <a:off x="1872" y="1504"/>
              <a:ext cx="2544" cy="252"/>
            </a:xfrm>
            <a:prstGeom prst="rect">
              <a:avLst/>
            </a:prstGeom>
            <a:noFill/>
            <a:ln w="9525" algn="ctr">
              <a:noFill/>
              <a:miter lim="800000"/>
              <a:headEnd/>
              <a:tailEnd/>
            </a:ln>
          </p:spPr>
          <p:txBody>
            <a:bodyPr>
              <a:spAutoFit/>
            </a:bodyPr>
            <a:lstStyle/>
            <a:p>
              <a:pPr eaLnBrk="0" hangingPunct="0"/>
              <a:r>
                <a:rPr lang="zh-CN" altLang="en-US" sz="2000" b="1" dirty="0">
                  <a:latin typeface="Heiti SC Medium" charset="-122"/>
                  <a:ea typeface="Heiti SC Medium" charset="-122"/>
                  <a:cs typeface="Heiti SC Medium" charset="-122"/>
                </a:rPr>
                <a:t>初步研究方案与关键技术</a:t>
              </a:r>
              <a:endParaRPr lang="en-US" altLang="zh-CN" sz="2000" b="1" dirty="0">
                <a:latin typeface="Heiti SC Medium" charset="-122"/>
                <a:ea typeface="Heiti SC Medium" charset="-122"/>
                <a:cs typeface="Heiti SC Medium" charset="-122"/>
              </a:endParaRPr>
            </a:p>
          </p:txBody>
        </p:sp>
      </p:grpSp>
      <p:grpSp>
        <p:nvGrpSpPr>
          <p:cNvPr id="16390" name="Group 32"/>
          <p:cNvGrpSpPr>
            <a:grpSpLocks/>
          </p:cNvGrpSpPr>
          <p:nvPr/>
        </p:nvGrpSpPr>
        <p:grpSpPr bwMode="auto">
          <a:xfrm>
            <a:off x="1544780" y="2869141"/>
            <a:ext cx="5292725" cy="457200"/>
            <a:chOff x="1440" y="1488"/>
            <a:chExt cx="3072" cy="288"/>
          </a:xfrm>
        </p:grpSpPr>
        <p:sp>
          <p:nvSpPr>
            <p:cNvPr id="16411" name="Rectangle 33"/>
            <p:cNvSpPr>
              <a:spLocks noChangeArrowheads="1"/>
            </p:cNvSpPr>
            <p:nvPr/>
          </p:nvSpPr>
          <p:spPr bwMode="gray">
            <a:xfrm>
              <a:off x="1776" y="1488"/>
              <a:ext cx="2736"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sz="2000"/>
            </a:p>
          </p:txBody>
        </p:sp>
        <p:sp>
          <p:nvSpPr>
            <p:cNvPr id="16412" name="Rectangle 34"/>
            <p:cNvSpPr>
              <a:spLocks noChangeArrowheads="1"/>
            </p:cNvSpPr>
            <p:nvPr/>
          </p:nvSpPr>
          <p:spPr bwMode="gray">
            <a:xfrm>
              <a:off x="1440" y="1488"/>
              <a:ext cx="384"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algn="ctr" eaLnBrk="0" hangingPunct="0"/>
              <a:r>
                <a:rPr lang="zh-CN" altLang="en-US" sz="2000" b="1" dirty="0">
                  <a:latin typeface="Heiti SC Medium" charset="-122"/>
                  <a:ea typeface="Heiti SC Medium" charset="-122"/>
                  <a:cs typeface="Heiti SC Medium" charset="-122"/>
                </a:rPr>
                <a:t>四</a:t>
              </a:r>
              <a:endParaRPr lang="en-US" altLang="zh-CN" sz="2000" b="1" dirty="0">
                <a:latin typeface="Heiti SC Medium" charset="-122"/>
                <a:ea typeface="Heiti SC Medium" charset="-122"/>
                <a:cs typeface="Heiti SC Medium" charset="-122"/>
              </a:endParaRPr>
            </a:p>
          </p:txBody>
        </p:sp>
        <p:sp>
          <p:nvSpPr>
            <p:cNvPr id="16413" name="Rectangle 35"/>
            <p:cNvSpPr>
              <a:spLocks noChangeArrowheads="1"/>
            </p:cNvSpPr>
            <p:nvPr/>
          </p:nvSpPr>
          <p:spPr bwMode="gray">
            <a:xfrm>
              <a:off x="1872" y="1504"/>
              <a:ext cx="2544" cy="252"/>
            </a:xfrm>
            <a:prstGeom prst="rect">
              <a:avLst/>
            </a:prstGeom>
            <a:noFill/>
            <a:ln w="9525" algn="ctr">
              <a:noFill/>
              <a:miter lim="800000"/>
              <a:headEnd/>
              <a:tailEnd/>
            </a:ln>
          </p:spPr>
          <p:txBody>
            <a:bodyPr>
              <a:spAutoFit/>
            </a:bodyPr>
            <a:lstStyle/>
            <a:p>
              <a:pPr eaLnBrk="0" hangingPunct="0"/>
              <a:r>
                <a:rPr lang="zh-CN" altLang="en-US" sz="2000" b="1" dirty="0">
                  <a:latin typeface="Heiti SC Medium" charset="-122"/>
                  <a:ea typeface="Heiti SC Medium" charset="-122"/>
                  <a:cs typeface="Heiti SC Medium" charset="-122"/>
                </a:rPr>
                <a:t>主要技术指标、研究成果及应用方向</a:t>
              </a:r>
              <a:endParaRPr lang="en-US" altLang="zh-CN" sz="2000" b="1" dirty="0">
                <a:latin typeface="Heiti SC Medium" charset="-122"/>
                <a:ea typeface="Heiti SC Medium" charset="-122"/>
                <a:cs typeface="Heiti SC Medium" charset="-122"/>
              </a:endParaRPr>
            </a:p>
          </p:txBody>
        </p:sp>
      </p:grpSp>
      <p:grpSp>
        <p:nvGrpSpPr>
          <p:cNvPr id="16391" name="Group 36"/>
          <p:cNvGrpSpPr>
            <a:grpSpLocks/>
          </p:cNvGrpSpPr>
          <p:nvPr/>
        </p:nvGrpSpPr>
        <p:grpSpPr bwMode="auto">
          <a:xfrm>
            <a:off x="1916533" y="3507258"/>
            <a:ext cx="5292725" cy="457200"/>
            <a:chOff x="1440" y="1488"/>
            <a:chExt cx="3072" cy="288"/>
          </a:xfrm>
        </p:grpSpPr>
        <p:sp>
          <p:nvSpPr>
            <p:cNvPr id="16408" name="Rectangle 37"/>
            <p:cNvSpPr>
              <a:spLocks noChangeArrowheads="1"/>
            </p:cNvSpPr>
            <p:nvPr/>
          </p:nvSpPr>
          <p:spPr bwMode="gray">
            <a:xfrm>
              <a:off x="1776" y="1488"/>
              <a:ext cx="2736"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16409" name="Rectangle 38"/>
            <p:cNvSpPr>
              <a:spLocks noChangeArrowheads="1"/>
            </p:cNvSpPr>
            <p:nvPr/>
          </p:nvSpPr>
          <p:spPr bwMode="gray">
            <a:xfrm>
              <a:off x="1440" y="1488"/>
              <a:ext cx="384"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algn="ctr" eaLnBrk="0" hangingPunct="0"/>
              <a:r>
                <a:rPr lang="zh-CN" altLang="en-US" sz="2000" b="1" dirty="0">
                  <a:latin typeface="Heiti SC Medium" charset="-122"/>
                  <a:ea typeface="Heiti SC Medium" charset="-122"/>
                  <a:cs typeface="Heiti SC Medium" charset="-122"/>
                </a:rPr>
                <a:t>五</a:t>
              </a:r>
              <a:endParaRPr lang="en-US" altLang="zh-CN" sz="2000" b="1" dirty="0">
                <a:latin typeface="Heiti SC Medium" charset="-122"/>
                <a:ea typeface="Heiti SC Medium" charset="-122"/>
                <a:cs typeface="Heiti SC Medium" charset="-122"/>
              </a:endParaRPr>
            </a:p>
          </p:txBody>
        </p:sp>
        <p:sp>
          <p:nvSpPr>
            <p:cNvPr id="16410" name="Rectangle 39"/>
            <p:cNvSpPr>
              <a:spLocks noChangeArrowheads="1"/>
            </p:cNvSpPr>
            <p:nvPr/>
          </p:nvSpPr>
          <p:spPr bwMode="gray">
            <a:xfrm>
              <a:off x="1872" y="1504"/>
              <a:ext cx="2544" cy="252"/>
            </a:xfrm>
            <a:prstGeom prst="rect">
              <a:avLst/>
            </a:prstGeom>
            <a:noFill/>
            <a:ln w="9525" algn="ctr">
              <a:noFill/>
              <a:miter lim="800000"/>
              <a:headEnd/>
              <a:tailEnd/>
            </a:ln>
          </p:spPr>
          <p:txBody>
            <a:bodyPr>
              <a:spAutoFit/>
            </a:bodyPr>
            <a:lstStyle/>
            <a:p>
              <a:pPr eaLnBrk="0" hangingPunct="0"/>
              <a:r>
                <a:rPr lang="zh-CN" altLang="en-US" sz="2000" b="1" dirty="0">
                  <a:latin typeface="Heiti SC Medium" charset="-122"/>
                  <a:ea typeface="Heiti SC Medium" charset="-122"/>
                  <a:cs typeface="Heiti SC Medium" charset="-122"/>
                </a:rPr>
                <a:t>项目的知识产权可行性分析报告</a:t>
              </a:r>
              <a:endParaRPr lang="en-US" altLang="zh-CN" sz="2000" b="1" dirty="0">
                <a:latin typeface="Heiti SC Medium" charset="-122"/>
                <a:ea typeface="Heiti SC Medium" charset="-122"/>
                <a:cs typeface="Heiti SC Medium" charset="-122"/>
              </a:endParaRPr>
            </a:p>
          </p:txBody>
        </p:sp>
      </p:grpSp>
      <p:grpSp>
        <p:nvGrpSpPr>
          <p:cNvPr id="16392" name="Group 32"/>
          <p:cNvGrpSpPr>
            <a:grpSpLocks/>
          </p:cNvGrpSpPr>
          <p:nvPr/>
        </p:nvGrpSpPr>
        <p:grpSpPr bwMode="auto">
          <a:xfrm>
            <a:off x="2222569" y="4145375"/>
            <a:ext cx="5292725" cy="457200"/>
            <a:chOff x="1440" y="1488"/>
            <a:chExt cx="3072" cy="288"/>
          </a:xfrm>
        </p:grpSpPr>
        <p:sp>
          <p:nvSpPr>
            <p:cNvPr id="16405" name="Rectangle 33"/>
            <p:cNvSpPr>
              <a:spLocks noChangeArrowheads="1"/>
            </p:cNvSpPr>
            <p:nvPr/>
          </p:nvSpPr>
          <p:spPr bwMode="gray">
            <a:xfrm>
              <a:off x="1776" y="1488"/>
              <a:ext cx="2736"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sz="2000"/>
            </a:p>
          </p:txBody>
        </p:sp>
        <p:sp>
          <p:nvSpPr>
            <p:cNvPr id="16406" name="Rectangle 34"/>
            <p:cNvSpPr>
              <a:spLocks noChangeArrowheads="1"/>
            </p:cNvSpPr>
            <p:nvPr/>
          </p:nvSpPr>
          <p:spPr bwMode="gray">
            <a:xfrm>
              <a:off x="1440" y="1488"/>
              <a:ext cx="384"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algn="ctr" eaLnBrk="0" hangingPunct="0"/>
              <a:r>
                <a:rPr lang="zh-CN" altLang="en-US" sz="2000" b="1" dirty="0">
                  <a:latin typeface="Heiti SC Medium" charset="-122"/>
                  <a:ea typeface="Heiti SC Medium" charset="-122"/>
                  <a:cs typeface="Heiti SC Medium" charset="-122"/>
                </a:rPr>
                <a:t>六</a:t>
              </a:r>
              <a:endParaRPr lang="en-US" altLang="zh-CN" sz="2000" b="1" dirty="0">
                <a:latin typeface="Heiti SC Medium" charset="-122"/>
                <a:ea typeface="Heiti SC Medium" charset="-122"/>
                <a:cs typeface="Heiti SC Medium" charset="-122"/>
              </a:endParaRPr>
            </a:p>
          </p:txBody>
        </p:sp>
        <p:sp>
          <p:nvSpPr>
            <p:cNvPr id="16407" name="Rectangle 35"/>
            <p:cNvSpPr>
              <a:spLocks noChangeArrowheads="1"/>
            </p:cNvSpPr>
            <p:nvPr/>
          </p:nvSpPr>
          <p:spPr bwMode="gray">
            <a:xfrm>
              <a:off x="1872" y="1504"/>
              <a:ext cx="2544" cy="252"/>
            </a:xfrm>
            <a:prstGeom prst="rect">
              <a:avLst/>
            </a:prstGeom>
            <a:noFill/>
            <a:ln w="9525" algn="ctr">
              <a:noFill/>
              <a:miter lim="800000"/>
              <a:headEnd/>
              <a:tailEnd/>
            </a:ln>
          </p:spPr>
          <p:txBody>
            <a:bodyPr>
              <a:spAutoFit/>
            </a:bodyPr>
            <a:lstStyle/>
            <a:p>
              <a:pPr eaLnBrk="0" hangingPunct="0"/>
              <a:r>
                <a:rPr lang="zh-CN" altLang="en-US" sz="2000" b="1" dirty="0">
                  <a:latin typeface="Heiti SC Medium" charset="-122"/>
                  <a:ea typeface="Heiti SC Medium" charset="-122"/>
                  <a:cs typeface="Heiti SC Medium" charset="-122"/>
                </a:rPr>
                <a:t>技术基础、配套条件及措施分析</a:t>
              </a:r>
              <a:endParaRPr lang="en-US" altLang="zh-CN" sz="2000" b="1" dirty="0">
                <a:latin typeface="Heiti SC Medium" charset="-122"/>
                <a:ea typeface="Heiti SC Medium" charset="-122"/>
                <a:cs typeface="Heiti SC Medium" charset="-122"/>
              </a:endParaRPr>
            </a:p>
          </p:txBody>
        </p:sp>
      </p:grpSp>
      <p:grpSp>
        <p:nvGrpSpPr>
          <p:cNvPr id="16393" name="Group 36"/>
          <p:cNvGrpSpPr>
            <a:grpSpLocks/>
          </p:cNvGrpSpPr>
          <p:nvPr/>
        </p:nvGrpSpPr>
        <p:grpSpPr bwMode="auto">
          <a:xfrm>
            <a:off x="2578124" y="4770046"/>
            <a:ext cx="5292725" cy="457200"/>
            <a:chOff x="1440" y="1488"/>
            <a:chExt cx="3072" cy="288"/>
          </a:xfrm>
        </p:grpSpPr>
        <p:sp>
          <p:nvSpPr>
            <p:cNvPr id="16402" name="Rectangle 37"/>
            <p:cNvSpPr>
              <a:spLocks noChangeArrowheads="1"/>
            </p:cNvSpPr>
            <p:nvPr/>
          </p:nvSpPr>
          <p:spPr bwMode="gray">
            <a:xfrm>
              <a:off x="1776" y="1488"/>
              <a:ext cx="2736"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16403" name="Rectangle 38"/>
            <p:cNvSpPr>
              <a:spLocks noChangeArrowheads="1"/>
            </p:cNvSpPr>
            <p:nvPr/>
          </p:nvSpPr>
          <p:spPr bwMode="gray">
            <a:xfrm>
              <a:off x="1440" y="1488"/>
              <a:ext cx="384"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algn="ctr" eaLnBrk="0" hangingPunct="0"/>
              <a:r>
                <a:rPr lang="zh-CN" altLang="en-US" sz="2000" b="1" dirty="0">
                  <a:latin typeface="Heiti SC Medium" charset="-122"/>
                  <a:ea typeface="Heiti SC Medium" charset="-122"/>
                  <a:cs typeface="Heiti SC Medium" charset="-122"/>
                </a:rPr>
                <a:t>七</a:t>
              </a:r>
              <a:endParaRPr lang="en-US" altLang="zh-CN" sz="2000" b="1" dirty="0">
                <a:latin typeface="Heiti SC Medium" charset="-122"/>
                <a:ea typeface="Heiti SC Medium" charset="-122"/>
                <a:cs typeface="Heiti SC Medium" charset="-122"/>
              </a:endParaRPr>
            </a:p>
          </p:txBody>
        </p:sp>
        <p:sp>
          <p:nvSpPr>
            <p:cNvPr id="16404" name="Rectangle 39"/>
            <p:cNvSpPr>
              <a:spLocks noChangeArrowheads="1"/>
            </p:cNvSpPr>
            <p:nvPr/>
          </p:nvSpPr>
          <p:spPr bwMode="gray">
            <a:xfrm>
              <a:off x="1872" y="1504"/>
              <a:ext cx="2544" cy="252"/>
            </a:xfrm>
            <a:prstGeom prst="rect">
              <a:avLst/>
            </a:prstGeom>
            <a:noFill/>
            <a:ln w="9525" algn="ctr">
              <a:noFill/>
              <a:miter lim="800000"/>
              <a:headEnd/>
              <a:tailEnd/>
            </a:ln>
          </p:spPr>
          <p:txBody>
            <a:bodyPr>
              <a:spAutoFit/>
            </a:bodyPr>
            <a:lstStyle/>
            <a:p>
              <a:pPr eaLnBrk="0" hangingPunct="0"/>
              <a:r>
                <a:rPr lang="zh-CN" altLang="en-US" sz="2000" b="1" dirty="0">
                  <a:latin typeface="Heiti SC Medium" charset="-122"/>
                  <a:ea typeface="Heiti SC Medium" charset="-122"/>
                  <a:cs typeface="Heiti SC Medium" charset="-122"/>
                </a:rPr>
                <a:t>研究周期及初步的实施计划安排</a:t>
              </a:r>
              <a:endParaRPr lang="en-US" altLang="zh-CN" sz="2000" b="1" dirty="0">
                <a:latin typeface="Heiti SC Medium" charset="-122"/>
                <a:ea typeface="Heiti SC Medium" charset="-122"/>
                <a:cs typeface="Heiti SC Medium" charset="-122"/>
              </a:endParaRPr>
            </a:p>
          </p:txBody>
        </p:sp>
      </p:grpSp>
      <p:grpSp>
        <p:nvGrpSpPr>
          <p:cNvPr id="16394" name="Group 32"/>
          <p:cNvGrpSpPr>
            <a:grpSpLocks/>
          </p:cNvGrpSpPr>
          <p:nvPr/>
        </p:nvGrpSpPr>
        <p:grpSpPr bwMode="auto">
          <a:xfrm>
            <a:off x="2925007" y="5394717"/>
            <a:ext cx="5292725" cy="457200"/>
            <a:chOff x="1440" y="1488"/>
            <a:chExt cx="3072" cy="288"/>
          </a:xfrm>
        </p:grpSpPr>
        <p:sp>
          <p:nvSpPr>
            <p:cNvPr id="16399" name="Rectangle 33"/>
            <p:cNvSpPr>
              <a:spLocks noChangeArrowheads="1"/>
            </p:cNvSpPr>
            <p:nvPr/>
          </p:nvSpPr>
          <p:spPr bwMode="gray">
            <a:xfrm>
              <a:off x="1776" y="1488"/>
              <a:ext cx="2736"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sz="2000"/>
            </a:p>
          </p:txBody>
        </p:sp>
        <p:sp>
          <p:nvSpPr>
            <p:cNvPr id="16400" name="Rectangle 34"/>
            <p:cNvSpPr>
              <a:spLocks noChangeArrowheads="1"/>
            </p:cNvSpPr>
            <p:nvPr/>
          </p:nvSpPr>
          <p:spPr bwMode="gray">
            <a:xfrm>
              <a:off x="1440" y="1488"/>
              <a:ext cx="384"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algn="ctr" eaLnBrk="0" hangingPunct="0"/>
              <a:r>
                <a:rPr lang="zh-CN" altLang="en-US" sz="2000" b="1" dirty="0">
                  <a:latin typeface="Heiti SC Medium" charset="-122"/>
                  <a:ea typeface="Heiti SC Medium" charset="-122"/>
                  <a:cs typeface="Heiti SC Medium" charset="-122"/>
                </a:rPr>
                <a:t>八</a:t>
              </a:r>
              <a:endParaRPr lang="en-US" altLang="zh-CN" sz="2000" b="1" dirty="0">
                <a:latin typeface="Heiti SC Medium" charset="-122"/>
                <a:ea typeface="Heiti SC Medium" charset="-122"/>
                <a:cs typeface="Heiti SC Medium" charset="-122"/>
              </a:endParaRPr>
            </a:p>
          </p:txBody>
        </p:sp>
        <p:sp>
          <p:nvSpPr>
            <p:cNvPr id="16401" name="Rectangle 35"/>
            <p:cNvSpPr>
              <a:spLocks noChangeArrowheads="1"/>
            </p:cNvSpPr>
            <p:nvPr/>
          </p:nvSpPr>
          <p:spPr bwMode="gray">
            <a:xfrm>
              <a:off x="1872" y="1504"/>
              <a:ext cx="2544" cy="252"/>
            </a:xfrm>
            <a:prstGeom prst="rect">
              <a:avLst/>
            </a:prstGeom>
            <a:noFill/>
            <a:ln w="9525" algn="ctr">
              <a:noFill/>
              <a:miter lim="800000"/>
              <a:headEnd/>
              <a:tailEnd/>
            </a:ln>
          </p:spPr>
          <p:txBody>
            <a:bodyPr>
              <a:spAutoFit/>
            </a:bodyPr>
            <a:lstStyle/>
            <a:p>
              <a:pPr eaLnBrk="0" hangingPunct="0"/>
              <a:r>
                <a:rPr lang="zh-CN" altLang="en-US" sz="2000" b="1" dirty="0">
                  <a:latin typeface="Heiti SC Medium" charset="-122"/>
                  <a:ea typeface="Heiti SC Medium" charset="-122"/>
                  <a:cs typeface="Heiti SC Medium" charset="-122"/>
                </a:rPr>
                <a:t>总经费测算</a:t>
              </a:r>
              <a:endParaRPr lang="en-US" altLang="zh-CN" sz="2000" b="1" dirty="0">
                <a:latin typeface="Heiti SC Medium" charset="-122"/>
                <a:ea typeface="Heiti SC Medium" charset="-122"/>
                <a:cs typeface="Heiti SC Medium" charset="-122"/>
              </a:endParaRPr>
            </a:p>
          </p:txBody>
        </p:sp>
      </p:grpSp>
      <p:grpSp>
        <p:nvGrpSpPr>
          <p:cNvPr id="16395" name="Group 36"/>
          <p:cNvGrpSpPr>
            <a:grpSpLocks/>
          </p:cNvGrpSpPr>
          <p:nvPr/>
        </p:nvGrpSpPr>
        <p:grpSpPr bwMode="auto">
          <a:xfrm>
            <a:off x="3239715" y="6037493"/>
            <a:ext cx="5292725" cy="457200"/>
            <a:chOff x="1440" y="1488"/>
            <a:chExt cx="3072" cy="288"/>
          </a:xfrm>
        </p:grpSpPr>
        <p:sp>
          <p:nvSpPr>
            <p:cNvPr id="16396" name="Rectangle 37"/>
            <p:cNvSpPr>
              <a:spLocks noChangeArrowheads="1"/>
            </p:cNvSpPr>
            <p:nvPr/>
          </p:nvSpPr>
          <p:spPr bwMode="gray">
            <a:xfrm>
              <a:off x="1776" y="1488"/>
              <a:ext cx="2736"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16397" name="Rectangle 38"/>
            <p:cNvSpPr>
              <a:spLocks noChangeArrowheads="1"/>
            </p:cNvSpPr>
            <p:nvPr/>
          </p:nvSpPr>
          <p:spPr bwMode="gray">
            <a:xfrm>
              <a:off x="1440" y="1488"/>
              <a:ext cx="384"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algn="ctr" eaLnBrk="0" hangingPunct="0"/>
              <a:r>
                <a:rPr lang="zh-CN" altLang="en-US" sz="2000" b="1" dirty="0">
                  <a:latin typeface="Heiti SC Medium" charset="-122"/>
                  <a:ea typeface="Heiti SC Medium" charset="-122"/>
                  <a:cs typeface="Heiti SC Medium" charset="-122"/>
                </a:rPr>
                <a:t>九</a:t>
              </a:r>
              <a:endParaRPr lang="en-US" altLang="zh-CN" sz="2000" b="1" dirty="0">
                <a:latin typeface="Heiti SC Medium" charset="-122"/>
                <a:ea typeface="Heiti SC Medium" charset="-122"/>
                <a:cs typeface="Heiti SC Medium" charset="-122"/>
              </a:endParaRPr>
            </a:p>
          </p:txBody>
        </p:sp>
        <p:sp>
          <p:nvSpPr>
            <p:cNvPr id="16398" name="Rectangle 39"/>
            <p:cNvSpPr>
              <a:spLocks noChangeArrowheads="1"/>
            </p:cNvSpPr>
            <p:nvPr/>
          </p:nvSpPr>
          <p:spPr bwMode="gray">
            <a:xfrm>
              <a:off x="1872" y="1504"/>
              <a:ext cx="2544" cy="252"/>
            </a:xfrm>
            <a:prstGeom prst="rect">
              <a:avLst/>
            </a:prstGeom>
            <a:noFill/>
            <a:ln w="9525" algn="ctr">
              <a:noFill/>
              <a:miter lim="800000"/>
              <a:headEnd/>
              <a:tailEnd/>
            </a:ln>
          </p:spPr>
          <p:txBody>
            <a:bodyPr>
              <a:spAutoFit/>
            </a:bodyPr>
            <a:lstStyle/>
            <a:p>
              <a:pPr eaLnBrk="0" hangingPunct="0"/>
              <a:r>
                <a:rPr lang="zh-CN" altLang="en-US" sz="2000" b="1" dirty="0">
                  <a:latin typeface="Heiti SC Medium" charset="-122"/>
                  <a:ea typeface="Heiti SC Medium" charset="-122"/>
                  <a:cs typeface="Heiti SC Medium" charset="-122"/>
                </a:rPr>
                <a:t>风险及应用前景分析</a:t>
              </a:r>
              <a:endParaRPr lang="en-US" altLang="zh-CN" sz="2000" b="1" dirty="0">
                <a:latin typeface="Heiti SC Medium" charset="-122"/>
                <a:ea typeface="Heiti SC Medium" charset="-122"/>
                <a:cs typeface="Heiti SC Medium" charset="-122"/>
              </a:endParaRPr>
            </a:p>
          </p:txBody>
        </p:sp>
      </p:grpSp>
      <p:sp>
        <p:nvSpPr>
          <p:cNvPr id="2" name="文本框 1"/>
          <p:cNvSpPr txBox="1"/>
          <p:nvPr/>
        </p:nvSpPr>
        <p:spPr bwMode="gray">
          <a:xfrm>
            <a:off x="8096723" y="1944547"/>
            <a:ext cx="184731" cy="492443"/>
          </a:xfrm>
          <a:prstGeom prst="rect">
            <a:avLst/>
          </a:prstGeom>
          <a:grpFill/>
          <a:ln w="9525" algn="ctr">
            <a:noFill/>
            <a:miter lim="800000"/>
            <a:headEnd/>
            <a:tailEnd/>
          </a:ln>
        </p:spPr>
        <p:txBody>
          <a:bodyPr wrap="none" rtlCol="0">
            <a:spAutoFit/>
          </a:bodyPr>
          <a:lstStyle/>
          <a:p>
            <a:pPr algn="just" eaLnBrk="0" hangingPunct="0">
              <a:lnSpc>
                <a:spcPct val="130000"/>
              </a:lnSpc>
            </a:pPr>
            <a:endParaRPr kumimoji="1" lang="zh-CN" altLang="en-US" sz="2000" b="1" dirty="0">
              <a:solidFill>
                <a:srgbClr val="00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barn(inVertical)">
                                      <p:cBhvr>
                                        <p:cTn id="7" dur="500"/>
                                        <p:tgtEl>
                                          <p:spTgt spid="1638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6388"/>
                                        </p:tgtEl>
                                        <p:attrNameLst>
                                          <p:attrName>style.visibility</p:attrName>
                                        </p:attrNameLst>
                                      </p:cBhvr>
                                      <p:to>
                                        <p:strVal val="visible"/>
                                      </p:to>
                                    </p:set>
                                    <p:animEffect transition="in" filter="barn(inVertical)">
                                      <p:cBhvr>
                                        <p:cTn id="11" dur="500"/>
                                        <p:tgtEl>
                                          <p:spTgt spid="1638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6389"/>
                                        </p:tgtEl>
                                        <p:attrNameLst>
                                          <p:attrName>style.visibility</p:attrName>
                                        </p:attrNameLst>
                                      </p:cBhvr>
                                      <p:to>
                                        <p:strVal val="visible"/>
                                      </p:to>
                                    </p:set>
                                    <p:animEffect transition="in" filter="barn(inVertical)">
                                      <p:cBhvr>
                                        <p:cTn id="15" dur="500"/>
                                        <p:tgtEl>
                                          <p:spTgt spid="16389"/>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6390"/>
                                        </p:tgtEl>
                                        <p:attrNameLst>
                                          <p:attrName>style.visibility</p:attrName>
                                        </p:attrNameLst>
                                      </p:cBhvr>
                                      <p:to>
                                        <p:strVal val="visible"/>
                                      </p:to>
                                    </p:set>
                                    <p:animEffect transition="in" filter="barn(inVertical)">
                                      <p:cBhvr>
                                        <p:cTn id="19" dur="500"/>
                                        <p:tgtEl>
                                          <p:spTgt spid="16390"/>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16391"/>
                                        </p:tgtEl>
                                        <p:attrNameLst>
                                          <p:attrName>style.visibility</p:attrName>
                                        </p:attrNameLst>
                                      </p:cBhvr>
                                      <p:to>
                                        <p:strVal val="visible"/>
                                      </p:to>
                                    </p:set>
                                    <p:animEffect transition="in" filter="barn(inVertical)">
                                      <p:cBhvr>
                                        <p:cTn id="23" dur="500"/>
                                        <p:tgtEl>
                                          <p:spTgt spid="16391"/>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6392"/>
                                        </p:tgtEl>
                                        <p:attrNameLst>
                                          <p:attrName>style.visibility</p:attrName>
                                        </p:attrNameLst>
                                      </p:cBhvr>
                                      <p:to>
                                        <p:strVal val="visible"/>
                                      </p:to>
                                    </p:set>
                                    <p:animEffect transition="in" filter="barn(inVertical)">
                                      <p:cBhvr>
                                        <p:cTn id="27" dur="500"/>
                                        <p:tgtEl>
                                          <p:spTgt spid="16392"/>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16393"/>
                                        </p:tgtEl>
                                        <p:attrNameLst>
                                          <p:attrName>style.visibility</p:attrName>
                                        </p:attrNameLst>
                                      </p:cBhvr>
                                      <p:to>
                                        <p:strVal val="visible"/>
                                      </p:to>
                                    </p:set>
                                    <p:animEffect transition="in" filter="barn(inVertical)">
                                      <p:cBhvr>
                                        <p:cTn id="31" dur="500"/>
                                        <p:tgtEl>
                                          <p:spTgt spid="1639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16394"/>
                                        </p:tgtEl>
                                        <p:attrNameLst>
                                          <p:attrName>style.visibility</p:attrName>
                                        </p:attrNameLst>
                                      </p:cBhvr>
                                      <p:to>
                                        <p:strVal val="visible"/>
                                      </p:to>
                                    </p:set>
                                    <p:animEffect transition="in" filter="barn(inVertical)">
                                      <p:cBhvr>
                                        <p:cTn id="35" dur="500"/>
                                        <p:tgtEl>
                                          <p:spTgt spid="16394"/>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16395"/>
                                        </p:tgtEl>
                                        <p:attrNameLst>
                                          <p:attrName>style.visibility</p:attrName>
                                        </p:attrNameLst>
                                      </p:cBhvr>
                                      <p:to>
                                        <p:strVal val="visible"/>
                                      </p:to>
                                    </p:set>
                                    <p:animEffect transition="in" filter="barn(inVertical)">
                                      <p:cBhvr>
                                        <p:cTn id="39"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、初步研究方案</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软件系统方案</a:t>
            </a:r>
          </a:p>
        </p:txBody>
      </p:sp>
      <p:sp>
        <p:nvSpPr>
          <p:cNvPr id="58370" name="Rectangle 2"/>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99332" name="Rectangle 4"/>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100356" name="Rectangle 4"/>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graphicFrame>
        <p:nvGraphicFramePr>
          <p:cNvPr id="7170" name="Object 3"/>
          <p:cNvGraphicFramePr>
            <a:graphicFrameLocks noChangeAspect="1"/>
          </p:cNvGraphicFramePr>
          <p:nvPr>
            <p:extLst>
              <p:ext uri="{D42A27DB-BD31-4B8C-83A1-F6EECF244321}">
                <p14:modId xmlns:p14="http://schemas.microsoft.com/office/powerpoint/2010/main" val="746668975"/>
              </p:ext>
            </p:extLst>
          </p:nvPr>
        </p:nvGraphicFramePr>
        <p:xfrm>
          <a:off x="1043608" y="911915"/>
          <a:ext cx="7840663" cy="5616575"/>
        </p:xfrm>
        <a:graphic>
          <a:graphicData uri="http://schemas.openxmlformats.org/presentationml/2006/ole">
            <mc:AlternateContent xmlns:mc="http://schemas.openxmlformats.org/markup-compatibility/2006">
              <mc:Choice xmlns:v="urn:schemas-microsoft-com:vml" Requires="v">
                <p:oleObj spid="_x0000_s7424" r:id="rId4" imgW="12915900" imgH="9298876" progId="Visio.Drawing.11">
                  <p:embed/>
                </p:oleObj>
              </mc:Choice>
              <mc:Fallback>
                <p:oleObj r:id="rId4" imgW="12915900" imgH="9298876" progId="Visio.Drawing.11">
                  <p:embed/>
                  <p:pic>
                    <p:nvPicPr>
                      <p:cNvPr id="0" name="Picture 2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911915"/>
                        <a:ext cx="7840663"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75" name="矩形 1"/>
          <p:cNvSpPr>
            <a:spLocks noChangeArrowheads="1"/>
          </p:cNvSpPr>
          <p:nvPr/>
        </p:nvSpPr>
        <p:spPr bwMode="auto">
          <a:xfrm>
            <a:off x="323528" y="1099448"/>
            <a:ext cx="3060526" cy="1061829"/>
          </a:xfrm>
          <a:prstGeom prst="rect">
            <a:avLst/>
          </a:prstGeom>
          <a:noFill/>
          <a:ln w="9525">
            <a:noFill/>
            <a:miter lim="800000"/>
            <a:headEnd/>
            <a:tailEnd/>
          </a:ln>
        </p:spPr>
        <p:txBody>
          <a:bodyPr wrap="square">
            <a:spAutoFit/>
          </a:bodyPr>
          <a:lstStyle/>
          <a:p>
            <a:pPr marL="285750" indent="-142875" eaLnBrk="0" hangingPunct="0">
              <a:lnSpc>
                <a:spcPct val="150000"/>
              </a:lnSpc>
              <a:buFontTx/>
              <a:buBlip>
                <a:blip r:embed="rId6"/>
              </a:buBlip>
            </a:pPr>
            <a:r>
              <a:rPr lang="zh-CN" altLang="en-US" sz="1400" b="1" dirty="0">
                <a:solidFill>
                  <a:srgbClr val="000066"/>
                </a:solidFill>
                <a:latin typeface="Heiti SC Medium" charset="-122"/>
                <a:ea typeface="Heiti SC Medium" charset="-122"/>
                <a:cs typeface="Heiti SC Medium" charset="-122"/>
              </a:rPr>
              <a:t>  </a:t>
            </a:r>
            <a:r>
              <a:rPr lang="en-US" altLang="zh-CN" sz="1400" b="1" dirty="0">
                <a:solidFill>
                  <a:srgbClr val="000066"/>
                </a:solidFill>
                <a:latin typeface="Heiti SC Medium" charset="-122"/>
                <a:ea typeface="Heiti SC Medium" charset="-122"/>
                <a:cs typeface="Heiti SC Medium" charset="-122"/>
              </a:rPr>
              <a:t>2</a:t>
            </a:r>
            <a:r>
              <a:rPr lang="zh-CN" altLang="zh-CN" sz="1400" b="1" dirty="0">
                <a:solidFill>
                  <a:srgbClr val="000066"/>
                </a:solidFill>
                <a:latin typeface="Heiti SC Medium" charset="-122"/>
                <a:ea typeface="Heiti SC Medium" charset="-122"/>
                <a:cs typeface="Heiti SC Medium" charset="-122"/>
              </a:rPr>
              <a:t>海里外目标以雷达和海图为主</a:t>
            </a:r>
            <a:endParaRPr lang="en-US" altLang="zh-CN" sz="1400" b="1" dirty="0">
              <a:solidFill>
                <a:srgbClr val="000066"/>
              </a:solidFill>
              <a:latin typeface="Heiti SC Medium" charset="-122"/>
              <a:ea typeface="Heiti SC Medium" charset="-122"/>
              <a:cs typeface="Heiti SC Medium" charset="-122"/>
            </a:endParaRPr>
          </a:p>
          <a:p>
            <a:pPr marL="285750" indent="-142875" eaLnBrk="0" hangingPunct="0">
              <a:lnSpc>
                <a:spcPct val="150000"/>
              </a:lnSpc>
              <a:buFontTx/>
              <a:buBlip>
                <a:blip r:embed="rId6"/>
              </a:buBlip>
            </a:pPr>
            <a:r>
              <a:rPr lang="zh-CN" altLang="en-US" sz="1400" b="1" dirty="0">
                <a:solidFill>
                  <a:srgbClr val="000066"/>
                </a:solidFill>
                <a:latin typeface="Heiti SC Medium" charset="-122"/>
                <a:ea typeface="Heiti SC Medium" charset="-122"/>
                <a:cs typeface="Heiti SC Medium" charset="-122"/>
              </a:rPr>
              <a:t>  </a:t>
            </a:r>
            <a:r>
              <a:rPr lang="en-US" altLang="zh-CN" sz="1400" b="1" dirty="0">
                <a:solidFill>
                  <a:srgbClr val="000066"/>
                </a:solidFill>
                <a:latin typeface="Heiti SC Medium" charset="-122"/>
                <a:ea typeface="Heiti SC Medium" charset="-122"/>
                <a:cs typeface="Heiti SC Medium" charset="-122"/>
              </a:rPr>
              <a:t>2</a:t>
            </a:r>
            <a:r>
              <a:rPr lang="zh-CN" altLang="zh-CN" sz="1400" b="1" dirty="0">
                <a:solidFill>
                  <a:srgbClr val="000066"/>
                </a:solidFill>
                <a:latin typeface="Heiti SC Medium" charset="-122"/>
                <a:ea typeface="Heiti SC Medium" charset="-122"/>
                <a:cs typeface="Heiti SC Medium" charset="-122"/>
              </a:rPr>
              <a:t>海里内以三维场景及视觉</a:t>
            </a:r>
            <a:r>
              <a:rPr lang="zh-CN" altLang="en-US" sz="1400" b="1" dirty="0">
                <a:solidFill>
                  <a:srgbClr val="000066"/>
                </a:solidFill>
                <a:latin typeface="Heiti SC Medium" charset="-122"/>
                <a:ea typeface="Heiti SC Medium" charset="-122"/>
                <a:cs typeface="Heiti SC Medium" charset="-122"/>
              </a:rPr>
              <a:t>为主</a:t>
            </a:r>
            <a:endParaRPr lang="en-US" altLang="zh-CN" sz="1400" b="1" dirty="0">
              <a:solidFill>
                <a:srgbClr val="000066"/>
              </a:solidFill>
              <a:latin typeface="Heiti SC Medium" charset="-122"/>
              <a:ea typeface="Heiti SC Medium" charset="-122"/>
              <a:cs typeface="Heiti SC Medium" charset="-122"/>
            </a:endParaRPr>
          </a:p>
          <a:p>
            <a:pPr marL="285750" indent="-142875" eaLnBrk="0" hangingPunct="0">
              <a:lnSpc>
                <a:spcPct val="150000"/>
              </a:lnSpc>
              <a:buFontTx/>
              <a:buBlip>
                <a:blip r:embed="rId6"/>
              </a:buBlip>
            </a:pPr>
            <a:r>
              <a:rPr lang="zh-CN" altLang="en-US" sz="1400" b="1" dirty="0">
                <a:solidFill>
                  <a:srgbClr val="000066"/>
                </a:solidFill>
                <a:latin typeface="Heiti SC Medium" charset="-122"/>
                <a:ea typeface="Heiti SC Medium" charset="-122"/>
                <a:cs typeface="Heiti SC Medium" charset="-122"/>
              </a:rPr>
              <a:t>  </a:t>
            </a:r>
            <a:r>
              <a:rPr lang="zh-CN" altLang="zh-CN" sz="1400" b="1" dirty="0">
                <a:solidFill>
                  <a:srgbClr val="000066"/>
                </a:solidFill>
                <a:latin typeface="Heiti SC Medium" charset="-122"/>
                <a:ea typeface="Heiti SC Medium" charset="-122"/>
                <a:cs typeface="Heiti SC Medium" charset="-122"/>
              </a:rPr>
              <a:t>检测和识别目标的自动标注</a:t>
            </a:r>
            <a:endParaRPr lang="zh-CN" altLang="en-US" sz="1400" b="1" dirty="0">
              <a:solidFill>
                <a:srgbClr val="000066"/>
              </a:solidFill>
              <a:latin typeface="Heiti SC Medium" charset="-122"/>
              <a:ea typeface="Heiti SC Medium" charset="-122"/>
              <a:cs typeface="Heiti SC Medium"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Effect transition="in" filter="blinds(horizontal)">
                                      <p:cBhvr>
                                        <p:cTn id="7" dur="1000"/>
                                        <p:tgtEl>
                                          <p:spTgt spid="7175"/>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dissolve">
                                      <p:cBhvr>
                                        <p:cTn id="11" dur="1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5" descr="08-21-01-34-126121.jpg"/>
          <p:cNvPicPr>
            <a:picLocks noChangeAspect="1" noChangeArrowheads="1"/>
          </p:cNvPicPr>
          <p:nvPr/>
        </p:nvPicPr>
        <p:blipFill>
          <a:blip r:embed="rId3" cstate="print"/>
          <a:srcRect b="11699"/>
          <a:stretch>
            <a:fillRect/>
          </a:stretch>
        </p:blipFill>
        <p:spPr bwMode="auto">
          <a:xfrm>
            <a:off x="1007604" y="4113213"/>
            <a:ext cx="4248472" cy="2448135"/>
          </a:xfrm>
          <a:prstGeom prst="rect">
            <a:avLst/>
          </a:prstGeom>
          <a:noFill/>
          <a:ln w="9525">
            <a:noFill/>
            <a:miter lim="800000"/>
            <a:headEnd/>
            <a:tailEnd/>
          </a:ln>
        </p:spPr>
      </p:pic>
      <p:sp>
        <p:nvSpPr>
          <p:cNvPr id="32771" name="AutoShape 3"/>
          <p:cNvSpPr>
            <a:spLocks noChangeArrowheads="1"/>
          </p:cNvSpPr>
          <p:nvPr/>
        </p:nvSpPr>
        <p:spPr bwMode="gray">
          <a:xfrm>
            <a:off x="323850" y="981075"/>
            <a:ext cx="8461375" cy="1331913"/>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eaLnBrk="0" hangingPunct="0">
              <a:defRPr/>
            </a:pPr>
            <a:endParaRPr lang="zh-CN" altLang="en-US"/>
          </a:p>
        </p:txBody>
      </p:sp>
      <p:sp>
        <p:nvSpPr>
          <p:cNvPr id="38916" name="AutoShape 4"/>
          <p:cNvSpPr>
            <a:spLocks noChangeArrowheads="1"/>
          </p:cNvSpPr>
          <p:nvPr/>
        </p:nvSpPr>
        <p:spPr bwMode="gray">
          <a:xfrm>
            <a:off x="461963" y="1162050"/>
            <a:ext cx="1049337" cy="1028700"/>
          </a:xfrm>
          <a:prstGeom prst="roundRect">
            <a:avLst>
              <a:gd name="adj" fmla="val 11921"/>
            </a:avLst>
          </a:prstGeom>
          <a:gradFill rotWithShape="1">
            <a:gsLst>
              <a:gs pos="0">
                <a:srgbClr val="99CC00"/>
              </a:gs>
              <a:gs pos="100000">
                <a:srgbClr val="6B8E00"/>
              </a:gs>
            </a:gsLst>
            <a:lin ang="5400000" scaled="1"/>
          </a:gradFill>
          <a:ln w="38100">
            <a:solidFill>
              <a:schemeClr val="tx1"/>
            </a:solidFill>
            <a:round/>
            <a:headEnd/>
            <a:tailEnd/>
          </a:ln>
        </p:spPr>
        <p:txBody>
          <a:bodyPr wrap="none" anchor="ctr"/>
          <a:lstStyle/>
          <a:p>
            <a:pPr eaLnBrk="0" hangingPunct="0"/>
            <a:endParaRPr lang="zh-CN" altLang="en-US"/>
          </a:p>
        </p:txBody>
      </p:sp>
      <p:sp>
        <p:nvSpPr>
          <p:cNvPr id="9" name="Freeform 5"/>
          <p:cNvSpPr>
            <a:spLocks/>
          </p:cNvSpPr>
          <p:nvPr/>
        </p:nvSpPr>
        <p:spPr bwMode="gray">
          <a:xfrm>
            <a:off x="537841" y="1190749"/>
            <a:ext cx="813388" cy="592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00">
                  <a:gamma/>
                  <a:tint val="54510"/>
                  <a:invGamma/>
                </a:srgbClr>
              </a:gs>
              <a:gs pos="50000">
                <a:srgbClr val="99CC00">
                  <a:alpha val="0"/>
                </a:srgbClr>
              </a:gs>
              <a:gs pos="100000">
                <a:srgbClr val="99CC00">
                  <a:gamma/>
                  <a:tint val="54510"/>
                  <a:invGamma/>
                </a:srgbClr>
              </a:gs>
            </a:gsLst>
            <a:lin ang="2700000" scaled="1"/>
          </a:gradFill>
          <a:ln w="0">
            <a:noFill/>
            <a:prstDash val="solid"/>
            <a:round/>
            <a:headEnd/>
            <a:tailEnd/>
          </a:ln>
        </p:spPr>
        <p:txBody>
          <a:bodyPr/>
          <a:lstStyle/>
          <a:p>
            <a:pPr eaLnBrk="0" hangingPunct="0">
              <a:defRPr/>
            </a:pPr>
            <a:endParaRPr lang="zh-CN" altLang="en-US"/>
          </a:p>
        </p:txBody>
      </p:sp>
      <p:sp>
        <p:nvSpPr>
          <p:cNvPr id="10" name="Text Box 6"/>
          <p:cNvSpPr txBox="1">
            <a:spLocks noChangeArrowheads="1"/>
          </p:cNvSpPr>
          <p:nvPr/>
        </p:nvSpPr>
        <p:spPr bwMode="gray">
          <a:xfrm>
            <a:off x="395288" y="1160463"/>
            <a:ext cx="1146175" cy="1016000"/>
          </a:xfrm>
          <a:prstGeom prst="rect">
            <a:avLst/>
          </a:prstGeom>
          <a:noFill/>
          <a:ln w="9525" algn="ctr">
            <a:noFill/>
            <a:miter lim="800000"/>
            <a:headEnd/>
            <a:tailEnd/>
          </a:ln>
          <a:effectLst/>
        </p:spPr>
        <p:txBody>
          <a:bodyPr>
            <a:spAutoFit/>
          </a:bodyPr>
          <a:lstStyle/>
          <a:p>
            <a:pPr algn="ctr" eaLnBrk="0" hangingPunct="0">
              <a:defRPr/>
            </a:pPr>
            <a:r>
              <a:rPr lang="zh-CN" altLang="en-US" sz="2000" b="1" dirty="0">
                <a:solidFill>
                  <a:srgbClr val="FFFFFF"/>
                </a:solidFill>
                <a:effectLst>
                  <a:outerShdw blurRad="38100" dist="38100" dir="2700000" algn="tl">
                    <a:srgbClr val="C0C0C0"/>
                  </a:outerShdw>
                </a:effectLst>
                <a:latin typeface="楷体" pitchFamily="49" charset="-122"/>
                <a:ea typeface="楷体" pitchFamily="49" charset="-122"/>
              </a:rPr>
              <a:t>样本数据采集过程</a:t>
            </a:r>
            <a:endParaRPr lang="en-US" altLang="zh-CN" sz="2000" b="1" dirty="0">
              <a:solidFill>
                <a:srgbClr val="FFFFFF"/>
              </a:solidFill>
              <a:effectLst>
                <a:outerShdw blurRad="38100" dist="38100" dir="2700000" algn="tl">
                  <a:srgbClr val="C0C0C0"/>
                </a:outerShdw>
              </a:effectLst>
              <a:latin typeface="楷体" pitchFamily="49" charset="-122"/>
              <a:ea typeface="楷体" pitchFamily="49" charset="-122"/>
            </a:endParaRPr>
          </a:p>
        </p:txBody>
      </p:sp>
      <p:sp>
        <p:nvSpPr>
          <p:cNvPr id="38921" name="Text Box 7"/>
          <p:cNvSpPr txBox="1">
            <a:spLocks noChangeArrowheads="1"/>
          </p:cNvSpPr>
          <p:nvPr/>
        </p:nvSpPr>
        <p:spPr bwMode="gray">
          <a:xfrm>
            <a:off x="1617341" y="1150102"/>
            <a:ext cx="7021513" cy="1052596"/>
          </a:xfrm>
          <a:prstGeom prst="rect">
            <a:avLst/>
          </a:prstGeom>
          <a:noFill/>
          <a:ln w="9525">
            <a:noFill/>
            <a:miter lim="800000"/>
            <a:headEnd/>
            <a:tailEnd/>
          </a:ln>
        </p:spPr>
        <p:txBody>
          <a:bodyPr>
            <a:spAutoFit/>
          </a:bodyPr>
          <a:lstStyle/>
          <a:p>
            <a:pPr algn="just" eaLnBrk="0" hangingPunct="0">
              <a:lnSpc>
                <a:spcPct val="130000"/>
              </a:lnSpc>
            </a:pPr>
            <a:r>
              <a:rPr lang="zh-CN" altLang="en-US" sz="1600" b="1" dirty="0">
                <a:latin typeface="Heiti SC Medium" charset="-122"/>
                <a:ea typeface="Heiti SC Medium" charset="-122"/>
                <a:cs typeface="Heiti SC Medium" charset="-122"/>
              </a:rPr>
              <a:t>       各设备在泉州安盛船务公司</a:t>
            </a:r>
            <a:r>
              <a:rPr lang="en-US" altLang="zh-CN" sz="1600" b="1" dirty="0">
                <a:solidFill>
                  <a:srgbClr val="0000FF"/>
                </a:solidFill>
                <a:latin typeface="Heiti SC Medium" charset="-122"/>
                <a:ea typeface="Heiti SC Medium" charset="-122"/>
                <a:cs typeface="Heiti SC Medium" charset="-122"/>
              </a:rPr>
              <a:t>1744TEU</a:t>
            </a:r>
            <a:r>
              <a:rPr lang="zh-CN" altLang="en-US" sz="1600" b="1" dirty="0">
                <a:solidFill>
                  <a:srgbClr val="0000FF"/>
                </a:solidFill>
                <a:latin typeface="Heiti SC Medium" charset="-122"/>
                <a:ea typeface="Heiti SC Medium" charset="-122"/>
                <a:cs typeface="Heiti SC Medium" charset="-122"/>
              </a:rPr>
              <a:t>多用途集装箱船</a:t>
            </a:r>
            <a:r>
              <a:rPr lang="zh-CN" altLang="en-US" sz="1600" b="1" dirty="0">
                <a:latin typeface="Heiti SC Medium" charset="-122"/>
                <a:ea typeface="Heiti SC Medium" charset="-122"/>
                <a:cs typeface="Heiti SC Medium" charset="-122"/>
              </a:rPr>
              <a:t>“泉州</a:t>
            </a:r>
            <a:r>
              <a:rPr lang="en-US" altLang="zh-CN" sz="1600" b="1" dirty="0">
                <a:latin typeface="Heiti SC Medium" charset="-122"/>
                <a:ea typeface="Heiti SC Medium" charset="-122"/>
                <a:cs typeface="Heiti SC Medium" charset="-122"/>
              </a:rPr>
              <a:t>-</a:t>
            </a:r>
            <a:r>
              <a:rPr lang="zh-CN" altLang="en-US" sz="1600" b="1" dirty="0">
                <a:latin typeface="Heiti SC Medium" charset="-122"/>
                <a:ea typeface="Heiti SC Medium" charset="-122"/>
                <a:cs typeface="Heiti SC Medium" charset="-122"/>
              </a:rPr>
              <a:t>青岛”航线和</a:t>
            </a:r>
            <a:r>
              <a:rPr lang="zh-CN" altLang="en-US" sz="1600" b="1" dirty="0">
                <a:solidFill>
                  <a:srgbClr val="0000FF"/>
                </a:solidFill>
                <a:latin typeface="Heiti SC Medium" charset="-122"/>
                <a:ea typeface="Heiti SC Medium" charset="-122"/>
                <a:cs typeface="Heiti SC Medium" charset="-122"/>
              </a:rPr>
              <a:t>“育鲲”号</a:t>
            </a:r>
            <a:r>
              <a:rPr lang="zh-CN" altLang="en-US" sz="1600" b="1" dirty="0">
                <a:latin typeface="Heiti SC Medium" charset="-122"/>
                <a:ea typeface="Heiti SC Medium" charset="-122"/>
                <a:cs typeface="Heiti SC Medium" charset="-122"/>
              </a:rPr>
              <a:t>专用研究实验应用船舶两型船舶上进行样本数据采集，为数据库建设和环境感知提供有效</a:t>
            </a:r>
            <a:r>
              <a:rPr lang="zh-CN" altLang="en-US" sz="1600" b="1" dirty="0">
                <a:solidFill>
                  <a:srgbClr val="0000FF"/>
                </a:solidFill>
                <a:latin typeface="Heiti SC Medium" charset="-122"/>
                <a:ea typeface="Heiti SC Medium" charset="-122"/>
                <a:cs typeface="Heiti SC Medium" charset="-122"/>
              </a:rPr>
              <a:t>实验数据</a:t>
            </a:r>
            <a:r>
              <a:rPr lang="zh-CN" altLang="en-US" sz="1600" b="1" dirty="0">
                <a:latin typeface="Heiti SC Medium" charset="-122"/>
                <a:ea typeface="Heiti SC Medium" charset="-122"/>
                <a:cs typeface="Heiti SC Medium" charset="-122"/>
              </a:rPr>
              <a:t>。</a:t>
            </a:r>
            <a:endParaRPr lang="en-US" altLang="zh-CN" sz="1600" b="1" dirty="0">
              <a:latin typeface="Heiti SC Medium" charset="-122"/>
              <a:ea typeface="Heiti SC Medium" charset="-122"/>
              <a:cs typeface="Heiti SC Medium" charset="-122"/>
            </a:endParaRPr>
          </a:p>
        </p:txBody>
      </p:sp>
      <p:sp>
        <p:nvSpPr>
          <p:cNvPr id="32778" name="AutoShape 8"/>
          <p:cNvSpPr>
            <a:spLocks noChangeArrowheads="1"/>
          </p:cNvSpPr>
          <p:nvPr/>
        </p:nvSpPr>
        <p:spPr bwMode="gray">
          <a:xfrm>
            <a:off x="323850" y="2493963"/>
            <a:ext cx="8461375" cy="1330325"/>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eaLnBrk="0" hangingPunct="0">
              <a:defRPr/>
            </a:pPr>
            <a:endParaRPr lang="zh-CN" altLang="en-US"/>
          </a:p>
        </p:txBody>
      </p:sp>
      <p:sp>
        <p:nvSpPr>
          <p:cNvPr id="38923" name="AutoShape 9"/>
          <p:cNvSpPr>
            <a:spLocks noChangeArrowheads="1"/>
          </p:cNvSpPr>
          <p:nvPr/>
        </p:nvSpPr>
        <p:spPr bwMode="gray">
          <a:xfrm>
            <a:off x="461963" y="2627313"/>
            <a:ext cx="1049337" cy="1038225"/>
          </a:xfrm>
          <a:prstGeom prst="roundRect">
            <a:avLst>
              <a:gd name="adj" fmla="val 11921"/>
            </a:avLst>
          </a:prstGeom>
          <a:gradFill rotWithShape="1">
            <a:gsLst>
              <a:gs pos="0">
                <a:srgbClr val="009999"/>
              </a:gs>
              <a:gs pos="100000">
                <a:srgbClr val="006B6B"/>
              </a:gs>
            </a:gsLst>
            <a:lin ang="5400000" scaled="1"/>
          </a:gradFill>
          <a:ln w="38100">
            <a:solidFill>
              <a:schemeClr val="tx1"/>
            </a:solidFill>
            <a:round/>
            <a:headEnd/>
            <a:tailEnd/>
          </a:ln>
        </p:spPr>
        <p:txBody>
          <a:bodyPr wrap="none" anchor="ctr"/>
          <a:lstStyle/>
          <a:p>
            <a:pPr eaLnBrk="0" hangingPunct="0"/>
            <a:endParaRPr lang="zh-CN" altLang="en-US"/>
          </a:p>
        </p:txBody>
      </p:sp>
      <p:sp>
        <p:nvSpPr>
          <p:cNvPr id="38924" name="Freeform 10"/>
          <p:cNvSpPr>
            <a:spLocks/>
          </p:cNvSpPr>
          <p:nvPr/>
        </p:nvSpPr>
        <p:spPr bwMode="gray">
          <a:xfrm>
            <a:off x="538163" y="2703513"/>
            <a:ext cx="812800" cy="592137"/>
          </a:xfrm>
          <a:custGeom>
            <a:avLst/>
            <a:gdLst>
              <a:gd name="T0" fmla="*/ 2147483647 w 596"/>
              <a:gd name="T1" fmla="*/ 0 h 598"/>
              <a:gd name="T2" fmla="*/ 0 w 596"/>
              <a:gd name="T3" fmla="*/ 2147483647 h 598"/>
              <a:gd name="T4" fmla="*/ 0 w 596"/>
              <a:gd name="T5" fmla="*/ 2147483647 h 598"/>
              <a:gd name="T6" fmla="*/ 2147483647 w 596"/>
              <a:gd name="T7" fmla="*/ 2147483647 h 598"/>
              <a:gd name="T8" fmla="*/ 2147483647 w 596"/>
              <a:gd name="T9" fmla="*/ 0 h 598"/>
              <a:gd name="T10" fmla="*/ 214748364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D4D4"/>
              </a:gs>
              <a:gs pos="100000">
                <a:srgbClr val="009999">
                  <a:alpha val="0"/>
                </a:srgbClr>
              </a:gs>
            </a:gsLst>
            <a:lin ang="2700000" scaled="1"/>
          </a:gradFill>
          <a:ln w="0">
            <a:noFill/>
            <a:round/>
            <a:headEnd/>
            <a:tailEnd/>
          </a:ln>
        </p:spPr>
        <p:txBody>
          <a:bodyPr/>
          <a:lstStyle/>
          <a:p>
            <a:endParaRPr lang="zh-CN" altLang="en-US"/>
          </a:p>
        </p:txBody>
      </p:sp>
      <p:sp>
        <p:nvSpPr>
          <p:cNvPr id="38925" name="Text Box 12"/>
          <p:cNvSpPr txBox="1">
            <a:spLocks noChangeArrowheads="1"/>
          </p:cNvSpPr>
          <p:nvPr/>
        </p:nvSpPr>
        <p:spPr bwMode="gray">
          <a:xfrm>
            <a:off x="1803400" y="2676526"/>
            <a:ext cx="6756400" cy="1092607"/>
          </a:xfrm>
          <a:prstGeom prst="rect">
            <a:avLst/>
          </a:prstGeom>
          <a:noFill/>
          <a:ln w="9525">
            <a:noFill/>
            <a:miter lim="800000"/>
            <a:headEnd/>
            <a:tailEnd/>
          </a:ln>
        </p:spPr>
        <p:txBody>
          <a:bodyPr>
            <a:spAutoFit/>
          </a:bodyPr>
          <a:lstStyle/>
          <a:p>
            <a:pPr algn="just" eaLnBrk="0" hangingPunct="0">
              <a:lnSpc>
                <a:spcPct val="130000"/>
              </a:lnSpc>
            </a:pPr>
            <a:r>
              <a:rPr lang="zh-CN" altLang="en-US" b="1" dirty="0">
                <a:latin typeface="楷体" pitchFamily="49" charset="-122"/>
                <a:ea typeface="楷体" pitchFamily="49" charset="-122"/>
              </a:rPr>
              <a:t>   </a:t>
            </a:r>
            <a:r>
              <a:rPr lang="zh-CN" altLang="en-US" sz="1600" b="1" dirty="0">
                <a:latin typeface="Heiti SC Medium" charset="-122"/>
                <a:ea typeface="Heiti SC Medium" charset="-122"/>
                <a:cs typeface="Heiti SC Medium" charset="-122"/>
              </a:rPr>
              <a:t>在</a:t>
            </a:r>
            <a:r>
              <a:rPr lang="en-US" altLang="zh-CN" sz="1600" b="1" dirty="0">
                <a:solidFill>
                  <a:srgbClr val="0000FF"/>
                </a:solidFill>
                <a:latin typeface="Heiti SC Medium" charset="-122"/>
                <a:ea typeface="Heiti SC Medium" charset="-122"/>
                <a:cs typeface="Heiti SC Medium" charset="-122"/>
              </a:rPr>
              <a:t>100000</a:t>
            </a:r>
            <a:r>
              <a:rPr lang="zh-CN" altLang="en-US" sz="1600" b="1" dirty="0">
                <a:solidFill>
                  <a:srgbClr val="0000FF"/>
                </a:solidFill>
                <a:latin typeface="Heiti SC Medium" charset="-122"/>
                <a:ea typeface="Heiti SC Medium" charset="-122"/>
                <a:cs typeface="Heiti SC Medium" charset="-122"/>
              </a:rPr>
              <a:t>吨特种半潜运输船</a:t>
            </a:r>
            <a:r>
              <a:rPr lang="zh-CN" altLang="en-US" sz="1600" b="1" dirty="0">
                <a:latin typeface="Heiti SC Medium" charset="-122"/>
                <a:ea typeface="Heiti SC Medium" charset="-122"/>
                <a:cs typeface="Heiti SC Medium" charset="-122"/>
              </a:rPr>
              <a:t>、</a:t>
            </a:r>
            <a:r>
              <a:rPr lang="en-US" altLang="zh-CN" sz="1600" b="1" dirty="0">
                <a:solidFill>
                  <a:srgbClr val="0000FF"/>
                </a:solidFill>
                <a:latin typeface="Heiti SC Medium" charset="-122"/>
                <a:ea typeface="Heiti SC Medium" charset="-122"/>
                <a:cs typeface="Heiti SC Medium" charset="-122"/>
              </a:rPr>
              <a:t>36000</a:t>
            </a:r>
            <a:r>
              <a:rPr lang="zh-CN" altLang="en-US" sz="1600" b="1" dirty="0">
                <a:solidFill>
                  <a:srgbClr val="0000FF"/>
                </a:solidFill>
                <a:latin typeface="Heiti SC Medium" charset="-122"/>
                <a:ea typeface="Heiti SC Medium" charset="-122"/>
                <a:cs typeface="Heiti SC Medium" charset="-122"/>
              </a:rPr>
              <a:t>吨冰级多用途船</a:t>
            </a:r>
            <a:r>
              <a:rPr lang="zh-CN" altLang="en-US" sz="1600" b="1" dirty="0">
                <a:latin typeface="Heiti SC Medium" charset="-122"/>
                <a:ea typeface="Heiti SC Medium" charset="-122"/>
                <a:cs typeface="Heiti SC Medium" charset="-122"/>
              </a:rPr>
              <a:t>、</a:t>
            </a:r>
            <a:r>
              <a:rPr lang="en-US" altLang="zh-CN" sz="1600" b="1" dirty="0">
                <a:solidFill>
                  <a:srgbClr val="0000FF"/>
                </a:solidFill>
                <a:latin typeface="Heiti SC Medium" charset="-122"/>
                <a:ea typeface="Heiti SC Medium" charset="-122"/>
                <a:cs typeface="Heiti SC Medium" charset="-122"/>
              </a:rPr>
              <a:t>2200PCTC</a:t>
            </a:r>
            <a:r>
              <a:rPr lang="zh-CN" altLang="en-US" sz="1600" b="1" dirty="0">
                <a:solidFill>
                  <a:srgbClr val="0000FF"/>
                </a:solidFill>
                <a:latin typeface="Heiti SC Medium" charset="-122"/>
                <a:ea typeface="Heiti SC Medium" charset="-122"/>
                <a:cs typeface="Heiti SC Medium" charset="-122"/>
              </a:rPr>
              <a:t>滚装汽车运输船</a:t>
            </a:r>
            <a:r>
              <a:rPr lang="zh-CN" altLang="en-US" sz="1600" b="1" dirty="0">
                <a:latin typeface="Heiti SC Medium" charset="-122"/>
                <a:ea typeface="Heiti SC Medium" charset="-122"/>
                <a:cs typeface="Heiti SC Medium" charset="-122"/>
              </a:rPr>
              <a:t>三种船型进行</a:t>
            </a:r>
            <a:r>
              <a:rPr lang="zh-CN" altLang="en-US" sz="1600" b="1" dirty="0">
                <a:solidFill>
                  <a:srgbClr val="0000FF"/>
                </a:solidFill>
                <a:latin typeface="Heiti SC Medium" charset="-122"/>
                <a:ea typeface="Heiti SC Medium" charset="-122"/>
                <a:cs typeface="Heiti SC Medium" charset="-122"/>
              </a:rPr>
              <a:t>实船验证</a:t>
            </a:r>
            <a:r>
              <a:rPr lang="zh-CN" altLang="en-US" sz="1600" b="1" dirty="0">
                <a:latin typeface="Heiti SC Medium" charset="-122"/>
                <a:ea typeface="Heiti SC Medium" charset="-122"/>
                <a:cs typeface="Heiti SC Medium" charset="-122"/>
              </a:rPr>
              <a:t>，其中一条新造船、两条加建船，验证系统在不同船型的态势感知能力。</a:t>
            </a:r>
            <a:endParaRPr lang="en-US" altLang="zh-CN" sz="1600" b="1" dirty="0">
              <a:latin typeface="Heiti SC Medium" charset="-122"/>
              <a:ea typeface="Heiti SC Medium" charset="-122"/>
              <a:cs typeface="Heiti SC Medium" charset="-122"/>
            </a:endParaRPr>
          </a:p>
        </p:txBody>
      </p:sp>
      <p:sp>
        <p:nvSpPr>
          <p:cNvPr id="17" name="Text Box 6"/>
          <p:cNvSpPr txBox="1">
            <a:spLocks noChangeArrowheads="1"/>
          </p:cNvSpPr>
          <p:nvPr/>
        </p:nvSpPr>
        <p:spPr bwMode="gray">
          <a:xfrm>
            <a:off x="431800" y="2636838"/>
            <a:ext cx="1146175" cy="1016000"/>
          </a:xfrm>
          <a:prstGeom prst="rect">
            <a:avLst/>
          </a:prstGeom>
          <a:noFill/>
          <a:ln w="9525" algn="ctr">
            <a:noFill/>
            <a:miter lim="800000"/>
            <a:headEnd/>
            <a:tailEnd/>
          </a:ln>
          <a:effectLst/>
        </p:spPr>
        <p:txBody>
          <a:bodyPr>
            <a:spAutoFit/>
          </a:bodyPr>
          <a:lstStyle/>
          <a:p>
            <a:pPr algn="ctr" eaLnBrk="0" hangingPunct="0">
              <a:defRPr/>
            </a:pPr>
            <a:r>
              <a:rPr lang="zh-CN" altLang="en-US" sz="2000" b="1" dirty="0">
                <a:solidFill>
                  <a:srgbClr val="FFFFFF"/>
                </a:solidFill>
                <a:effectLst>
                  <a:outerShdw blurRad="38100" dist="38100" dir="2700000" algn="tl">
                    <a:srgbClr val="C0C0C0"/>
                  </a:outerShdw>
                </a:effectLst>
                <a:latin typeface="楷体" pitchFamily="49" charset="-122"/>
                <a:ea typeface="楷体" pitchFamily="49" charset="-122"/>
              </a:rPr>
              <a:t>实船示范应用过程</a:t>
            </a:r>
            <a:endParaRPr lang="en-US" altLang="zh-CN" sz="2000" b="1" dirty="0">
              <a:solidFill>
                <a:srgbClr val="FFFFFF"/>
              </a:solidFill>
              <a:effectLst>
                <a:outerShdw blurRad="38100" dist="38100" dir="2700000" algn="tl">
                  <a:srgbClr val="C0C0C0"/>
                </a:outerShdw>
              </a:effectLst>
              <a:latin typeface="楷体" pitchFamily="49" charset="-122"/>
              <a:ea typeface="楷体" pitchFamily="49" charset="-122"/>
            </a:endParaRPr>
          </a:p>
        </p:txBody>
      </p:sp>
      <p:sp>
        <p:nvSpPr>
          <p:cNvPr id="38927"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、初步研究方案</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演示验证方案</a:t>
            </a:r>
          </a:p>
        </p:txBody>
      </p:sp>
      <p:pic>
        <p:nvPicPr>
          <p:cNvPr id="38928" name="Picture 4"/>
          <p:cNvPicPr>
            <a:picLocks noChangeAspect="1" noChangeArrowheads="1"/>
          </p:cNvPicPr>
          <p:nvPr/>
        </p:nvPicPr>
        <p:blipFill>
          <a:blip r:embed="rId4" cstate="print"/>
          <a:srcRect l="35156" t="16544" r="34375" b="10661"/>
          <a:stretch>
            <a:fillRect/>
          </a:stretch>
        </p:blipFill>
        <p:spPr bwMode="auto">
          <a:xfrm>
            <a:off x="5400092" y="4113213"/>
            <a:ext cx="3492388" cy="244813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8921"/>
                                        </p:tgtEl>
                                        <p:attrNameLst>
                                          <p:attrName>style.visibility</p:attrName>
                                        </p:attrNameLst>
                                      </p:cBhvr>
                                      <p:to>
                                        <p:strVal val="visible"/>
                                      </p:to>
                                    </p:set>
                                    <p:animEffect transition="in" filter="barn(inVertical)">
                                      <p:cBhvr>
                                        <p:cTn id="7" dur="1000"/>
                                        <p:tgtEl>
                                          <p:spTgt spid="38921"/>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38925"/>
                                        </p:tgtEl>
                                        <p:attrNameLst>
                                          <p:attrName>style.visibility</p:attrName>
                                        </p:attrNameLst>
                                      </p:cBhvr>
                                      <p:to>
                                        <p:strVal val="visible"/>
                                      </p:to>
                                    </p:set>
                                    <p:animEffect transition="in" filter="barn(inVertical)">
                                      <p:cBhvr>
                                        <p:cTn id="11" dur="1000"/>
                                        <p:tgtEl>
                                          <p:spTgt spid="38925"/>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38914"/>
                                        </p:tgtEl>
                                        <p:attrNameLst>
                                          <p:attrName>style.visibility</p:attrName>
                                        </p:attrNameLst>
                                      </p:cBhvr>
                                      <p:to>
                                        <p:strVal val="visible"/>
                                      </p:to>
                                    </p:set>
                                    <p:animEffect transition="in" filter="dissolve">
                                      <p:cBhvr>
                                        <p:cTn id="15" dur="1000"/>
                                        <p:tgtEl>
                                          <p:spTgt spid="38914"/>
                                        </p:tgtEl>
                                      </p:cBhvr>
                                    </p:animEffect>
                                  </p:childTnLst>
                                </p:cTn>
                              </p:par>
                            </p:childTnLst>
                          </p:cTn>
                        </p:par>
                        <p:par>
                          <p:cTn id="16" fill="hold">
                            <p:stCondLst>
                              <p:cond delay="3000"/>
                            </p:stCondLst>
                            <p:childTnLst>
                              <p:par>
                                <p:cTn id="17" presetID="9" presetClass="entr" presetSubtype="0" fill="hold" nodeType="afterEffect">
                                  <p:stCondLst>
                                    <p:cond delay="0"/>
                                  </p:stCondLst>
                                  <p:childTnLst>
                                    <p:set>
                                      <p:cBhvr>
                                        <p:cTn id="18" dur="1" fill="hold">
                                          <p:stCondLst>
                                            <p:cond delay="0"/>
                                          </p:stCondLst>
                                        </p:cTn>
                                        <p:tgtEl>
                                          <p:spTgt spid="38928"/>
                                        </p:tgtEl>
                                        <p:attrNameLst>
                                          <p:attrName>style.visibility</p:attrName>
                                        </p:attrNameLst>
                                      </p:cBhvr>
                                      <p:to>
                                        <p:strVal val="visible"/>
                                      </p:to>
                                    </p:set>
                                    <p:animEffect transition="in" filter="dissolve">
                                      <p:cBhvr>
                                        <p:cTn id="19" dur="1000"/>
                                        <p:tgtEl>
                                          <p:spTgt spid="38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1" grpId="0"/>
      <p:bldP spid="389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10"/>
          <p:cNvSpPr>
            <a:spLocks noChangeArrowheads="1"/>
          </p:cNvSpPr>
          <p:nvPr/>
        </p:nvSpPr>
        <p:spPr bwMode="auto">
          <a:xfrm>
            <a:off x="1079612" y="6149975"/>
            <a:ext cx="2339975" cy="339725"/>
          </a:xfrm>
          <a:prstGeom prst="rect">
            <a:avLst/>
          </a:prstGeom>
          <a:noFill/>
          <a:ln w="9525">
            <a:noFill/>
            <a:miter lim="800000"/>
            <a:headEnd/>
            <a:tailEnd/>
          </a:ln>
        </p:spPr>
        <p:txBody>
          <a:bodyPr wrap="none">
            <a:spAutoFit/>
          </a:bodyPr>
          <a:lstStyle/>
          <a:p>
            <a:pPr eaLnBrk="0" hangingPunct="0"/>
            <a:r>
              <a:rPr lang="en-US" altLang="zh-CN" sz="1600" b="1" dirty="0">
                <a:solidFill>
                  <a:srgbClr val="000D66"/>
                </a:solidFill>
                <a:latin typeface="Heiti SC Medium" charset="-122"/>
                <a:ea typeface="Heiti SC Medium" charset="-122"/>
                <a:cs typeface="Heiti SC Medium" charset="-122"/>
              </a:rPr>
              <a:t>2,200PCTC</a:t>
            </a:r>
            <a:r>
              <a:rPr lang="zh-CN" altLang="en-US" sz="1600" b="1" dirty="0">
                <a:solidFill>
                  <a:srgbClr val="000D66"/>
                </a:solidFill>
                <a:latin typeface="Heiti SC Medium" charset="-122"/>
                <a:ea typeface="Heiti SC Medium" charset="-122"/>
                <a:cs typeface="Heiti SC Medium" charset="-122"/>
              </a:rPr>
              <a:t>汽车滚装船</a:t>
            </a:r>
            <a:endParaRPr lang="en-US" altLang="zh-CN" sz="1600" b="1" dirty="0">
              <a:solidFill>
                <a:srgbClr val="000D66"/>
              </a:solidFill>
              <a:latin typeface="Heiti SC Medium" charset="-122"/>
              <a:ea typeface="Heiti SC Medium" charset="-122"/>
              <a:cs typeface="Heiti SC Medium" charset="-122"/>
            </a:endParaRPr>
          </a:p>
        </p:txBody>
      </p:sp>
      <p:sp>
        <p:nvSpPr>
          <p:cNvPr id="39939"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、初步研究方案</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演示验证方案</a:t>
            </a:r>
          </a:p>
        </p:txBody>
      </p:sp>
      <p:pic>
        <p:nvPicPr>
          <p:cNvPr id="39940" name="图片 5" descr="图片包含 运输, 船, 水上器械&#10;&#10;已生成高可信度的说明"/>
          <p:cNvPicPr>
            <a:picLocks noChangeAspect="1"/>
          </p:cNvPicPr>
          <p:nvPr/>
        </p:nvPicPr>
        <p:blipFill>
          <a:blip r:embed="rId2" cstate="print"/>
          <a:srcRect/>
          <a:stretch>
            <a:fillRect/>
          </a:stretch>
        </p:blipFill>
        <p:spPr bwMode="auto">
          <a:xfrm>
            <a:off x="250825" y="944563"/>
            <a:ext cx="5187950" cy="3240087"/>
          </a:xfrm>
          <a:prstGeom prst="rect">
            <a:avLst/>
          </a:prstGeom>
          <a:noFill/>
          <a:ln w="9525">
            <a:noFill/>
            <a:miter lim="800000"/>
            <a:headEnd/>
            <a:tailEnd/>
          </a:ln>
        </p:spPr>
      </p:pic>
      <p:pic>
        <p:nvPicPr>
          <p:cNvPr id="39941" name="图片 6" descr="图片包含 天空, 船, 运输&#10;&#10;已生成高可信度的说明"/>
          <p:cNvPicPr>
            <a:picLocks noChangeAspect="1"/>
          </p:cNvPicPr>
          <p:nvPr/>
        </p:nvPicPr>
        <p:blipFill>
          <a:blip r:embed="rId3" cstate="print"/>
          <a:srcRect/>
          <a:stretch>
            <a:fillRect/>
          </a:stretch>
        </p:blipFill>
        <p:spPr bwMode="auto">
          <a:xfrm>
            <a:off x="3743325" y="3249613"/>
            <a:ext cx="5186363" cy="32400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heel(1)">
                                      <p:cBhvr>
                                        <p:cTn id="7" dur="1000"/>
                                        <p:tgtEl>
                                          <p:spTgt spid="39940"/>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39941"/>
                                        </p:tgtEl>
                                        <p:attrNameLst>
                                          <p:attrName>style.visibility</p:attrName>
                                        </p:attrNameLst>
                                      </p:cBhvr>
                                      <p:to>
                                        <p:strVal val="visible"/>
                                      </p:to>
                                    </p:set>
                                    <p:animEffect transition="in" filter="wheel(1)">
                                      <p:cBhvr>
                                        <p:cTn id="11" dur="2000"/>
                                        <p:tgtEl>
                                          <p:spTgt spid="39941"/>
                                        </p:tgtEl>
                                      </p:cBhvr>
                                    </p:animEffect>
                                  </p:childTnLst>
                                </p:cTn>
                              </p:par>
                            </p:childTnLst>
                          </p:cTn>
                        </p:par>
                        <p:par>
                          <p:cTn id="12" fill="hold">
                            <p:stCondLst>
                              <p:cond delay="3000"/>
                            </p:stCondLst>
                            <p:childTnLst>
                              <p:par>
                                <p:cTn id="13" presetID="3" presetClass="entr" presetSubtype="10" fill="hold" grpId="0" nodeType="afterEffect">
                                  <p:stCondLst>
                                    <p:cond delay="0"/>
                                  </p:stCondLst>
                                  <p:childTnLst>
                                    <p:set>
                                      <p:cBhvr>
                                        <p:cTn id="14" dur="1" fill="hold">
                                          <p:stCondLst>
                                            <p:cond delay="0"/>
                                          </p:stCondLst>
                                        </p:cTn>
                                        <p:tgtEl>
                                          <p:spTgt spid="39938"/>
                                        </p:tgtEl>
                                        <p:attrNameLst>
                                          <p:attrName>style.visibility</p:attrName>
                                        </p:attrNameLst>
                                      </p:cBhvr>
                                      <p:to>
                                        <p:strVal val="visible"/>
                                      </p:to>
                                    </p:set>
                                    <p:animEffect transition="in" filter="blinds(horizontal)">
                                      <p:cBhvr>
                                        <p:cTn id="15" dur="1000"/>
                                        <p:tgtEl>
                                          <p:spTgt spid="39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、初步研究方案</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演示验证方案</a:t>
            </a:r>
          </a:p>
        </p:txBody>
      </p:sp>
      <p:sp>
        <p:nvSpPr>
          <p:cNvPr id="40963" name="矩形 11"/>
          <p:cNvSpPr>
            <a:spLocks noChangeArrowheads="1"/>
          </p:cNvSpPr>
          <p:nvPr/>
        </p:nvSpPr>
        <p:spPr bwMode="auto">
          <a:xfrm>
            <a:off x="3499730" y="6151563"/>
            <a:ext cx="2319337" cy="338137"/>
          </a:xfrm>
          <a:prstGeom prst="rect">
            <a:avLst/>
          </a:prstGeom>
          <a:noFill/>
          <a:ln w="9525">
            <a:noFill/>
            <a:miter lim="800000"/>
            <a:headEnd/>
            <a:tailEnd/>
          </a:ln>
        </p:spPr>
        <p:txBody>
          <a:bodyPr wrap="none">
            <a:spAutoFit/>
          </a:bodyPr>
          <a:lstStyle/>
          <a:p>
            <a:pPr eaLnBrk="0" hangingPunct="0"/>
            <a:r>
              <a:rPr lang="en-US" altLang="zh-CN" sz="1600" b="1" dirty="0">
                <a:solidFill>
                  <a:srgbClr val="000D66"/>
                </a:solidFill>
                <a:latin typeface="Heiti SC Medium" charset="-122"/>
                <a:ea typeface="Heiti SC Medium" charset="-122"/>
                <a:cs typeface="Heiti SC Medium" charset="-122"/>
              </a:rPr>
              <a:t>36,000</a:t>
            </a:r>
            <a:r>
              <a:rPr lang="zh-CN" altLang="en-US" sz="1600" b="1" dirty="0">
                <a:solidFill>
                  <a:srgbClr val="000D66"/>
                </a:solidFill>
                <a:latin typeface="Heiti SC Medium" charset="-122"/>
                <a:ea typeface="Heiti SC Medium" charset="-122"/>
                <a:cs typeface="Heiti SC Medium" charset="-122"/>
              </a:rPr>
              <a:t>吨冰级多用途船</a:t>
            </a:r>
            <a:endParaRPr lang="en-US" altLang="zh-CN" sz="1600" b="1" dirty="0">
              <a:solidFill>
                <a:srgbClr val="000D66"/>
              </a:solidFill>
              <a:latin typeface="Heiti SC Medium" charset="-122"/>
              <a:ea typeface="Heiti SC Medium" charset="-122"/>
              <a:cs typeface="Heiti SC Medium" charset="-122"/>
            </a:endParaRPr>
          </a:p>
        </p:txBody>
      </p:sp>
      <p:pic>
        <p:nvPicPr>
          <p:cNvPr id="40964" name="图片 6"/>
          <p:cNvPicPr>
            <a:picLocks noChangeAspect="1"/>
          </p:cNvPicPr>
          <p:nvPr/>
        </p:nvPicPr>
        <p:blipFill>
          <a:blip r:embed="rId2" cstate="print"/>
          <a:srcRect/>
          <a:stretch>
            <a:fillRect/>
          </a:stretch>
        </p:blipFill>
        <p:spPr bwMode="auto">
          <a:xfrm>
            <a:off x="731178" y="862974"/>
            <a:ext cx="7553055" cy="2411350"/>
          </a:xfrm>
          <a:prstGeom prst="rect">
            <a:avLst/>
          </a:prstGeom>
          <a:noFill/>
          <a:ln w="9525">
            <a:noFill/>
            <a:miter lim="800000"/>
            <a:headEnd/>
            <a:tailEnd/>
          </a:ln>
        </p:spPr>
      </p:pic>
      <p:pic>
        <p:nvPicPr>
          <p:cNvPr id="40965" name="图片 7"/>
          <p:cNvPicPr>
            <a:picLocks noChangeAspect="1"/>
          </p:cNvPicPr>
          <p:nvPr/>
        </p:nvPicPr>
        <p:blipFill>
          <a:blip r:embed="rId3" cstate="print"/>
          <a:srcRect/>
          <a:stretch>
            <a:fillRect/>
          </a:stretch>
        </p:blipFill>
        <p:spPr bwMode="auto">
          <a:xfrm>
            <a:off x="159630" y="3304831"/>
            <a:ext cx="8999538" cy="281622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、初步研究方案</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演示验证方案</a:t>
            </a:r>
          </a:p>
        </p:txBody>
      </p:sp>
      <p:sp>
        <p:nvSpPr>
          <p:cNvPr id="41987" name="文本框 9"/>
          <p:cNvSpPr txBox="1">
            <a:spLocks noChangeArrowheads="1"/>
          </p:cNvSpPr>
          <p:nvPr/>
        </p:nvSpPr>
        <p:spPr bwMode="auto">
          <a:xfrm>
            <a:off x="971550" y="6149975"/>
            <a:ext cx="6943725" cy="339725"/>
          </a:xfrm>
          <a:prstGeom prst="rect">
            <a:avLst/>
          </a:prstGeom>
          <a:noFill/>
          <a:ln w="9525">
            <a:noFill/>
            <a:miter lim="800000"/>
            <a:headEnd/>
            <a:tailEnd/>
          </a:ln>
        </p:spPr>
        <p:txBody>
          <a:bodyPr>
            <a:spAutoFit/>
          </a:bodyPr>
          <a:lstStyle/>
          <a:p>
            <a:pPr algn="ctr" eaLnBrk="0" hangingPunct="0"/>
            <a:r>
              <a:rPr lang="en-US" altLang="zh-CN" sz="1600" b="1" dirty="0">
                <a:solidFill>
                  <a:srgbClr val="000D66"/>
                </a:solidFill>
                <a:latin typeface="Heiti SC Medium" charset="-122"/>
                <a:ea typeface="Heiti SC Medium" charset="-122"/>
                <a:cs typeface="Heiti SC Medium" charset="-122"/>
              </a:rPr>
              <a:t>100,000</a:t>
            </a:r>
            <a:r>
              <a:rPr lang="zh-CN" altLang="en-US" sz="1600" b="1" dirty="0">
                <a:solidFill>
                  <a:srgbClr val="000D66"/>
                </a:solidFill>
                <a:latin typeface="Heiti SC Medium" charset="-122"/>
                <a:ea typeface="Heiti SC Medium" charset="-122"/>
                <a:cs typeface="Heiti SC Medium" charset="-122"/>
              </a:rPr>
              <a:t>吨半潜船</a:t>
            </a:r>
            <a:endParaRPr lang="en-US" altLang="zh-CN" sz="1600" b="1" dirty="0">
              <a:solidFill>
                <a:srgbClr val="000D66"/>
              </a:solidFill>
              <a:latin typeface="Heiti SC Medium" charset="-122"/>
              <a:ea typeface="Heiti SC Medium" charset="-122"/>
              <a:cs typeface="Heiti SC Medium" charset="-122"/>
            </a:endParaRPr>
          </a:p>
        </p:txBody>
      </p:sp>
      <p:pic>
        <p:nvPicPr>
          <p:cNvPr id="41988" name="图片 5"/>
          <p:cNvPicPr>
            <a:picLocks noChangeAspect="1"/>
          </p:cNvPicPr>
          <p:nvPr/>
        </p:nvPicPr>
        <p:blipFill>
          <a:blip r:embed="rId2" cstate="print"/>
          <a:srcRect/>
          <a:stretch>
            <a:fillRect/>
          </a:stretch>
        </p:blipFill>
        <p:spPr bwMode="auto">
          <a:xfrm>
            <a:off x="427038" y="873125"/>
            <a:ext cx="8285162" cy="2519363"/>
          </a:xfrm>
          <a:prstGeom prst="rect">
            <a:avLst/>
          </a:prstGeom>
          <a:noFill/>
          <a:ln w="9525">
            <a:noFill/>
            <a:miter lim="800000"/>
            <a:headEnd/>
            <a:tailEnd/>
          </a:ln>
        </p:spPr>
      </p:pic>
      <p:pic>
        <p:nvPicPr>
          <p:cNvPr id="41989" name="图片 6"/>
          <p:cNvPicPr>
            <a:picLocks noChangeAspect="1"/>
          </p:cNvPicPr>
          <p:nvPr/>
        </p:nvPicPr>
        <p:blipFill>
          <a:blip r:embed="rId3" cstate="print"/>
          <a:srcRect/>
          <a:stretch>
            <a:fillRect/>
          </a:stretch>
        </p:blipFill>
        <p:spPr bwMode="auto">
          <a:xfrm>
            <a:off x="1547813" y="3536950"/>
            <a:ext cx="5884862" cy="2627313"/>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、初步研究方案</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技术实施方案</a:t>
            </a:r>
          </a:p>
        </p:txBody>
      </p:sp>
      <p:sp>
        <p:nvSpPr>
          <p:cNvPr id="58370" name="Rectangle 2"/>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99332" name="Rectangle 4"/>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100356" name="Rectangle 4"/>
          <p:cNvSpPr>
            <a:spLocks noChangeArrowheads="1"/>
          </p:cNvSpPr>
          <p:nvPr/>
        </p:nvSpPr>
        <p:spPr bwMode="auto">
          <a:xfrm>
            <a:off x="0" y="-184150"/>
            <a:ext cx="184150" cy="368300"/>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txBody>
          <a:bodyPr wrap="none" anchor="ctr">
            <a:spAutoFit/>
          </a:bodyPr>
          <a:lstStyle/>
          <a:p>
            <a:pPr eaLnBrk="0" hangingPunct="0">
              <a:defRPr/>
            </a:pPr>
            <a:endParaRPr lang="zh-CN" altLang="en-US"/>
          </a:p>
        </p:txBody>
      </p:sp>
      <p:sp>
        <p:nvSpPr>
          <p:cNvPr id="8199" name="矩形 1"/>
          <p:cNvSpPr>
            <a:spLocks noChangeArrowheads="1"/>
          </p:cNvSpPr>
          <p:nvPr/>
        </p:nvSpPr>
        <p:spPr bwMode="auto">
          <a:xfrm>
            <a:off x="2591780" y="6253162"/>
            <a:ext cx="4788532" cy="344190"/>
          </a:xfrm>
          <a:prstGeom prst="rect">
            <a:avLst/>
          </a:prstGeom>
          <a:noFill/>
          <a:ln w="9525">
            <a:noFill/>
            <a:miter lim="800000"/>
            <a:headEnd/>
            <a:tailEnd/>
          </a:ln>
        </p:spPr>
        <p:txBody>
          <a:bodyPr wrap="square">
            <a:spAutoFit/>
          </a:bodyPr>
          <a:lstStyle/>
          <a:p>
            <a:pPr eaLnBrk="0" hangingPunct="0"/>
            <a:r>
              <a:rPr lang="zh-CN" altLang="en-US" sz="1600" b="1" dirty="0">
                <a:solidFill>
                  <a:srgbClr val="000D66"/>
                </a:solidFill>
                <a:latin typeface="Heiti SC Medium" charset="-122"/>
                <a:ea typeface="Heiti SC Medium" charset="-122"/>
                <a:cs typeface="Heiti SC Medium" charset="-122"/>
              </a:rPr>
              <a:t>边研制、边采集、边验证、边优化，循环迭代</a:t>
            </a:r>
          </a:p>
        </p:txBody>
      </p:sp>
      <p:sp>
        <p:nvSpPr>
          <p:cNvPr id="8200" name="左大括号 7"/>
          <p:cNvSpPr>
            <a:spLocks/>
          </p:cNvSpPr>
          <p:nvPr/>
        </p:nvSpPr>
        <p:spPr bwMode="auto">
          <a:xfrm rot="5400000">
            <a:off x="1778794" y="51594"/>
            <a:ext cx="255587" cy="2555875"/>
          </a:xfrm>
          <a:prstGeom prst="leftBrace">
            <a:avLst>
              <a:gd name="adj1" fmla="val 8333"/>
              <a:gd name="adj2" fmla="val 50000"/>
            </a:avLst>
          </a:prstGeom>
          <a:noFill/>
          <a:ln w="25400" algn="ctr">
            <a:solidFill>
              <a:srgbClr val="0000FF"/>
            </a:solidFill>
            <a:round/>
            <a:headEnd/>
            <a:tailEnd/>
          </a:ln>
        </p:spPr>
        <p:txBody>
          <a:bodyPr/>
          <a:lstStyle/>
          <a:p>
            <a:pPr marL="609600" indent="-609600" eaLnBrk="0" hangingPunct="0">
              <a:lnSpc>
                <a:spcPct val="80000"/>
              </a:lnSpc>
              <a:spcBef>
                <a:spcPct val="20000"/>
              </a:spcBef>
            </a:pPr>
            <a:endParaRPr lang="zh-CN" altLang="en-US" sz="2600">
              <a:ea typeface="幼圆" pitchFamily="49" charset="-122"/>
            </a:endParaRPr>
          </a:p>
        </p:txBody>
      </p:sp>
      <p:sp>
        <p:nvSpPr>
          <p:cNvPr id="8201" name="矩形 1"/>
          <p:cNvSpPr>
            <a:spLocks noChangeArrowheads="1"/>
          </p:cNvSpPr>
          <p:nvPr/>
        </p:nvSpPr>
        <p:spPr bwMode="auto">
          <a:xfrm>
            <a:off x="628650" y="862013"/>
            <a:ext cx="2519363" cy="339725"/>
          </a:xfrm>
          <a:prstGeom prst="rect">
            <a:avLst/>
          </a:prstGeom>
          <a:noFill/>
          <a:ln w="9525">
            <a:noFill/>
            <a:miter lim="800000"/>
            <a:headEnd/>
            <a:tailEnd/>
          </a:ln>
        </p:spPr>
        <p:txBody>
          <a:bodyPr>
            <a:spAutoFit/>
          </a:bodyPr>
          <a:lstStyle/>
          <a:p>
            <a:pPr eaLnBrk="0" hangingPunct="0"/>
            <a:r>
              <a:rPr lang="zh-CN" altLang="en-US" sz="1600" b="1" dirty="0">
                <a:solidFill>
                  <a:srgbClr val="FF0000"/>
                </a:solidFill>
                <a:latin typeface="Heiti SC Medium" charset="-122"/>
                <a:ea typeface="Heiti SC Medium" charset="-122"/>
                <a:cs typeface="Heiti SC Medium" charset="-122"/>
              </a:rPr>
              <a:t>单设备研制、采集、验证</a:t>
            </a:r>
          </a:p>
        </p:txBody>
      </p:sp>
      <p:sp>
        <p:nvSpPr>
          <p:cNvPr id="8202" name="左大括号 9"/>
          <p:cNvSpPr>
            <a:spLocks/>
          </p:cNvSpPr>
          <p:nvPr/>
        </p:nvSpPr>
        <p:spPr bwMode="auto">
          <a:xfrm rot="5400000">
            <a:off x="4334669" y="197644"/>
            <a:ext cx="255587" cy="2263775"/>
          </a:xfrm>
          <a:prstGeom prst="leftBrace">
            <a:avLst>
              <a:gd name="adj1" fmla="val 8324"/>
              <a:gd name="adj2" fmla="val 50000"/>
            </a:avLst>
          </a:prstGeom>
          <a:noFill/>
          <a:ln w="25400" algn="ctr">
            <a:solidFill>
              <a:srgbClr val="0000FF"/>
            </a:solidFill>
            <a:round/>
            <a:headEnd/>
            <a:tailEnd/>
          </a:ln>
        </p:spPr>
        <p:txBody>
          <a:bodyPr/>
          <a:lstStyle/>
          <a:p>
            <a:pPr marL="609600" indent="-609600" eaLnBrk="0" hangingPunct="0">
              <a:lnSpc>
                <a:spcPct val="80000"/>
              </a:lnSpc>
              <a:spcBef>
                <a:spcPct val="20000"/>
              </a:spcBef>
            </a:pPr>
            <a:endParaRPr lang="zh-CN" altLang="en-US" sz="2600">
              <a:ea typeface="幼圆" pitchFamily="49" charset="-122"/>
            </a:endParaRPr>
          </a:p>
        </p:txBody>
      </p:sp>
      <p:sp>
        <p:nvSpPr>
          <p:cNvPr id="8203" name="矩形 1"/>
          <p:cNvSpPr>
            <a:spLocks noChangeArrowheads="1"/>
          </p:cNvSpPr>
          <p:nvPr/>
        </p:nvSpPr>
        <p:spPr bwMode="auto">
          <a:xfrm>
            <a:off x="3257550" y="862013"/>
            <a:ext cx="2519363" cy="339725"/>
          </a:xfrm>
          <a:prstGeom prst="rect">
            <a:avLst/>
          </a:prstGeom>
          <a:noFill/>
          <a:ln w="9525">
            <a:noFill/>
            <a:miter lim="800000"/>
            <a:headEnd/>
            <a:tailEnd/>
          </a:ln>
        </p:spPr>
        <p:txBody>
          <a:bodyPr>
            <a:spAutoFit/>
          </a:bodyPr>
          <a:lstStyle/>
          <a:p>
            <a:pPr eaLnBrk="0" hangingPunct="0"/>
            <a:r>
              <a:rPr lang="zh-CN" altLang="en-US" sz="1600" b="1" dirty="0">
                <a:solidFill>
                  <a:srgbClr val="FF0000"/>
                </a:solidFill>
                <a:latin typeface="Heiti SC Medium" charset="-122"/>
                <a:ea typeface="Heiti SC Medium" charset="-122"/>
                <a:cs typeface="Heiti SC Medium" charset="-122"/>
              </a:rPr>
              <a:t>多设备研制、采集、验证</a:t>
            </a:r>
          </a:p>
        </p:txBody>
      </p:sp>
      <p:sp>
        <p:nvSpPr>
          <p:cNvPr id="8204" name="左大括号 11"/>
          <p:cNvSpPr>
            <a:spLocks/>
          </p:cNvSpPr>
          <p:nvPr/>
        </p:nvSpPr>
        <p:spPr bwMode="auto">
          <a:xfrm rot="5400000">
            <a:off x="6835775" y="142876"/>
            <a:ext cx="255587" cy="2373312"/>
          </a:xfrm>
          <a:prstGeom prst="leftBrace">
            <a:avLst>
              <a:gd name="adj1" fmla="val 8340"/>
              <a:gd name="adj2" fmla="val 50000"/>
            </a:avLst>
          </a:prstGeom>
          <a:noFill/>
          <a:ln w="25400" algn="ctr">
            <a:solidFill>
              <a:srgbClr val="0000FF"/>
            </a:solidFill>
            <a:round/>
            <a:headEnd/>
            <a:tailEnd/>
          </a:ln>
        </p:spPr>
        <p:txBody>
          <a:bodyPr/>
          <a:lstStyle/>
          <a:p>
            <a:pPr marL="609600" indent="-609600" eaLnBrk="0" hangingPunct="0">
              <a:lnSpc>
                <a:spcPct val="80000"/>
              </a:lnSpc>
              <a:spcBef>
                <a:spcPct val="20000"/>
              </a:spcBef>
            </a:pPr>
            <a:endParaRPr lang="zh-CN" altLang="en-US" sz="2600">
              <a:ea typeface="幼圆" pitchFamily="49" charset="-122"/>
            </a:endParaRPr>
          </a:p>
        </p:txBody>
      </p:sp>
      <p:sp>
        <p:nvSpPr>
          <p:cNvPr id="8205" name="矩形 1"/>
          <p:cNvSpPr>
            <a:spLocks noChangeArrowheads="1"/>
          </p:cNvSpPr>
          <p:nvPr/>
        </p:nvSpPr>
        <p:spPr bwMode="auto">
          <a:xfrm>
            <a:off x="5849938" y="862013"/>
            <a:ext cx="2519362" cy="339725"/>
          </a:xfrm>
          <a:prstGeom prst="rect">
            <a:avLst/>
          </a:prstGeom>
          <a:noFill/>
          <a:ln w="9525">
            <a:noFill/>
            <a:miter lim="800000"/>
            <a:headEnd/>
            <a:tailEnd/>
          </a:ln>
        </p:spPr>
        <p:txBody>
          <a:bodyPr>
            <a:spAutoFit/>
          </a:bodyPr>
          <a:lstStyle/>
          <a:p>
            <a:pPr eaLnBrk="0" hangingPunct="0"/>
            <a:r>
              <a:rPr lang="zh-CN" altLang="en-US" sz="1600" b="1" dirty="0">
                <a:solidFill>
                  <a:srgbClr val="FF0000"/>
                </a:solidFill>
                <a:latin typeface="Heiti SC Medium" charset="-122"/>
                <a:ea typeface="Heiti SC Medium" charset="-122"/>
                <a:cs typeface="Heiti SC Medium" charset="-122"/>
              </a:rPr>
              <a:t>全设备研制、采集、验证</a:t>
            </a:r>
          </a:p>
        </p:txBody>
      </p:sp>
      <p:pic>
        <p:nvPicPr>
          <p:cNvPr id="2" name="图片 1">
            <a:extLst>
              <a:ext uri="{FF2B5EF4-FFF2-40B4-BE49-F238E27FC236}">
                <a16:creationId xmlns:a16="http://schemas.microsoft.com/office/drawing/2014/main" id="{9F713C1B-2CF1-4E1A-AE59-1C27A8EF6F09}"/>
              </a:ext>
            </a:extLst>
          </p:cNvPr>
          <p:cNvPicPr>
            <a:picLocks noChangeAspect="1"/>
          </p:cNvPicPr>
          <p:nvPr/>
        </p:nvPicPr>
        <p:blipFill>
          <a:blip r:embed="rId3"/>
          <a:stretch>
            <a:fillRect/>
          </a:stretch>
        </p:blipFill>
        <p:spPr>
          <a:xfrm>
            <a:off x="628650" y="1563366"/>
            <a:ext cx="7521575" cy="4529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8201"/>
                                        </p:tgtEl>
                                        <p:attrNameLst>
                                          <p:attrName>style.visibility</p:attrName>
                                        </p:attrNameLst>
                                      </p:cBhvr>
                                      <p:to>
                                        <p:strVal val="visible"/>
                                      </p:to>
                                    </p:set>
                                    <p:animEffect transition="in" filter="fade">
                                      <p:cBhvr>
                                        <p:cTn id="7" dur="1000"/>
                                        <p:tgtEl>
                                          <p:spTgt spid="8201"/>
                                        </p:tgtEl>
                                      </p:cBhvr>
                                    </p:animEffect>
                                    <p:anim calcmode="lin" valueType="num">
                                      <p:cBhvr>
                                        <p:cTn id="8" dur="1000" fill="hold"/>
                                        <p:tgtEl>
                                          <p:spTgt spid="8201"/>
                                        </p:tgtEl>
                                        <p:attrNameLst>
                                          <p:attrName>ppt_w</p:attrName>
                                        </p:attrNameLst>
                                      </p:cBhvr>
                                      <p:tavLst>
                                        <p:tav tm="0" fmla="#ppt_w*sin(2.5*pi*$)">
                                          <p:val>
                                            <p:fltVal val="0"/>
                                          </p:val>
                                        </p:tav>
                                        <p:tav tm="100000">
                                          <p:val>
                                            <p:fltVal val="1"/>
                                          </p:val>
                                        </p:tav>
                                      </p:tavLst>
                                    </p:anim>
                                    <p:anim calcmode="lin" valueType="num">
                                      <p:cBhvr>
                                        <p:cTn id="9" dur="1000" fill="hold"/>
                                        <p:tgtEl>
                                          <p:spTgt spid="8201"/>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8203"/>
                                        </p:tgtEl>
                                        <p:attrNameLst>
                                          <p:attrName>style.visibility</p:attrName>
                                        </p:attrNameLst>
                                      </p:cBhvr>
                                      <p:to>
                                        <p:strVal val="visible"/>
                                      </p:to>
                                    </p:set>
                                    <p:animEffect transition="in" filter="fade">
                                      <p:cBhvr>
                                        <p:cTn id="13" dur="1000"/>
                                        <p:tgtEl>
                                          <p:spTgt spid="8203"/>
                                        </p:tgtEl>
                                      </p:cBhvr>
                                    </p:animEffect>
                                    <p:anim calcmode="lin" valueType="num">
                                      <p:cBhvr>
                                        <p:cTn id="14" dur="1000" fill="hold"/>
                                        <p:tgtEl>
                                          <p:spTgt spid="8203"/>
                                        </p:tgtEl>
                                        <p:attrNameLst>
                                          <p:attrName>ppt_w</p:attrName>
                                        </p:attrNameLst>
                                      </p:cBhvr>
                                      <p:tavLst>
                                        <p:tav tm="0" fmla="#ppt_w*sin(2.5*pi*$)">
                                          <p:val>
                                            <p:fltVal val="0"/>
                                          </p:val>
                                        </p:tav>
                                        <p:tav tm="100000">
                                          <p:val>
                                            <p:fltVal val="1"/>
                                          </p:val>
                                        </p:tav>
                                      </p:tavLst>
                                    </p:anim>
                                    <p:anim calcmode="lin" valueType="num">
                                      <p:cBhvr>
                                        <p:cTn id="15" dur="1000" fill="hold"/>
                                        <p:tgtEl>
                                          <p:spTgt spid="8203"/>
                                        </p:tgtEl>
                                        <p:attrNameLst>
                                          <p:attrName>ppt_h</p:attrName>
                                        </p:attrNameLst>
                                      </p:cBhvr>
                                      <p:tavLst>
                                        <p:tav tm="0">
                                          <p:val>
                                            <p:strVal val="#ppt_h"/>
                                          </p:val>
                                        </p:tav>
                                        <p:tav tm="100000">
                                          <p:val>
                                            <p:strVal val="#ppt_h"/>
                                          </p:val>
                                        </p:tav>
                                      </p:tavLst>
                                    </p:anim>
                                  </p:childTnLst>
                                </p:cTn>
                              </p:par>
                            </p:childTnLst>
                          </p:cTn>
                        </p:par>
                        <p:par>
                          <p:cTn id="16" fill="hold">
                            <p:stCondLst>
                              <p:cond delay="2000"/>
                            </p:stCondLst>
                            <p:childTnLst>
                              <p:par>
                                <p:cTn id="17" presetID="45" presetClass="entr" presetSubtype="0" fill="hold" grpId="0" nodeType="afterEffect">
                                  <p:stCondLst>
                                    <p:cond delay="0"/>
                                  </p:stCondLst>
                                  <p:childTnLst>
                                    <p:set>
                                      <p:cBhvr>
                                        <p:cTn id="18" dur="1" fill="hold">
                                          <p:stCondLst>
                                            <p:cond delay="0"/>
                                          </p:stCondLst>
                                        </p:cTn>
                                        <p:tgtEl>
                                          <p:spTgt spid="8205"/>
                                        </p:tgtEl>
                                        <p:attrNameLst>
                                          <p:attrName>style.visibility</p:attrName>
                                        </p:attrNameLst>
                                      </p:cBhvr>
                                      <p:to>
                                        <p:strVal val="visible"/>
                                      </p:to>
                                    </p:set>
                                    <p:animEffect transition="in" filter="fade">
                                      <p:cBhvr>
                                        <p:cTn id="19" dur="1000"/>
                                        <p:tgtEl>
                                          <p:spTgt spid="8205"/>
                                        </p:tgtEl>
                                      </p:cBhvr>
                                    </p:animEffect>
                                    <p:anim calcmode="lin" valueType="num">
                                      <p:cBhvr>
                                        <p:cTn id="20" dur="1000" fill="hold"/>
                                        <p:tgtEl>
                                          <p:spTgt spid="8205"/>
                                        </p:tgtEl>
                                        <p:attrNameLst>
                                          <p:attrName>ppt_w</p:attrName>
                                        </p:attrNameLst>
                                      </p:cBhvr>
                                      <p:tavLst>
                                        <p:tav tm="0" fmla="#ppt_w*sin(2.5*pi*$)">
                                          <p:val>
                                            <p:fltVal val="0"/>
                                          </p:val>
                                        </p:tav>
                                        <p:tav tm="100000">
                                          <p:val>
                                            <p:fltVal val="1"/>
                                          </p:val>
                                        </p:tav>
                                      </p:tavLst>
                                    </p:anim>
                                    <p:anim calcmode="lin" valueType="num">
                                      <p:cBhvr>
                                        <p:cTn id="21" dur="1000" fill="hold"/>
                                        <p:tgtEl>
                                          <p:spTgt spid="8205"/>
                                        </p:tgtEl>
                                        <p:attrNameLst>
                                          <p:attrName>ppt_h</p:attrName>
                                        </p:attrNameLst>
                                      </p:cBhvr>
                                      <p:tavLst>
                                        <p:tav tm="0">
                                          <p:val>
                                            <p:strVal val="#ppt_h"/>
                                          </p:val>
                                        </p:tav>
                                        <p:tav tm="100000">
                                          <p:val>
                                            <p:strVal val="#ppt_h"/>
                                          </p:val>
                                        </p:tav>
                                      </p:tavLst>
                                    </p:anim>
                                  </p:childTnLst>
                                </p:cTn>
                              </p:par>
                            </p:childTnLst>
                          </p:cTn>
                        </p:par>
                        <p:par>
                          <p:cTn id="22" fill="hold">
                            <p:stCondLst>
                              <p:cond delay="4000"/>
                            </p:stCondLst>
                            <p:childTnLst>
                              <p:par>
                                <p:cTn id="23" presetID="9" presetClass="entr" presetSubtype="0" fill="hold" grpId="0" nodeType="afterEffect">
                                  <p:stCondLst>
                                    <p:cond delay="0"/>
                                  </p:stCondLst>
                                  <p:childTnLst>
                                    <p:set>
                                      <p:cBhvr>
                                        <p:cTn id="24" dur="1" fill="hold">
                                          <p:stCondLst>
                                            <p:cond delay="0"/>
                                          </p:stCondLst>
                                        </p:cTn>
                                        <p:tgtEl>
                                          <p:spTgt spid="8200"/>
                                        </p:tgtEl>
                                        <p:attrNameLst>
                                          <p:attrName>style.visibility</p:attrName>
                                        </p:attrNameLst>
                                      </p:cBhvr>
                                      <p:to>
                                        <p:strVal val="visible"/>
                                      </p:to>
                                    </p:set>
                                    <p:animEffect transition="in" filter="dissolve">
                                      <p:cBhvr>
                                        <p:cTn id="25" dur="1000"/>
                                        <p:tgtEl>
                                          <p:spTgt spid="8200"/>
                                        </p:tgtEl>
                                      </p:cBhvr>
                                    </p:animEffect>
                                  </p:childTnLst>
                                </p:cTn>
                              </p:par>
                            </p:childTnLst>
                          </p:cTn>
                        </p:par>
                        <p:par>
                          <p:cTn id="26" fill="hold">
                            <p:stCondLst>
                              <p:cond delay="5000"/>
                            </p:stCondLst>
                            <p:childTnLst>
                              <p:par>
                                <p:cTn id="27" presetID="9" presetClass="entr" presetSubtype="0" fill="hold" grpId="0" nodeType="afterEffect">
                                  <p:stCondLst>
                                    <p:cond delay="0"/>
                                  </p:stCondLst>
                                  <p:childTnLst>
                                    <p:set>
                                      <p:cBhvr>
                                        <p:cTn id="28" dur="1" fill="hold">
                                          <p:stCondLst>
                                            <p:cond delay="0"/>
                                          </p:stCondLst>
                                        </p:cTn>
                                        <p:tgtEl>
                                          <p:spTgt spid="8202"/>
                                        </p:tgtEl>
                                        <p:attrNameLst>
                                          <p:attrName>style.visibility</p:attrName>
                                        </p:attrNameLst>
                                      </p:cBhvr>
                                      <p:to>
                                        <p:strVal val="visible"/>
                                      </p:to>
                                    </p:set>
                                    <p:animEffect transition="in" filter="dissolve">
                                      <p:cBhvr>
                                        <p:cTn id="29" dur="1000"/>
                                        <p:tgtEl>
                                          <p:spTgt spid="8202"/>
                                        </p:tgtEl>
                                      </p:cBhvr>
                                    </p:animEffect>
                                  </p:childTnLst>
                                </p:cTn>
                              </p:par>
                            </p:childTnLst>
                          </p:cTn>
                        </p:par>
                        <p:par>
                          <p:cTn id="30" fill="hold">
                            <p:stCondLst>
                              <p:cond delay="6000"/>
                            </p:stCondLst>
                            <p:childTnLst>
                              <p:par>
                                <p:cTn id="31" presetID="9" presetClass="entr" presetSubtype="0" fill="hold" grpId="0" nodeType="afterEffect">
                                  <p:stCondLst>
                                    <p:cond delay="0"/>
                                  </p:stCondLst>
                                  <p:childTnLst>
                                    <p:set>
                                      <p:cBhvr>
                                        <p:cTn id="32" dur="1" fill="hold">
                                          <p:stCondLst>
                                            <p:cond delay="0"/>
                                          </p:stCondLst>
                                        </p:cTn>
                                        <p:tgtEl>
                                          <p:spTgt spid="8204"/>
                                        </p:tgtEl>
                                        <p:attrNameLst>
                                          <p:attrName>style.visibility</p:attrName>
                                        </p:attrNameLst>
                                      </p:cBhvr>
                                      <p:to>
                                        <p:strVal val="visible"/>
                                      </p:to>
                                    </p:set>
                                    <p:animEffect transition="in" filter="dissolve">
                                      <p:cBhvr>
                                        <p:cTn id="33" dur="1000"/>
                                        <p:tgtEl>
                                          <p:spTgt spid="8204"/>
                                        </p:tgtEl>
                                      </p:cBhvr>
                                    </p:animEffect>
                                  </p:childTnLst>
                                </p:cTn>
                              </p:par>
                            </p:childTnLst>
                          </p:cTn>
                        </p:par>
                        <p:par>
                          <p:cTn id="34" fill="hold">
                            <p:stCondLst>
                              <p:cond delay="7000"/>
                            </p:stCondLst>
                            <p:childTnLst>
                              <p:par>
                                <p:cTn id="35" presetID="3" presetClass="entr" presetSubtype="10" fill="hold" grpId="0" nodeType="afterEffect">
                                  <p:stCondLst>
                                    <p:cond delay="0"/>
                                  </p:stCondLst>
                                  <p:childTnLst>
                                    <p:set>
                                      <p:cBhvr>
                                        <p:cTn id="36" dur="1" fill="hold">
                                          <p:stCondLst>
                                            <p:cond delay="0"/>
                                          </p:stCondLst>
                                        </p:cTn>
                                        <p:tgtEl>
                                          <p:spTgt spid="8199"/>
                                        </p:tgtEl>
                                        <p:attrNameLst>
                                          <p:attrName>style.visibility</p:attrName>
                                        </p:attrNameLst>
                                      </p:cBhvr>
                                      <p:to>
                                        <p:strVal val="visible"/>
                                      </p:to>
                                    </p:set>
                                    <p:animEffect transition="in" filter="blinds(horizontal)">
                                      <p:cBhvr>
                                        <p:cTn id="37" dur="10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p:bldP spid="8200" grpId="0" animBg="1"/>
      <p:bldP spid="8201" grpId="0"/>
      <p:bldP spid="8202" grpId="0" animBg="1"/>
      <p:bldP spid="8203" grpId="0"/>
      <p:bldP spid="8204" grpId="0" animBg="1"/>
      <p:bldP spid="820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37"/>
          <p:cNvPicPr>
            <a:picLocks noChangeAspect="1"/>
          </p:cNvPicPr>
          <p:nvPr/>
        </p:nvPicPr>
        <p:blipFill>
          <a:blip r:embed="rId3" cstate="print"/>
          <a:srcRect/>
          <a:stretch>
            <a:fillRect/>
          </a:stretch>
        </p:blipFill>
        <p:spPr bwMode="auto">
          <a:xfrm>
            <a:off x="3651870" y="2838692"/>
            <a:ext cx="1992660" cy="2209317"/>
          </a:xfrm>
          <a:prstGeom prst="rect">
            <a:avLst/>
          </a:prstGeom>
          <a:noFill/>
          <a:ln w="9525">
            <a:noFill/>
            <a:miter lim="800000"/>
            <a:headEnd/>
            <a:tailEnd/>
          </a:ln>
        </p:spPr>
      </p:pic>
      <p:sp>
        <p:nvSpPr>
          <p:cNvPr id="43011" name="AutoShape 13"/>
          <p:cNvSpPr>
            <a:spLocks noChangeArrowheads="1"/>
          </p:cNvSpPr>
          <p:nvPr/>
        </p:nvSpPr>
        <p:spPr bwMode="gray">
          <a:xfrm>
            <a:off x="517524" y="926691"/>
            <a:ext cx="4306503" cy="500063"/>
          </a:xfrm>
          <a:prstGeom prst="roundRect">
            <a:avLst>
              <a:gd name="adj" fmla="val 50000"/>
            </a:avLst>
          </a:prstGeom>
          <a:solidFill>
            <a:schemeClr val="accent5"/>
          </a:solidFill>
          <a:ln w="12700" algn="ctr">
            <a:solidFill>
              <a:schemeClr val="accent5">
                <a:lumMod val="50000"/>
              </a:schemeClr>
            </a:solidFill>
            <a:round/>
            <a:headEnd/>
            <a:tailEnd/>
          </a:ln>
        </p:spPr>
        <p:txBody>
          <a:bodyPr wrap="none" anchor="ctr"/>
          <a:lstStyle/>
          <a:p>
            <a:pPr algn="ctr" eaLnBrk="0" hangingPunct="0"/>
            <a:r>
              <a:rPr lang="zh-CN" altLang="en-US" sz="2000" b="1" dirty="0">
                <a:solidFill>
                  <a:srgbClr val="C00000"/>
                </a:solidFill>
                <a:latin typeface="Heiti SC Medium" charset="-122"/>
                <a:ea typeface="Heiti SC Medium" charset="-122"/>
                <a:cs typeface="Heiti SC Medium" charset="-122"/>
              </a:rPr>
              <a:t>关键技术</a:t>
            </a:r>
            <a:r>
              <a:rPr lang="en-US" altLang="zh-CN" sz="2000" b="1" dirty="0">
                <a:solidFill>
                  <a:srgbClr val="C00000"/>
                </a:solidFill>
                <a:latin typeface="Heiti SC Medium" charset="-122"/>
                <a:ea typeface="Heiti SC Medium" charset="-122"/>
                <a:cs typeface="Heiti SC Medium" charset="-122"/>
              </a:rPr>
              <a:t>1</a:t>
            </a:r>
            <a:r>
              <a:rPr lang="zh-CN" altLang="en-US" sz="2000" b="1" dirty="0">
                <a:solidFill>
                  <a:srgbClr val="C00000"/>
                </a:solidFill>
                <a:latin typeface="Heiti SC Medium" charset="-122"/>
                <a:ea typeface="Heiti SC Medium" charset="-122"/>
                <a:cs typeface="Heiti SC Medium" charset="-122"/>
              </a:rPr>
              <a:t>：系统集成技术</a:t>
            </a:r>
            <a:endParaRPr lang="en-US" altLang="zh-CN" sz="2000" b="1" dirty="0">
              <a:solidFill>
                <a:srgbClr val="C00000"/>
              </a:solidFill>
              <a:latin typeface="Heiti SC Medium" charset="-122"/>
              <a:ea typeface="Heiti SC Medium" charset="-122"/>
              <a:cs typeface="Heiti SC Medium" charset="-122"/>
            </a:endParaRPr>
          </a:p>
        </p:txBody>
      </p:sp>
      <p:sp>
        <p:nvSpPr>
          <p:cNvPr id="43012"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、关键技术与解决途径</a:t>
            </a:r>
            <a:endParaRPr lang="zh-CN" altLang="en-US" sz="2400" b="1" dirty="0">
              <a:solidFill>
                <a:srgbClr val="000066"/>
              </a:solidFill>
              <a:latin typeface="Heiti SC Medium" charset="-122"/>
              <a:ea typeface="Heiti SC Medium" charset="-122"/>
              <a:cs typeface="Heiti SC Medium" charset="-122"/>
            </a:endParaRPr>
          </a:p>
        </p:txBody>
      </p:sp>
      <p:pic>
        <p:nvPicPr>
          <p:cNvPr id="43013" name="图片 36"/>
          <p:cNvPicPr>
            <a:picLocks noChangeAspect="1"/>
          </p:cNvPicPr>
          <p:nvPr/>
        </p:nvPicPr>
        <p:blipFill>
          <a:blip r:embed="rId4" cstate="print"/>
          <a:srcRect/>
          <a:stretch>
            <a:fillRect/>
          </a:stretch>
        </p:blipFill>
        <p:spPr bwMode="auto">
          <a:xfrm>
            <a:off x="1986516" y="2664396"/>
            <a:ext cx="1571957" cy="2326133"/>
          </a:xfrm>
          <a:prstGeom prst="rect">
            <a:avLst/>
          </a:prstGeom>
          <a:noFill/>
          <a:ln w="9525">
            <a:noFill/>
            <a:miter lim="800000"/>
            <a:headEnd/>
            <a:tailEnd/>
          </a:ln>
        </p:spPr>
      </p:pic>
      <p:pic>
        <p:nvPicPr>
          <p:cNvPr id="43015" name="图片 39"/>
          <p:cNvPicPr>
            <a:picLocks noChangeAspect="1"/>
          </p:cNvPicPr>
          <p:nvPr/>
        </p:nvPicPr>
        <p:blipFill>
          <a:blip r:embed="rId5" cstate="print"/>
          <a:srcRect/>
          <a:stretch>
            <a:fillRect/>
          </a:stretch>
        </p:blipFill>
        <p:spPr bwMode="auto">
          <a:xfrm>
            <a:off x="6042025" y="4926013"/>
            <a:ext cx="2593975" cy="1598612"/>
          </a:xfrm>
          <a:prstGeom prst="rect">
            <a:avLst/>
          </a:prstGeom>
          <a:noFill/>
          <a:ln w="9525">
            <a:noFill/>
            <a:miter lim="800000"/>
            <a:headEnd/>
            <a:tailEnd/>
          </a:ln>
        </p:spPr>
      </p:pic>
      <p:pic>
        <p:nvPicPr>
          <p:cNvPr id="43016" name="图片 40"/>
          <p:cNvPicPr>
            <a:picLocks noChangeAspect="1"/>
          </p:cNvPicPr>
          <p:nvPr/>
        </p:nvPicPr>
        <p:blipFill>
          <a:blip r:embed="rId6" cstate="print"/>
          <a:srcRect/>
          <a:stretch>
            <a:fillRect/>
          </a:stretch>
        </p:blipFill>
        <p:spPr bwMode="auto">
          <a:xfrm>
            <a:off x="6046788" y="3357563"/>
            <a:ext cx="2593975" cy="1511300"/>
          </a:xfrm>
          <a:prstGeom prst="rect">
            <a:avLst/>
          </a:prstGeom>
          <a:noFill/>
          <a:ln w="9525">
            <a:noFill/>
            <a:miter lim="800000"/>
            <a:headEnd/>
            <a:tailEnd/>
          </a:ln>
        </p:spPr>
      </p:pic>
      <p:pic>
        <p:nvPicPr>
          <p:cNvPr id="43017" name="图片 56"/>
          <p:cNvPicPr>
            <a:picLocks noChangeAspect="1"/>
          </p:cNvPicPr>
          <p:nvPr/>
        </p:nvPicPr>
        <p:blipFill>
          <a:blip r:embed="rId7" cstate="print"/>
          <a:srcRect b="28661"/>
          <a:stretch>
            <a:fillRect/>
          </a:stretch>
        </p:blipFill>
        <p:spPr bwMode="auto">
          <a:xfrm>
            <a:off x="352024" y="2752220"/>
            <a:ext cx="1807708" cy="942129"/>
          </a:xfrm>
          <a:prstGeom prst="rect">
            <a:avLst/>
          </a:prstGeom>
          <a:noFill/>
          <a:ln w="9525">
            <a:noFill/>
            <a:miter lim="800000"/>
            <a:headEnd/>
            <a:tailEnd/>
          </a:ln>
        </p:spPr>
      </p:pic>
      <p:pic>
        <p:nvPicPr>
          <p:cNvPr id="43018" name="图片 4"/>
          <p:cNvPicPr>
            <a:picLocks noChangeAspect="1"/>
          </p:cNvPicPr>
          <p:nvPr/>
        </p:nvPicPr>
        <p:blipFill>
          <a:blip r:embed="rId8" cstate="print"/>
          <a:srcRect/>
          <a:stretch>
            <a:fillRect/>
          </a:stretch>
        </p:blipFill>
        <p:spPr bwMode="auto">
          <a:xfrm>
            <a:off x="944562" y="5011738"/>
            <a:ext cx="4733925" cy="1619250"/>
          </a:xfrm>
          <a:prstGeom prst="rect">
            <a:avLst/>
          </a:prstGeom>
          <a:noFill/>
          <a:ln w="9525">
            <a:noFill/>
            <a:miter lim="800000"/>
            <a:headEnd/>
            <a:tailEnd/>
          </a:ln>
        </p:spPr>
      </p:pic>
      <p:sp>
        <p:nvSpPr>
          <p:cNvPr id="43019" name="矩形 10"/>
          <p:cNvSpPr>
            <a:spLocks noChangeArrowheads="1"/>
          </p:cNvSpPr>
          <p:nvPr/>
        </p:nvSpPr>
        <p:spPr bwMode="auto">
          <a:xfrm>
            <a:off x="472206" y="1524625"/>
            <a:ext cx="4600575" cy="1052512"/>
          </a:xfrm>
          <a:prstGeom prst="rect">
            <a:avLst/>
          </a:prstGeom>
          <a:noFill/>
          <a:ln w="9525">
            <a:noFill/>
            <a:miter lim="800000"/>
            <a:headEnd/>
            <a:tailEnd/>
          </a:ln>
        </p:spPr>
        <p:txBody>
          <a:bodyPr>
            <a:spAutoFit/>
          </a:bodyPr>
          <a:lstStyle/>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多模全景成像：可分可合的一体化模块设计、共享稳定平台、同视点数据融合；</a:t>
            </a:r>
            <a:endParaRPr lang="en-US" altLang="zh-CN" sz="1600" b="1" dirty="0">
              <a:solidFill>
                <a:srgbClr val="000D66"/>
              </a:solidFill>
              <a:latin typeface="Heiti SC Medium" charset="-122"/>
              <a:ea typeface="Heiti SC Medium" charset="-122"/>
              <a:cs typeface="Heiti SC Medium" charset="-122"/>
            </a:endParaRPr>
          </a:p>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多源详查成像：与全景相互配合，粗、精观察</a:t>
            </a:r>
            <a:endParaRPr lang="en-US" altLang="zh-CN" sz="1600" b="1" dirty="0">
              <a:solidFill>
                <a:srgbClr val="000D66"/>
              </a:solidFill>
              <a:latin typeface="Heiti SC Medium" charset="-122"/>
              <a:ea typeface="Heiti SC Medium" charset="-122"/>
              <a:cs typeface="Heiti SC Medium" charset="-122"/>
            </a:endParaRPr>
          </a:p>
        </p:txBody>
      </p:sp>
      <p:pic>
        <p:nvPicPr>
          <p:cNvPr id="43020" name="图片 64"/>
          <p:cNvPicPr>
            <a:picLocks noChangeAspect="1"/>
          </p:cNvPicPr>
          <p:nvPr/>
        </p:nvPicPr>
        <p:blipFill>
          <a:blip r:embed="rId9" cstate="print"/>
          <a:srcRect t="6201" b="18645"/>
          <a:stretch>
            <a:fillRect/>
          </a:stretch>
        </p:blipFill>
        <p:spPr bwMode="auto">
          <a:xfrm>
            <a:off x="352024" y="3782173"/>
            <a:ext cx="1474775" cy="1044517"/>
          </a:xfrm>
          <a:prstGeom prst="rect">
            <a:avLst/>
          </a:prstGeom>
          <a:noFill/>
          <a:ln w="9525">
            <a:noFill/>
            <a:miter lim="800000"/>
            <a:headEnd/>
            <a:tailEnd/>
          </a:ln>
        </p:spPr>
      </p:pic>
      <p:pic>
        <p:nvPicPr>
          <p:cNvPr id="13" name="图片 12">
            <a:extLst>
              <a:ext uri="{FF2B5EF4-FFF2-40B4-BE49-F238E27FC236}">
                <a16:creationId xmlns:a16="http://schemas.microsoft.com/office/drawing/2014/main" id="{DA1A4E53-0927-474E-AEE9-A08D45E582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00092" y="893974"/>
            <a:ext cx="3419980" cy="2313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edge">
                                      <p:cBhvr>
                                        <p:cTn id="7" dur="1000"/>
                                        <p:tgtEl>
                                          <p:spTgt spid="43011"/>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43019"/>
                                        </p:tgtEl>
                                        <p:attrNameLst>
                                          <p:attrName>style.visibility</p:attrName>
                                        </p:attrNameLst>
                                      </p:cBhvr>
                                      <p:to>
                                        <p:strVal val="visible"/>
                                      </p:to>
                                    </p:set>
                                    <p:animEffect transition="in" filter="blinds(horizontal)">
                                      <p:cBhvr>
                                        <p:cTn id="11" dur="1000"/>
                                        <p:tgtEl>
                                          <p:spTgt spid="43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p:bldP spid="430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13"/>
          <p:cNvSpPr>
            <a:spLocks noChangeArrowheads="1"/>
          </p:cNvSpPr>
          <p:nvPr/>
        </p:nvSpPr>
        <p:spPr bwMode="gray">
          <a:xfrm>
            <a:off x="1767046" y="857214"/>
            <a:ext cx="5692899" cy="500062"/>
          </a:xfrm>
          <a:prstGeom prst="roundRect">
            <a:avLst>
              <a:gd name="adj" fmla="val 50000"/>
            </a:avLst>
          </a:prstGeom>
          <a:solidFill>
            <a:schemeClr val="accent5"/>
          </a:solidFill>
          <a:ln w="12700" algn="ctr">
            <a:solidFill>
              <a:schemeClr val="accent5">
                <a:lumMod val="50000"/>
              </a:schemeClr>
            </a:solidFill>
            <a:round/>
            <a:headEnd/>
            <a:tailEnd/>
          </a:ln>
        </p:spPr>
        <p:txBody>
          <a:bodyPr wrap="none" anchor="ctr"/>
          <a:lstStyle/>
          <a:p>
            <a:pPr algn="ctr" eaLnBrk="0" hangingPunct="0"/>
            <a:r>
              <a:rPr lang="zh-CN" altLang="en-US" sz="2000" b="1" dirty="0">
                <a:solidFill>
                  <a:srgbClr val="C00000"/>
                </a:solidFill>
                <a:latin typeface="Heiti SC Medium" charset="-122"/>
                <a:ea typeface="Heiti SC Medium" charset="-122"/>
                <a:cs typeface="Heiti SC Medium" charset="-122"/>
              </a:rPr>
              <a:t>关键技术</a:t>
            </a:r>
            <a:r>
              <a:rPr lang="en-US" altLang="zh-CN" sz="2000" b="1" dirty="0">
                <a:solidFill>
                  <a:srgbClr val="C00000"/>
                </a:solidFill>
                <a:latin typeface="Heiti SC Medium" charset="-122"/>
                <a:ea typeface="Heiti SC Medium" charset="-122"/>
                <a:cs typeface="Heiti SC Medium" charset="-122"/>
              </a:rPr>
              <a:t>2</a:t>
            </a:r>
            <a:r>
              <a:rPr lang="zh-CN" altLang="en-US" sz="2000" b="1" dirty="0">
                <a:solidFill>
                  <a:srgbClr val="C00000"/>
                </a:solidFill>
                <a:latin typeface="Heiti SC Medium" charset="-122"/>
                <a:ea typeface="Heiti SC Medium" charset="-122"/>
                <a:cs typeface="Heiti SC Medium" charset="-122"/>
              </a:rPr>
              <a:t>：知识库构建技术</a:t>
            </a:r>
            <a:endParaRPr lang="en-US" altLang="zh-CN" sz="2000" b="1" dirty="0">
              <a:solidFill>
                <a:srgbClr val="C00000"/>
              </a:solidFill>
              <a:latin typeface="Heiti SC Medium" charset="-122"/>
              <a:ea typeface="Heiti SC Medium" charset="-122"/>
              <a:cs typeface="Heiti SC Medium" charset="-122"/>
            </a:endParaRPr>
          </a:p>
        </p:txBody>
      </p:sp>
      <p:sp>
        <p:nvSpPr>
          <p:cNvPr id="44035"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、关键技术与解决途径</a:t>
            </a:r>
            <a:endParaRPr lang="zh-CN" altLang="en-US" sz="2400" b="1" dirty="0">
              <a:solidFill>
                <a:srgbClr val="000066"/>
              </a:solidFill>
              <a:latin typeface="Heiti SC Medium" charset="-122"/>
              <a:ea typeface="Heiti SC Medium" charset="-122"/>
              <a:cs typeface="Heiti SC Medium" charset="-122"/>
            </a:endParaRPr>
          </a:p>
        </p:txBody>
      </p:sp>
      <p:grpSp>
        <p:nvGrpSpPr>
          <p:cNvPr id="44036" name="组合 1"/>
          <p:cNvGrpSpPr>
            <a:grpSpLocks/>
          </p:cNvGrpSpPr>
          <p:nvPr/>
        </p:nvGrpSpPr>
        <p:grpSpPr bwMode="auto">
          <a:xfrm>
            <a:off x="721680" y="2149912"/>
            <a:ext cx="8407400" cy="4413913"/>
            <a:chOff x="297787" y="1160463"/>
            <a:chExt cx="8846213" cy="4933467"/>
          </a:xfrm>
        </p:grpSpPr>
        <p:pic>
          <p:nvPicPr>
            <p:cNvPr id="44039" name="图片 7"/>
            <p:cNvPicPr>
              <a:picLocks noChangeAspect="1" noChangeArrowheads="1"/>
            </p:cNvPicPr>
            <p:nvPr/>
          </p:nvPicPr>
          <p:blipFill>
            <a:blip r:embed="rId3" cstate="print"/>
            <a:srcRect/>
            <a:stretch>
              <a:fillRect/>
            </a:stretch>
          </p:blipFill>
          <p:spPr bwMode="auto">
            <a:xfrm>
              <a:off x="297787" y="3105150"/>
              <a:ext cx="2366039" cy="1025546"/>
            </a:xfrm>
            <a:prstGeom prst="rect">
              <a:avLst/>
            </a:prstGeom>
            <a:noFill/>
            <a:ln w="9525">
              <a:noFill/>
              <a:miter lim="800000"/>
              <a:headEnd/>
              <a:tailEnd/>
            </a:ln>
          </p:spPr>
        </p:pic>
        <p:pic>
          <p:nvPicPr>
            <p:cNvPr id="44040" name="Picture 4"/>
            <p:cNvPicPr>
              <a:picLocks noChangeAspect="1" noChangeArrowheads="1"/>
            </p:cNvPicPr>
            <p:nvPr/>
          </p:nvPicPr>
          <p:blipFill>
            <a:blip r:embed="rId4" cstate="print"/>
            <a:srcRect/>
            <a:stretch>
              <a:fillRect/>
            </a:stretch>
          </p:blipFill>
          <p:spPr bwMode="auto">
            <a:xfrm>
              <a:off x="742355" y="1265675"/>
              <a:ext cx="1512888" cy="933450"/>
            </a:xfrm>
            <a:prstGeom prst="rect">
              <a:avLst/>
            </a:prstGeom>
            <a:noFill/>
            <a:ln w="9525">
              <a:noFill/>
              <a:miter lim="800000"/>
              <a:headEnd/>
              <a:tailEnd/>
            </a:ln>
          </p:spPr>
        </p:pic>
        <p:pic>
          <p:nvPicPr>
            <p:cNvPr id="44041" name="Picture 5"/>
            <p:cNvPicPr>
              <a:picLocks noChangeAspect="1" noChangeArrowheads="1"/>
            </p:cNvPicPr>
            <p:nvPr/>
          </p:nvPicPr>
          <p:blipFill>
            <a:blip r:embed="rId5" cstate="print"/>
            <a:srcRect/>
            <a:stretch>
              <a:fillRect/>
            </a:stretch>
          </p:blipFill>
          <p:spPr bwMode="auto">
            <a:xfrm>
              <a:off x="431800" y="4813300"/>
              <a:ext cx="1622425" cy="947738"/>
            </a:xfrm>
            <a:prstGeom prst="rect">
              <a:avLst/>
            </a:prstGeom>
            <a:noFill/>
            <a:ln w="9525">
              <a:noFill/>
              <a:miter lim="800000"/>
              <a:headEnd/>
              <a:tailEnd/>
            </a:ln>
          </p:spPr>
        </p:pic>
        <p:pic>
          <p:nvPicPr>
            <p:cNvPr id="44042" name="图片 13"/>
            <p:cNvPicPr>
              <a:picLocks noChangeAspect="1" noChangeArrowheads="1"/>
            </p:cNvPicPr>
            <p:nvPr/>
          </p:nvPicPr>
          <p:blipFill>
            <a:blip r:embed="rId6" cstate="print"/>
            <a:srcRect/>
            <a:stretch>
              <a:fillRect/>
            </a:stretch>
          </p:blipFill>
          <p:spPr bwMode="auto">
            <a:xfrm>
              <a:off x="2411413" y="4813300"/>
              <a:ext cx="1873250" cy="947738"/>
            </a:xfrm>
            <a:prstGeom prst="rect">
              <a:avLst/>
            </a:prstGeom>
            <a:noFill/>
            <a:ln w="9525">
              <a:noFill/>
              <a:miter lim="800000"/>
              <a:headEnd/>
              <a:tailEnd/>
            </a:ln>
          </p:spPr>
        </p:pic>
        <p:sp>
          <p:nvSpPr>
            <p:cNvPr id="13" name="圆角矩形 12"/>
            <p:cNvSpPr/>
            <p:nvPr/>
          </p:nvSpPr>
          <p:spPr bwMode="auto">
            <a:xfrm>
              <a:off x="4644057" y="4812100"/>
              <a:ext cx="1695412" cy="936863"/>
            </a:xfrm>
            <a:prstGeom prst="roundRect">
              <a:avLst/>
            </a:prstGeom>
            <a:solidFill>
              <a:srgbClr val="FFE2C9"/>
            </a:solidFill>
            <a:ln>
              <a:solidFill>
                <a:srgbClr val="C0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dirty="0">
                <a:solidFill>
                  <a:schemeClr val="tx1"/>
                </a:solidFill>
                <a:latin typeface="Times New Roman" panose="02020603050405020304" pitchFamily="18" charset="0"/>
                <a:ea typeface="幼圆" panose="02010509060101010101" pitchFamily="49" charset="-122"/>
              </a:endParaRPr>
            </a:p>
          </p:txBody>
        </p:sp>
        <p:sp>
          <p:nvSpPr>
            <p:cNvPr id="44044" name="矩形 16"/>
            <p:cNvSpPr>
              <a:spLocks noChangeArrowheads="1"/>
            </p:cNvSpPr>
            <p:nvPr/>
          </p:nvSpPr>
          <p:spPr bwMode="auto">
            <a:xfrm>
              <a:off x="539751" y="5749925"/>
              <a:ext cx="1327746" cy="344005"/>
            </a:xfrm>
            <a:prstGeom prst="rect">
              <a:avLst/>
            </a:prstGeom>
            <a:noFill/>
            <a:ln w="9525">
              <a:noFill/>
              <a:miter lim="800000"/>
              <a:headEnd/>
              <a:tailEnd/>
            </a:ln>
          </p:spPr>
          <p:txBody>
            <a:bodyPr wrap="none">
              <a:spAutoFit/>
            </a:bodyPr>
            <a:lstStyle/>
            <a:p>
              <a:pPr eaLnBrk="0" hangingPunct="0"/>
              <a:r>
                <a:rPr lang="zh-CN" altLang="en-US" sz="1400" b="1" dirty="0">
                  <a:solidFill>
                    <a:srgbClr val="FF0000"/>
                  </a:solidFill>
                  <a:latin typeface="Heiti SC Medium" charset="-122"/>
                  <a:ea typeface="Heiti SC Medium" charset="-122"/>
                  <a:cs typeface="Heiti SC Medium" charset="-122"/>
                </a:rPr>
                <a:t>海上实拍样本</a:t>
              </a:r>
            </a:p>
          </p:txBody>
        </p:sp>
        <p:sp>
          <p:nvSpPr>
            <p:cNvPr id="44045" name="矩形 17"/>
            <p:cNvSpPr>
              <a:spLocks noChangeArrowheads="1"/>
            </p:cNvSpPr>
            <p:nvPr/>
          </p:nvSpPr>
          <p:spPr bwMode="auto">
            <a:xfrm>
              <a:off x="2735263" y="5749925"/>
              <a:ext cx="1327746" cy="344005"/>
            </a:xfrm>
            <a:prstGeom prst="rect">
              <a:avLst/>
            </a:prstGeom>
            <a:noFill/>
            <a:ln w="9525">
              <a:noFill/>
              <a:miter lim="800000"/>
              <a:headEnd/>
              <a:tailEnd/>
            </a:ln>
          </p:spPr>
          <p:txBody>
            <a:bodyPr wrap="none">
              <a:spAutoFit/>
            </a:bodyPr>
            <a:lstStyle/>
            <a:p>
              <a:pPr eaLnBrk="0" hangingPunct="0"/>
              <a:r>
                <a:rPr lang="zh-CN" altLang="en-US" sz="1400" b="1" dirty="0">
                  <a:solidFill>
                    <a:srgbClr val="FF0000"/>
                  </a:solidFill>
                  <a:latin typeface="Heiti SC Medium" charset="-122"/>
                  <a:ea typeface="Heiti SC Medium" charset="-122"/>
                  <a:cs typeface="Heiti SC Medium" charset="-122"/>
                </a:rPr>
                <a:t>仿真模拟样本</a:t>
              </a:r>
            </a:p>
          </p:txBody>
        </p:sp>
        <p:sp>
          <p:nvSpPr>
            <p:cNvPr id="44046" name="矩形 18"/>
            <p:cNvSpPr>
              <a:spLocks noChangeArrowheads="1"/>
            </p:cNvSpPr>
            <p:nvPr/>
          </p:nvSpPr>
          <p:spPr bwMode="auto">
            <a:xfrm>
              <a:off x="4859338" y="5749925"/>
              <a:ext cx="1327746" cy="344005"/>
            </a:xfrm>
            <a:prstGeom prst="rect">
              <a:avLst/>
            </a:prstGeom>
            <a:noFill/>
            <a:ln w="9525">
              <a:noFill/>
              <a:miter lim="800000"/>
              <a:headEnd/>
              <a:tailEnd/>
            </a:ln>
          </p:spPr>
          <p:txBody>
            <a:bodyPr wrap="none">
              <a:spAutoFit/>
            </a:bodyPr>
            <a:lstStyle/>
            <a:p>
              <a:pPr eaLnBrk="0" hangingPunct="0"/>
              <a:r>
                <a:rPr lang="zh-CN" altLang="en-US" sz="1400" b="1" dirty="0">
                  <a:solidFill>
                    <a:srgbClr val="FF0000"/>
                  </a:solidFill>
                  <a:latin typeface="Heiti SC Medium" charset="-122"/>
                  <a:ea typeface="Heiti SC Medium" charset="-122"/>
                  <a:cs typeface="Heiti SC Medium" charset="-122"/>
                </a:rPr>
                <a:t>目标属性信息</a:t>
              </a:r>
            </a:p>
          </p:txBody>
        </p:sp>
        <p:sp>
          <p:nvSpPr>
            <p:cNvPr id="44047" name="矩形 19"/>
            <p:cNvSpPr>
              <a:spLocks noChangeArrowheads="1"/>
            </p:cNvSpPr>
            <p:nvPr/>
          </p:nvSpPr>
          <p:spPr bwMode="auto">
            <a:xfrm>
              <a:off x="4608513" y="4829174"/>
              <a:ext cx="1870075" cy="928812"/>
            </a:xfrm>
            <a:prstGeom prst="rect">
              <a:avLst/>
            </a:prstGeom>
            <a:noFill/>
            <a:ln w="9525">
              <a:noFill/>
              <a:miter lim="800000"/>
              <a:headEnd/>
              <a:tailEnd/>
            </a:ln>
          </p:spPr>
          <p:txBody>
            <a:bodyPr>
              <a:spAutoFit/>
            </a:bodyPr>
            <a:lstStyle/>
            <a:p>
              <a:pPr eaLnBrk="0" hangingPunct="0"/>
              <a:r>
                <a:rPr lang="zh-CN" altLang="en-US" sz="1600" b="1" dirty="0">
                  <a:latin typeface="Heiti SC Medium" charset="-122"/>
                  <a:ea typeface="Heiti SC Medium" charset="-122"/>
                  <a:cs typeface="Heiti SC Medium" charset="-122"/>
                </a:rPr>
                <a:t>目标尺寸、外形</a:t>
              </a:r>
              <a:endParaRPr lang="en-US" altLang="zh-CN" sz="1600" b="1" dirty="0">
                <a:latin typeface="Heiti SC Medium" charset="-122"/>
                <a:ea typeface="Heiti SC Medium" charset="-122"/>
                <a:cs typeface="Heiti SC Medium" charset="-122"/>
              </a:endParaRPr>
            </a:p>
            <a:p>
              <a:pPr eaLnBrk="0" hangingPunct="0"/>
              <a:r>
                <a:rPr lang="zh-CN" altLang="en-US" sz="1600" b="1" dirty="0">
                  <a:latin typeface="Heiti SC Medium" charset="-122"/>
                  <a:ea typeface="Heiti SC Medium" charset="-122"/>
                  <a:cs typeface="Heiti SC Medium" charset="-122"/>
                </a:rPr>
                <a:t>机动能力、作业特点、危险评估</a:t>
              </a:r>
            </a:p>
          </p:txBody>
        </p:sp>
        <p:sp>
          <p:nvSpPr>
            <p:cNvPr id="44048" name="矩形 20"/>
            <p:cNvSpPr>
              <a:spLocks noChangeArrowheads="1"/>
            </p:cNvSpPr>
            <p:nvPr/>
          </p:nvSpPr>
          <p:spPr bwMode="auto">
            <a:xfrm>
              <a:off x="848354" y="4130696"/>
              <a:ext cx="1327746" cy="344005"/>
            </a:xfrm>
            <a:prstGeom prst="rect">
              <a:avLst/>
            </a:prstGeom>
            <a:noFill/>
            <a:ln w="9525">
              <a:noFill/>
              <a:miter lim="800000"/>
              <a:headEnd/>
              <a:tailEnd/>
            </a:ln>
          </p:spPr>
          <p:txBody>
            <a:bodyPr wrap="none">
              <a:spAutoFit/>
            </a:bodyPr>
            <a:lstStyle/>
            <a:p>
              <a:pPr eaLnBrk="0" hangingPunct="0"/>
              <a:r>
                <a:rPr lang="zh-CN" altLang="en-US" sz="1400" b="1" dirty="0">
                  <a:solidFill>
                    <a:srgbClr val="FF0000"/>
                  </a:solidFill>
                  <a:latin typeface="Heiti SC Medium" charset="-122"/>
                  <a:ea typeface="Heiti SC Medium" charset="-122"/>
                  <a:cs typeface="Heiti SC Medium" charset="-122"/>
                </a:rPr>
                <a:t>目标知识图谱</a:t>
              </a:r>
            </a:p>
          </p:txBody>
        </p:sp>
        <p:sp>
          <p:nvSpPr>
            <p:cNvPr id="19" name="椭圆 18"/>
            <p:cNvSpPr/>
            <p:nvPr/>
          </p:nvSpPr>
          <p:spPr bwMode="auto">
            <a:xfrm>
              <a:off x="3492500" y="3429000"/>
              <a:ext cx="1979613" cy="863600"/>
            </a:xfrm>
            <a:prstGeom prst="ellipse">
              <a:avLst/>
            </a:prstGeom>
            <a:solidFill>
              <a:srgbClr val="00B05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anose="02020603050405020304" pitchFamily="18" charset="0"/>
                <a:ea typeface="幼圆" panose="02010509060101010101" pitchFamily="49" charset="-122"/>
              </a:endParaRPr>
            </a:p>
          </p:txBody>
        </p:sp>
        <p:sp>
          <p:nvSpPr>
            <p:cNvPr id="44052" name="矩形 25"/>
            <p:cNvSpPr>
              <a:spLocks noChangeArrowheads="1"/>
            </p:cNvSpPr>
            <p:nvPr/>
          </p:nvSpPr>
          <p:spPr bwMode="auto">
            <a:xfrm>
              <a:off x="3762966" y="3459302"/>
              <a:ext cx="1455737" cy="707886"/>
            </a:xfrm>
            <a:prstGeom prst="rect">
              <a:avLst/>
            </a:prstGeom>
            <a:noFill/>
            <a:ln w="9525">
              <a:noFill/>
              <a:miter lim="800000"/>
              <a:headEnd/>
              <a:tailEnd/>
            </a:ln>
          </p:spPr>
          <p:txBody>
            <a:bodyPr>
              <a:spAutoFit/>
            </a:bodyPr>
            <a:lstStyle/>
            <a:p>
              <a:pPr algn="ctr" eaLnBrk="0" hangingPunct="0"/>
              <a:r>
                <a:rPr lang="zh-CN" altLang="en-US" sz="2000" b="1" dirty="0">
                  <a:solidFill>
                    <a:schemeClr val="bg1"/>
                  </a:solidFill>
                  <a:latin typeface="楷体" pitchFamily="49" charset="-122"/>
                  <a:ea typeface="楷体" pitchFamily="49" charset="-122"/>
                </a:rPr>
                <a:t>目标综合知识库</a:t>
              </a:r>
            </a:p>
          </p:txBody>
        </p:sp>
        <p:sp>
          <p:nvSpPr>
            <p:cNvPr id="21" name="圆角矩形 20"/>
            <p:cNvSpPr/>
            <p:nvPr/>
          </p:nvSpPr>
          <p:spPr bwMode="auto">
            <a:xfrm>
              <a:off x="6586682" y="4797905"/>
              <a:ext cx="1695413" cy="935088"/>
            </a:xfrm>
            <a:prstGeom prst="roundRect">
              <a:avLst/>
            </a:prstGeom>
            <a:solidFill>
              <a:srgbClr val="FFE2C9"/>
            </a:solidFill>
            <a:ln>
              <a:solidFill>
                <a:srgbClr val="C0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dirty="0">
                <a:solidFill>
                  <a:schemeClr val="tx1"/>
                </a:solidFill>
                <a:latin typeface="Times New Roman" panose="02020603050405020304" pitchFamily="18" charset="0"/>
                <a:ea typeface="幼圆" panose="02010509060101010101" pitchFamily="49" charset="-122"/>
              </a:endParaRPr>
            </a:p>
          </p:txBody>
        </p:sp>
        <p:sp>
          <p:nvSpPr>
            <p:cNvPr id="44054" name="矩形 27"/>
            <p:cNvSpPr>
              <a:spLocks noChangeArrowheads="1"/>
            </p:cNvSpPr>
            <p:nvPr/>
          </p:nvSpPr>
          <p:spPr bwMode="auto">
            <a:xfrm>
              <a:off x="6802438" y="5732462"/>
              <a:ext cx="1327746" cy="344005"/>
            </a:xfrm>
            <a:prstGeom prst="rect">
              <a:avLst/>
            </a:prstGeom>
            <a:noFill/>
            <a:ln w="9525">
              <a:noFill/>
              <a:miter lim="800000"/>
              <a:headEnd/>
              <a:tailEnd/>
            </a:ln>
          </p:spPr>
          <p:txBody>
            <a:bodyPr wrap="none">
              <a:spAutoFit/>
            </a:bodyPr>
            <a:lstStyle/>
            <a:p>
              <a:pPr eaLnBrk="0" hangingPunct="0"/>
              <a:r>
                <a:rPr lang="zh-CN" altLang="en-US" sz="1400" b="1" dirty="0">
                  <a:solidFill>
                    <a:srgbClr val="FF0000"/>
                  </a:solidFill>
                  <a:latin typeface="Heiti SC Medium" charset="-122"/>
                  <a:ea typeface="Heiti SC Medium" charset="-122"/>
                  <a:cs typeface="Heiti SC Medium" charset="-122"/>
                </a:rPr>
                <a:t>航行语音样本</a:t>
              </a:r>
            </a:p>
          </p:txBody>
        </p:sp>
        <p:sp>
          <p:nvSpPr>
            <p:cNvPr id="44055" name="矩形 28"/>
            <p:cNvSpPr>
              <a:spLocks noChangeArrowheads="1"/>
            </p:cNvSpPr>
            <p:nvPr/>
          </p:nvSpPr>
          <p:spPr bwMode="auto">
            <a:xfrm>
              <a:off x="6597697" y="4805815"/>
              <a:ext cx="1655764" cy="928812"/>
            </a:xfrm>
            <a:prstGeom prst="rect">
              <a:avLst/>
            </a:prstGeom>
            <a:noFill/>
            <a:ln w="9525">
              <a:noFill/>
              <a:miter lim="800000"/>
              <a:headEnd/>
              <a:tailEnd/>
            </a:ln>
          </p:spPr>
          <p:txBody>
            <a:bodyPr>
              <a:spAutoFit/>
            </a:bodyPr>
            <a:lstStyle/>
            <a:p>
              <a:pPr algn="ctr" eaLnBrk="0" hangingPunct="0"/>
              <a:r>
                <a:rPr lang="zh-CN" altLang="en-US" sz="1600" b="1" dirty="0">
                  <a:latin typeface="Heiti SC Medium" charset="-122"/>
                  <a:ea typeface="Heiti SC Medium" charset="-122"/>
                  <a:cs typeface="Heiti SC Medium" charset="-122"/>
                </a:rPr>
                <a:t>声号、语音交互、指令意图、多国语音等</a:t>
              </a:r>
            </a:p>
          </p:txBody>
        </p:sp>
        <p:sp>
          <p:nvSpPr>
            <p:cNvPr id="44056" name="矩形 29"/>
            <p:cNvSpPr>
              <a:spLocks noChangeArrowheads="1"/>
            </p:cNvSpPr>
            <p:nvPr/>
          </p:nvSpPr>
          <p:spPr bwMode="auto">
            <a:xfrm>
              <a:off x="8388350" y="5084762"/>
              <a:ext cx="755650" cy="307777"/>
            </a:xfrm>
            <a:prstGeom prst="rect">
              <a:avLst/>
            </a:prstGeom>
            <a:noFill/>
            <a:ln w="9525">
              <a:noFill/>
              <a:miter lim="800000"/>
              <a:headEnd/>
              <a:tailEnd/>
            </a:ln>
          </p:spPr>
          <p:txBody>
            <a:bodyPr>
              <a:spAutoFit/>
            </a:bodyPr>
            <a:lstStyle/>
            <a:p>
              <a:pPr eaLnBrk="0" hangingPunct="0"/>
              <a:r>
                <a:rPr lang="zh-CN" altLang="en-US" sz="1400" b="1">
                  <a:solidFill>
                    <a:srgbClr val="FF0000"/>
                  </a:solidFill>
                  <a:latin typeface="楷体" pitchFamily="49" charset="-122"/>
                  <a:ea typeface="楷体" pitchFamily="49" charset="-122"/>
                </a:rPr>
                <a:t>。。。</a:t>
              </a:r>
            </a:p>
          </p:txBody>
        </p:sp>
        <p:sp>
          <p:nvSpPr>
            <p:cNvPr id="25" name="圆角矩形 24"/>
            <p:cNvSpPr/>
            <p:nvPr/>
          </p:nvSpPr>
          <p:spPr bwMode="auto">
            <a:xfrm>
              <a:off x="6551605" y="3338211"/>
              <a:ext cx="1620247" cy="702042"/>
            </a:xfrm>
            <a:prstGeom prst="roundRect">
              <a:avLst/>
            </a:prstGeom>
            <a:solidFill>
              <a:srgbClr val="FFE2C9"/>
            </a:solidFill>
            <a:ln>
              <a:solidFill>
                <a:srgbClr val="C0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dirty="0">
                <a:solidFill>
                  <a:schemeClr val="tx1"/>
                </a:solidFill>
                <a:latin typeface="Times New Roman" panose="02020603050405020304" pitchFamily="18" charset="0"/>
                <a:ea typeface="幼圆" panose="02010509060101010101" pitchFamily="49" charset="-122"/>
              </a:endParaRPr>
            </a:p>
          </p:txBody>
        </p:sp>
        <p:sp>
          <p:nvSpPr>
            <p:cNvPr id="44058" name="矩形 32"/>
            <p:cNvSpPr>
              <a:spLocks noChangeArrowheads="1"/>
            </p:cNvSpPr>
            <p:nvPr/>
          </p:nvSpPr>
          <p:spPr bwMode="auto">
            <a:xfrm>
              <a:off x="6612510" y="3345430"/>
              <a:ext cx="1641737" cy="653608"/>
            </a:xfrm>
            <a:prstGeom prst="rect">
              <a:avLst/>
            </a:prstGeom>
            <a:noFill/>
            <a:ln w="9525">
              <a:noFill/>
              <a:miter lim="800000"/>
              <a:headEnd/>
              <a:tailEnd/>
            </a:ln>
          </p:spPr>
          <p:txBody>
            <a:bodyPr>
              <a:spAutoFit/>
            </a:bodyPr>
            <a:lstStyle/>
            <a:p>
              <a:pPr eaLnBrk="0" hangingPunct="0"/>
              <a:r>
                <a:rPr lang="zh-CN" altLang="en-US" sz="1600" b="1" dirty="0">
                  <a:latin typeface="Heiti SC Medium" charset="-122"/>
                  <a:ea typeface="Heiti SC Medium" charset="-122"/>
                  <a:cs typeface="Heiti SC Medium" charset="-122"/>
                </a:rPr>
                <a:t>变形、变色、噪声、模糊</a:t>
              </a:r>
            </a:p>
          </p:txBody>
        </p:sp>
        <p:cxnSp>
          <p:nvCxnSpPr>
            <p:cNvPr id="44059" name="直接箭头连接符 35"/>
            <p:cNvCxnSpPr>
              <a:cxnSpLocks noChangeShapeType="1"/>
            </p:cNvCxnSpPr>
            <p:nvPr/>
          </p:nvCxnSpPr>
          <p:spPr bwMode="auto">
            <a:xfrm>
              <a:off x="6911975" y="4400550"/>
              <a:ext cx="914400" cy="914400"/>
            </a:xfrm>
            <a:prstGeom prst="straightConnector1">
              <a:avLst/>
            </a:prstGeom>
            <a:noFill/>
            <a:ln w="9525">
              <a:noFill/>
              <a:round/>
              <a:headEnd/>
              <a:tailEnd/>
            </a:ln>
          </p:spPr>
        </p:cxnSp>
        <p:sp>
          <p:nvSpPr>
            <p:cNvPr id="28" name="圆角矩形 27"/>
            <p:cNvSpPr/>
            <p:nvPr/>
          </p:nvSpPr>
          <p:spPr bwMode="auto">
            <a:xfrm>
              <a:off x="3132383" y="2493008"/>
              <a:ext cx="1007226" cy="574893"/>
            </a:xfrm>
            <a:prstGeom prst="roundRect">
              <a:avLst/>
            </a:prstGeom>
            <a:gradFill>
              <a:gsLst>
                <a:gs pos="0">
                  <a:srgbClr val="CCFFFF"/>
                </a:gs>
                <a:gs pos="100000">
                  <a:srgbClr val="CCFFFF">
                    <a:gamma/>
                    <a:tint val="5882"/>
                    <a:invGamma/>
                  </a:srgbClr>
                </a:gs>
              </a:gsLst>
              <a:lin ang="0" scaled="1"/>
            </a:gra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dirty="0">
                <a:solidFill>
                  <a:schemeClr val="tx1"/>
                </a:solidFill>
                <a:latin typeface="Times New Roman" panose="02020603050405020304" pitchFamily="18" charset="0"/>
                <a:ea typeface="幼圆" panose="02010509060101010101" pitchFamily="49" charset="-122"/>
              </a:endParaRPr>
            </a:p>
          </p:txBody>
        </p:sp>
        <p:sp>
          <p:nvSpPr>
            <p:cNvPr id="44061" name="矩形 43"/>
            <p:cNvSpPr>
              <a:spLocks noChangeArrowheads="1"/>
            </p:cNvSpPr>
            <p:nvPr/>
          </p:nvSpPr>
          <p:spPr bwMode="auto">
            <a:xfrm>
              <a:off x="3197224" y="2427856"/>
              <a:ext cx="906463" cy="584775"/>
            </a:xfrm>
            <a:prstGeom prst="rect">
              <a:avLst/>
            </a:prstGeom>
            <a:noFill/>
            <a:ln w="9525">
              <a:noFill/>
              <a:miter lim="800000"/>
              <a:headEnd/>
              <a:tailEnd/>
            </a:ln>
          </p:spPr>
          <p:txBody>
            <a:bodyPr>
              <a:spAutoFit/>
            </a:bodyPr>
            <a:lstStyle/>
            <a:p>
              <a:pPr algn="ctr" eaLnBrk="0" hangingPunct="0"/>
              <a:r>
                <a:rPr lang="zh-CN" altLang="en-US" sz="1600" b="1">
                  <a:latin typeface="楷体" pitchFamily="49" charset="-122"/>
                  <a:ea typeface="楷体" pitchFamily="49" charset="-122"/>
                </a:rPr>
                <a:t>目标分类策略</a:t>
              </a:r>
            </a:p>
          </p:txBody>
        </p:sp>
        <p:sp>
          <p:nvSpPr>
            <p:cNvPr id="44062" name="矩形 48"/>
            <p:cNvSpPr>
              <a:spLocks noChangeArrowheads="1"/>
            </p:cNvSpPr>
            <p:nvPr/>
          </p:nvSpPr>
          <p:spPr bwMode="auto">
            <a:xfrm>
              <a:off x="656461" y="2258644"/>
              <a:ext cx="1873250" cy="344005"/>
            </a:xfrm>
            <a:prstGeom prst="rect">
              <a:avLst/>
            </a:prstGeom>
            <a:noFill/>
            <a:ln w="9525">
              <a:noFill/>
              <a:miter lim="800000"/>
              <a:headEnd/>
              <a:tailEnd/>
            </a:ln>
          </p:spPr>
          <p:txBody>
            <a:bodyPr>
              <a:spAutoFit/>
            </a:bodyPr>
            <a:lstStyle/>
            <a:p>
              <a:pPr eaLnBrk="0" hangingPunct="0"/>
              <a:r>
                <a:rPr lang="zh-CN" altLang="en-US" sz="1400" b="1" dirty="0">
                  <a:solidFill>
                    <a:srgbClr val="FF0000"/>
                  </a:solidFill>
                  <a:latin typeface="Heiti SC Medium" charset="-122"/>
                  <a:ea typeface="Heiti SC Medium" charset="-122"/>
                  <a:cs typeface="Heiti SC Medium" charset="-122"/>
                </a:rPr>
                <a:t>融合知识目标识别</a:t>
              </a:r>
            </a:p>
          </p:txBody>
        </p:sp>
        <p:sp>
          <p:nvSpPr>
            <p:cNvPr id="31" name="圆角矩形 30"/>
            <p:cNvSpPr/>
            <p:nvPr/>
          </p:nvSpPr>
          <p:spPr bwMode="auto">
            <a:xfrm>
              <a:off x="6588353" y="1783263"/>
              <a:ext cx="1583499" cy="917346"/>
            </a:xfrm>
            <a:prstGeom prst="roundRect">
              <a:avLst/>
            </a:prstGeom>
            <a:gradFill>
              <a:gsLst>
                <a:gs pos="0">
                  <a:srgbClr val="CCFFFF"/>
                </a:gs>
                <a:gs pos="100000">
                  <a:srgbClr val="CCFFFF">
                    <a:gamma/>
                    <a:tint val="5882"/>
                    <a:invGamma/>
                  </a:srgbClr>
                </a:gs>
              </a:gsLst>
              <a:lin ang="0" scaled="1"/>
            </a:gra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dirty="0">
                <a:solidFill>
                  <a:schemeClr val="tx1"/>
                </a:solidFill>
                <a:latin typeface="Times New Roman" panose="02020603050405020304" pitchFamily="18" charset="0"/>
                <a:ea typeface="幼圆" panose="02010509060101010101" pitchFamily="49" charset="-122"/>
              </a:endParaRPr>
            </a:p>
          </p:txBody>
        </p:sp>
        <p:sp>
          <p:nvSpPr>
            <p:cNvPr id="44064" name="矩形 37"/>
            <p:cNvSpPr>
              <a:spLocks noChangeArrowheads="1"/>
            </p:cNvSpPr>
            <p:nvPr/>
          </p:nvSpPr>
          <p:spPr bwMode="auto">
            <a:xfrm>
              <a:off x="6645359" y="1910022"/>
              <a:ext cx="1518493" cy="653608"/>
            </a:xfrm>
            <a:prstGeom prst="rect">
              <a:avLst/>
            </a:prstGeom>
            <a:noFill/>
            <a:ln w="9525">
              <a:noFill/>
              <a:miter lim="800000"/>
              <a:headEnd/>
              <a:tailEnd/>
            </a:ln>
          </p:spPr>
          <p:txBody>
            <a:bodyPr>
              <a:spAutoFit/>
            </a:bodyPr>
            <a:lstStyle/>
            <a:p>
              <a:pPr eaLnBrk="0" hangingPunct="0"/>
              <a:r>
                <a:rPr lang="zh-CN" altLang="en-US" sz="1600" b="1" dirty="0">
                  <a:latin typeface="Heiti SC Medium" charset="-122"/>
                  <a:ea typeface="Heiti SC Medium" charset="-122"/>
                  <a:cs typeface="Heiti SC Medium" charset="-122"/>
                </a:rPr>
                <a:t>机器学习算法综合样本库</a:t>
              </a:r>
            </a:p>
          </p:txBody>
        </p:sp>
        <p:sp>
          <p:nvSpPr>
            <p:cNvPr id="33" name="圆角矩形 32"/>
            <p:cNvSpPr/>
            <p:nvPr/>
          </p:nvSpPr>
          <p:spPr bwMode="auto">
            <a:xfrm>
              <a:off x="3708657" y="1160463"/>
              <a:ext cx="1618576" cy="755878"/>
            </a:xfrm>
            <a:prstGeom prst="roundRect">
              <a:avLst/>
            </a:prstGeom>
            <a:solidFill>
              <a:srgbClr val="FFE2C9"/>
            </a:solidFill>
            <a:ln>
              <a:solidFill>
                <a:srgbClr val="C0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marL="609600" indent="-609600" eaLnBrk="0" hangingPunct="0">
                <a:lnSpc>
                  <a:spcPct val="80000"/>
                </a:lnSpc>
                <a:spcBef>
                  <a:spcPct val="20000"/>
                </a:spcBef>
                <a:defRPr/>
              </a:pPr>
              <a:endParaRPr lang="zh-CN" altLang="en-US" sz="2600" dirty="0">
                <a:solidFill>
                  <a:schemeClr val="tx1"/>
                </a:solidFill>
                <a:latin typeface="Times New Roman" panose="02020603050405020304" pitchFamily="18" charset="0"/>
                <a:ea typeface="幼圆" panose="02010509060101010101" pitchFamily="49" charset="-122"/>
              </a:endParaRPr>
            </a:p>
          </p:txBody>
        </p:sp>
        <p:sp>
          <p:nvSpPr>
            <p:cNvPr id="44066" name="矩形 39"/>
            <p:cNvSpPr>
              <a:spLocks noChangeArrowheads="1"/>
            </p:cNvSpPr>
            <p:nvPr/>
          </p:nvSpPr>
          <p:spPr bwMode="auto">
            <a:xfrm>
              <a:off x="3671888" y="1199954"/>
              <a:ext cx="1692275" cy="653608"/>
            </a:xfrm>
            <a:prstGeom prst="rect">
              <a:avLst/>
            </a:prstGeom>
            <a:noFill/>
            <a:ln w="9525">
              <a:noFill/>
              <a:miter lim="800000"/>
              <a:headEnd/>
              <a:tailEnd/>
            </a:ln>
          </p:spPr>
          <p:txBody>
            <a:bodyPr>
              <a:spAutoFit/>
            </a:bodyPr>
            <a:lstStyle/>
            <a:p>
              <a:pPr algn="ctr" eaLnBrk="0" hangingPunct="0"/>
              <a:r>
                <a:rPr lang="zh-CN" altLang="en-US" sz="1600" b="1" dirty="0">
                  <a:latin typeface="Heiti SC Medium" charset="-122"/>
                  <a:ea typeface="Heiti SC Medium" charset="-122"/>
                  <a:cs typeface="Heiti SC Medium" charset="-122"/>
                </a:rPr>
                <a:t>目标检测、识别、态势解析</a:t>
              </a:r>
            </a:p>
          </p:txBody>
        </p:sp>
        <p:sp>
          <p:nvSpPr>
            <p:cNvPr id="44067" name="矩形 47"/>
            <p:cNvSpPr>
              <a:spLocks noChangeArrowheads="1"/>
            </p:cNvSpPr>
            <p:nvPr/>
          </p:nvSpPr>
          <p:spPr bwMode="auto">
            <a:xfrm>
              <a:off x="6769505" y="4056292"/>
              <a:ext cx="1327746" cy="344005"/>
            </a:xfrm>
            <a:prstGeom prst="rect">
              <a:avLst/>
            </a:prstGeom>
            <a:noFill/>
            <a:ln w="9525">
              <a:noFill/>
              <a:miter lim="800000"/>
              <a:headEnd/>
              <a:tailEnd/>
            </a:ln>
          </p:spPr>
          <p:txBody>
            <a:bodyPr wrap="none">
              <a:spAutoFit/>
            </a:bodyPr>
            <a:lstStyle/>
            <a:p>
              <a:pPr eaLnBrk="0" hangingPunct="0"/>
              <a:r>
                <a:rPr lang="zh-CN" altLang="en-US" sz="1400" b="1" dirty="0">
                  <a:solidFill>
                    <a:srgbClr val="FF0000"/>
                  </a:solidFill>
                  <a:latin typeface="Heiti SC Medium" charset="-122"/>
                  <a:ea typeface="Heiti SC Medium" charset="-122"/>
                  <a:cs typeface="Heiti SC Medium" charset="-122"/>
                </a:rPr>
                <a:t>样本增广处理</a:t>
              </a:r>
            </a:p>
          </p:txBody>
        </p:sp>
        <p:sp>
          <p:nvSpPr>
            <p:cNvPr id="44068" name="矩形 53"/>
            <p:cNvSpPr>
              <a:spLocks noChangeArrowheads="1"/>
            </p:cNvSpPr>
            <p:nvPr/>
          </p:nvSpPr>
          <p:spPr bwMode="auto">
            <a:xfrm>
              <a:off x="2312393" y="1339114"/>
              <a:ext cx="1376957" cy="344005"/>
            </a:xfrm>
            <a:prstGeom prst="rect">
              <a:avLst/>
            </a:prstGeom>
            <a:noFill/>
            <a:ln w="9525">
              <a:noFill/>
              <a:miter lim="800000"/>
              <a:headEnd/>
              <a:tailEnd/>
            </a:ln>
          </p:spPr>
          <p:txBody>
            <a:bodyPr wrap="square">
              <a:spAutoFit/>
            </a:bodyPr>
            <a:lstStyle/>
            <a:p>
              <a:pPr eaLnBrk="0" hangingPunct="0"/>
              <a:r>
                <a:rPr lang="zh-CN" altLang="en-US" sz="1400" b="1" dirty="0">
                  <a:solidFill>
                    <a:srgbClr val="FF0000"/>
                  </a:solidFill>
                  <a:latin typeface="Heiti SC Medium" charset="-122"/>
                  <a:ea typeface="Heiti SC Medium" charset="-122"/>
                  <a:cs typeface="Heiti SC Medium" charset="-122"/>
                </a:rPr>
                <a:t>提高分类精度</a:t>
              </a:r>
            </a:p>
          </p:txBody>
        </p:sp>
        <p:sp>
          <p:nvSpPr>
            <p:cNvPr id="44069" name="矩形 54"/>
            <p:cNvSpPr>
              <a:spLocks noChangeArrowheads="1"/>
            </p:cNvSpPr>
            <p:nvPr/>
          </p:nvSpPr>
          <p:spPr bwMode="auto">
            <a:xfrm>
              <a:off x="3035896" y="1904634"/>
              <a:ext cx="755650" cy="584807"/>
            </a:xfrm>
            <a:prstGeom prst="rect">
              <a:avLst/>
            </a:prstGeom>
            <a:noFill/>
            <a:ln w="9525">
              <a:noFill/>
              <a:miter lim="800000"/>
              <a:headEnd/>
              <a:tailEnd/>
            </a:ln>
          </p:spPr>
          <p:txBody>
            <a:bodyPr>
              <a:spAutoFit/>
            </a:bodyPr>
            <a:lstStyle/>
            <a:p>
              <a:pPr eaLnBrk="0" hangingPunct="0"/>
              <a:r>
                <a:rPr lang="zh-CN" altLang="en-US" sz="1400" b="1" dirty="0">
                  <a:solidFill>
                    <a:srgbClr val="FF0000"/>
                  </a:solidFill>
                  <a:latin typeface="Heiti SC Medium" charset="-122"/>
                  <a:ea typeface="Heiti SC Medium" charset="-122"/>
                  <a:cs typeface="Heiti SC Medium" charset="-122"/>
                </a:rPr>
                <a:t>提供分类依据</a:t>
              </a:r>
            </a:p>
          </p:txBody>
        </p:sp>
        <p:sp>
          <p:nvSpPr>
            <p:cNvPr id="44070" name="矩形 55"/>
            <p:cNvSpPr>
              <a:spLocks noChangeArrowheads="1"/>
            </p:cNvSpPr>
            <p:nvPr/>
          </p:nvSpPr>
          <p:spPr bwMode="auto">
            <a:xfrm>
              <a:off x="5539018" y="1339114"/>
              <a:ext cx="1412069" cy="344005"/>
            </a:xfrm>
            <a:prstGeom prst="rect">
              <a:avLst/>
            </a:prstGeom>
            <a:noFill/>
            <a:ln w="9525">
              <a:noFill/>
              <a:miter lim="800000"/>
              <a:headEnd/>
              <a:tailEnd/>
            </a:ln>
          </p:spPr>
          <p:txBody>
            <a:bodyPr wrap="square">
              <a:spAutoFit/>
            </a:bodyPr>
            <a:lstStyle/>
            <a:p>
              <a:pPr eaLnBrk="0" hangingPunct="0"/>
              <a:r>
                <a:rPr lang="zh-CN" altLang="en-US" sz="1400" b="1" dirty="0">
                  <a:solidFill>
                    <a:srgbClr val="FF0000"/>
                  </a:solidFill>
                  <a:latin typeface="Heiti SC Medium" charset="-122"/>
                  <a:ea typeface="Heiti SC Medium" charset="-122"/>
                  <a:cs typeface="Heiti SC Medium" charset="-122"/>
                </a:rPr>
                <a:t>提供学习样本</a:t>
              </a:r>
            </a:p>
          </p:txBody>
        </p:sp>
        <p:sp>
          <p:nvSpPr>
            <p:cNvPr id="39" name="圆角矩形 38"/>
            <p:cNvSpPr/>
            <p:nvPr/>
          </p:nvSpPr>
          <p:spPr bwMode="auto">
            <a:xfrm>
              <a:off x="4608979" y="2493008"/>
              <a:ext cx="1007226" cy="574893"/>
            </a:xfrm>
            <a:prstGeom prst="roundRect">
              <a:avLst/>
            </a:prstGeom>
            <a:gradFill>
              <a:gsLst>
                <a:gs pos="0">
                  <a:srgbClr val="CCFFFF"/>
                </a:gs>
                <a:gs pos="100000">
                  <a:srgbClr val="CCFFFF">
                    <a:gamma/>
                    <a:tint val="5882"/>
                    <a:invGamma/>
                  </a:srgbClr>
                </a:gs>
              </a:gsLst>
              <a:lin ang="0" scaled="1"/>
            </a:gra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dirty="0">
                <a:solidFill>
                  <a:schemeClr val="tx1"/>
                </a:solidFill>
                <a:latin typeface="Times New Roman" panose="02020603050405020304" pitchFamily="18" charset="0"/>
                <a:ea typeface="幼圆" panose="02010509060101010101" pitchFamily="49" charset="-122"/>
              </a:endParaRPr>
            </a:p>
          </p:txBody>
        </p:sp>
        <p:sp>
          <p:nvSpPr>
            <p:cNvPr id="44072" name="矩形 57"/>
            <p:cNvSpPr>
              <a:spLocks noChangeArrowheads="1"/>
            </p:cNvSpPr>
            <p:nvPr/>
          </p:nvSpPr>
          <p:spPr bwMode="auto">
            <a:xfrm>
              <a:off x="4673599" y="2427856"/>
              <a:ext cx="906463" cy="584775"/>
            </a:xfrm>
            <a:prstGeom prst="rect">
              <a:avLst/>
            </a:prstGeom>
            <a:noFill/>
            <a:ln w="9525">
              <a:noFill/>
              <a:miter lim="800000"/>
              <a:headEnd/>
              <a:tailEnd/>
            </a:ln>
          </p:spPr>
          <p:txBody>
            <a:bodyPr>
              <a:spAutoFit/>
            </a:bodyPr>
            <a:lstStyle/>
            <a:p>
              <a:pPr algn="ctr" eaLnBrk="0" hangingPunct="0"/>
              <a:r>
                <a:rPr lang="zh-CN" altLang="en-US" sz="1600" b="1">
                  <a:latin typeface="楷体" pitchFamily="49" charset="-122"/>
                  <a:ea typeface="楷体" pitchFamily="49" charset="-122"/>
                </a:rPr>
                <a:t>目标属性关联</a:t>
              </a:r>
            </a:p>
          </p:txBody>
        </p:sp>
        <p:sp>
          <p:nvSpPr>
            <p:cNvPr id="44073" name="矩形 60"/>
            <p:cNvSpPr>
              <a:spLocks noChangeArrowheads="1"/>
            </p:cNvSpPr>
            <p:nvPr/>
          </p:nvSpPr>
          <p:spPr bwMode="auto">
            <a:xfrm>
              <a:off x="5165725" y="1908088"/>
              <a:ext cx="755650" cy="584807"/>
            </a:xfrm>
            <a:prstGeom prst="rect">
              <a:avLst/>
            </a:prstGeom>
            <a:noFill/>
            <a:ln w="9525">
              <a:noFill/>
              <a:miter lim="800000"/>
              <a:headEnd/>
              <a:tailEnd/>
            </a:ln>
          </p:spPr>
          <p:txBody>
            <a:bodyPr>
              <a:spAutoFit/>
            </a:bodyPr>
            <a:lstStyle/>
            <a:p>
              <a:pPr eaLnBrk="0" hangingPunct="0"/>
              <a:r>
                <a:rPr lang="zh-CN" altLang="en-US" sz="1400" b="1" dirty="0">
                  <a:solidFill>
                    <a:srgbClr val="FF0000"/>
                  </a:solidFill>
                  <a:latin typeface="Heiti SC Medium" charset="-122"/>
                  <a:ea typeface="Heiti SC Medium" charset="-122"/>
                  <a:cs typeface="Heiti SC Medium" charset="-122"/>
                </a:rPr>
                <a:t>提供态势属性</a:t>
              </a:r>
            </a:p>
          </p:txBody>
        </p:sp>
        <p:cxnSp>
          <p:nvCxnSpPr>
            <p:cNvPr id="44074" name="直接箭头连接符 64"/>
            <p:cNvCxnSpPr>
              <a:cxnSpLocks noChangeShapeType="1"/>
            </p:cNvCxnSpPr>
            <p:nvPr/>
          </p:nvCxnSpPr>
          <p:spPr bwMode="auto">
            <a:xfrm flipV="1">
              <a:off x="1619250" y="2563813"/>
              <a:ext cx="0" cy="504825"/>
            </a:xfrm>
            <a:prstGeom prst="straightConnector1">
              <a:avLst/>
            </a:prstGeom>
            <a:noFill/>
            <a:ln w="88900">
              <a:solidFill>
                <a:srgbClr val="C00000"/>
              </a:solidFill>
              <a:round/>
              <a:headEnd/>
              <a:tailEnd type="triangle" w="sm" len="med"/>
            </a:ln>
          </p:spPr>
        </p:cxnSp>
        <p:cxnSp>
          <p:nvCxnSpPr>
            <p:cNvPr id="44075" name="直接箭头连接符 67"/>
            <p:cNvCxnSpPr>
              <a:cxnSpLocks noChangeShapeType="1"/>
            </p:cNvCxnSpPr>
            <p:nvPr/>
          </p:nvCxnSpPr>
          <p:spPr bwMode="auto">
            <a:xfrm flipV="1">
              <a:off x="2627313" y="1736725"/>
              <a:ext cx="792162" cy="252413"/>
            </a:xfrm>
            <a:prstGeom prst="straightConnector1">
              <a:avLst/>
            </a:prstGeom>
            <a:noFill/>
            <a:ln w="88900">
              <a:solidFill>
                <a:srgbClr val="C00000"/>
              </a:solidFill>
              <a:round/>
              <a:headEnd/>
              <a:tailEnd type="triangle" w="sm" len="med"/>
            </a:ln>
          </p:spPr>
        </p:cxnSp>
        <p:cxnSp>
          <p:nvCxnSpPr>
            <p:cNvPr id="44076" name="直接箭头连接符 70"/>
            <p:cNvCxnSpPr>
              <a:cxnSpLocks noChangeShapeType="1"/>
            </p:cNvCxnSpPr>
            <p:nvPr/>
          </p:nvCxnSpPr>
          <p:spPr bwMode="auto">
            <a:xfrm flipH="1" flipV="1">
              <a:off x="5543550" y="1808163"/>
              <a:ext cx="936625" cy="215900"/>
            </a:xfrm>
            <a:prstGeom prst="straightConnector1">
              <a:avLst/>
            </a:prstGeom>
            <a:noFill/>
            <a:ln w="88900">
              <a:solidFill>
                <a:srgbClr val="C00000"/>
              </a:solidFill>
              <a:round/>
              <a:headEnd/>
              <a:tailEnd type="triangle" w="sm" len="med"/>
            </a:ln>
          </p:spPr>
        </p:cxnSp>
        <p:cxnSp>
          <p:nvCxnSpPr>
            <p:cNvPr id="44077" name="直接箭头连接符 73"/>
            <p:cNvCxnSpPr>
              <a:cxnSpLocks noChangeShapeType="1"/>
            </p:cNvCxnSpPr>
            <p:nvPr/>
          </p:nvCxnSpPr>
          <p:spPr bwMode="auto">
            <a:xfrm flipH="1" flipV="1">
              <a:off x="2700338" y="3644900"/>
              <a:ext cx="576263" cy="71439"/>
            </a:xfrm>
            <a:prstGeom prst="straightConnector1">
              <a:avLst/>
            </a:prstGeom>
            <a:noFill/>
            <a:ln w="88900">
              <a:solidFill>
                <a:srgbClr val="C00000"/>
              </a:solidFill>
              <a:round/>
              <a:headEnd/>
              <a:tailEnd type="triangle" w="sm" len="med"/>
            </a:ln>
          </p:spPr>
        </p:cxnSp>
        <p:cxnSp>
          <p:nvCxnSpPr>
            <p:cNvPr id="44078" name="直接箭头连接符 75"/>
            <p:cNvCxnSpPr>
              <a:cxnSpLocks noChangeShapeType="1"/>
            </p:cNvCxnSpPr>
            <p:nvPr/>
          </p:nvCxnSpPr>
          <p:spPr bwMode="auto">
            <a:xfrm flipH="1" flipV="1">
              <a:off x="3527425" y="3105150"/>
              <a:ext cx="323850" cy="358775"/>
            </a:xfrm>
            <a:prstGeom prst="straightConnector1">
              <a:avLst/>
            </a:prstGeom>
            <a:noFill/>
            <a:ln w="88900">
              <a:solidFill>
                <a:srgbClr val="C00000"/>
              </a:solidFill>
              <a:round/>
              <a:headEnd/>
              <a:tailEnd type="triangle" w="sm" len="med"/>
            </a:ln>
          </p:spPr>
        </p:cxnSp>
        <p:cxnSp>
          <p:nvCxnSpPr>
            <p:cNvPr id="44079" name="直接箭头连接符 78"/>
            <p:cNvCxnSpPr>
              <a:cxnSpLocks noChangeShapeType="1"/>
            </p:cNvCxnSpPr>
            <p:nvPr/>
          </p:nvCxnSpPr>
          <p:spPr bwMode="auto">
            <a:xfrm flipH="1" flipV="1">
              <a:off x="4824414" y="1952626"/>
              <a:ext cx="179158" cy="419959"/>
            </a:xfrm>
            <a:prstGeom prst="straightConnector1">
              <a:avLst/>
            </a:prstGeom>
            <a:noFill/>
            <a:ln w="88900">
              <a:solidFill>
                <a:srgbClr val="C00000"/>
              </a:solidFill>
              <a:round/>
              <a:headEnd/>
              <a:tailEnd type="triangle" w="sm" len="med"/>
            </a:ln>
          </p:spPr>
        </p:cxnSp>
        <p:cxnSp>
          <p:nvCxnSpPr>
            <p:cNvPr id="44080" name="直接箭头连接符 79"/>
            <p:cNvCxnSpPr>
              <a:cxnSpLocks noChangeShapeType="1"/>
            </p:cNvCxnSpPr>
            <p:nvPr/>
          </p:nvCxnSpPr>
          <p:spPr bwMode="auto">
            <a:xfrm flipV="1">
              <a:off x="1800225" y="4113213"/>
              <a:ext cx="1692275" cy="539751"/>
            </a:xfrm>
            <a:prstGeom prst="straightConnector1">
              <a:avLst/>
            </a:prstGeom>
            <a:noFill/>
            <a:ln w="88900">
              <a:solidFill>
                <a:srgbClr val="C00000"/>
              </a:solidFill>
              <a:round/>
              <a:headEnd/>
              <a:tailEnd type="triangle" w="sm" len="med"/>
            </a:ln>
          </p:spPr>
        </p:cxnSp>
        <p:cxnSp>
          <p:nvCxnSpPr>
            <p:cNvPr id="44081" name="直接箭头连接符 81"/>
            <p:cNvCxnSpPr>
              <a:cxnSpLocks noChangeShapeType="1"/>
            </p:cNvCxnSpPr>
            <p:nvPr/>
          </p:nvCxnSpPr>
          <p:spPr bwMode="auto">
            <a:xfrm flipV="1">
              <a:off x="3851275" y="1989138"/>
              <a:ext cx="288925" cy="395287"/>
            </a:xfrm>
            <a:prstGeom prst="straightConnector1">
              <a:avLst/>
            </a:prstGeom>
            <a:noFill/>
            <a:ln w="88900">
              <a:solidFill>
                <a:srgbClr val="C00000"/>
              </a:solidFill>
              <a:round/>
              <a:headEnd/>
              <a:tailEnd type="triangle" w="sm" len="med"/>
            </a:ln>
          </p:spPr>
        </p:cxnSp>
        <p:cxnSp>
          <p:nvCxnSpPr>
            <p:cNvPr id="44082" name="直接箭头连接符 84"/>
            <p:cNvCxnSpPr>
              <a:cxnSpLocks noChangeShapeType="1"/>
            </p:cNvCxnSpPr>
            <p:nvPr/>
          </p:nvCxnSpPr>
          <p:spPr bwMode="auto">
            <a:xfrm flipV="1">
              <a:off x="5040313" y="3105150"/>
              <a:ext cx="215900" cy="358775"/>
            </a:xfrm>
            <a:prstGeom prst="straightConnector1">
              <a:avLst/>
            </a:prstGeom>
            <a:noFill/>
            <a:ln w="88900">
              <a:solidFill>
                <a:srgbClr val="C00000"/>
              </a:solidFill>
              <a:round/>
              <a:headEnd/>
              <a:tailEnd type="triangle" w="sm" len="med"/>
            </a:ln>
          </p:spPr>
        </p:cxnSp>
        <p:cxnSp>
          <p:nvCxnSpPr>
            <p:cNvPr id="44083" name="直接箭头连接符 86"/>
            <p:cNvCxnSpPr>
              <a:cxnSpLocks noChangeShapeType="1"/>
            </p:cNvCxnSpPr>
            <p:nvPr/>
          </p:nvCxnSpPr>
          <p:spPr bwMode="auto">
            <a:xfrm flipV="1">
              <a:off x="5364163" y="2708275"/>
              <a:ext cx="1223962" cy="828675"/>
            </a:xfrm>
            <a:prstGeom prst="straightConnector1">
              <a:avLst/>
            </a:prstGeom>
            <a:noFill/>
            <a:ln w="88900">
              <a:solidFill>
                <a:srgbClr val="C00000"/>
              </a:solidFill>
              <a:round/>
              <a:headEnd/>
              <a:tailEnd type="triangle" w="sm" len="med"/>
            </a:ln>
          </p:spPr>
        </p:cxnSp>
        <p:cxnSp>
          <p:nvCxnSpPr>
            <p:cNvPr id="44084" name="直接箭头连接符 88"/>
            <p:cNvCxnSpPr>
              <a:cxnSpLocks noChangeShapeType="1"/>
            </p:cNvCxnSpPr>
            <p:nvPr/>
          </p:nvCxnSpPr>
          <p:spPr bwMode="auto">
            <a:xfrm>
              <a:off x="5867400" y="3608388"/>
              <a:ext cx="541338" cy="0"/>
            </a:xfrm>
            <a:prstGeom prst="straightConnector1">
              <a:avLst/>
            </a:prstGeom>
            <a:noFill/>
            <a:ln w="88900">
              <a:solidFill>
                <a:srgbClr val="C00000"/>
              </a:solidFill>
              <a:round/>
              <a:headEnd/>
              <a:tailEnd type="triangle" w="sm" len="med"/>
            </a:ln>
          </p:spPr>
        </p:cxnSp>
        <p:cxnSp>
          <p:nvCxnSpPr>
            <p:cNvPr id="44085" name="直接箭头连接符 90"/>
            <p:cNvCxnSpPr>
              <a:cxnSpLocks noChangeShapeType="1"/>
            </p:cNvCxnSpPr>
            <p:nvPr/>
          </p:nvCxnSpPr>
          <p:spPr bwMode="auto">
            <a:xfrm flipH="1" flipV="1">
              <a:off x="5832475" y="3824288"/>
              <a:ext cx="512763" cy="9525"/>
            </a:xfrm>
            <a:prstGeom prst="straightConnector1">
              <a:avLst/>
            </a:prstGeom>
            <a:noFill/>
            <a:ln w="88900">
              <a:solidFill>
                <a:srgbClr val="C00000"/>
              </a:solidFill>
              <a:round/>
              <a:headEnd/>
              <a:tailEnd type="triangle" w="sm" len="med"/>
            </a:ln>
          </p:spPr>
        </p:cxnSp>
        <p:cxnSp>
          <p:nvCxnSpPr>
            <p:cNvPr id="44086" name="直接箭头连接符 92"/>
            <p:cNvCxnSpPr>
              <a:cxnSpLocks noChangeShapeType="1"/>
            </p:cNvCxnSpPr>
            <p:nvPr/>
          </p:nvCxnSpPr>
          <p:spPr bwMode="auto">
            <a:xfrm flipH="1" flipV="1">
              <a:off x="5472113" y="4113213"/>
              <a:ext cx="1116012" cy="611187"/>
            </a:xfrm>
            <a:prstGeom prst="straightConnector1">
              <a:avLst/>
            </a:prstGeom>
            <a:noFill/>
            <a:ln w="88900">
              <a:solidFill>
                <a:srgbClr val="C00000"/>
              </a:solidFill>
              <a:round/>
              <a:headEnd/>
              <a:tailEnd type="triangle" w="sm" len="med"/>
            </a:ln>
          </p:spPr>
        </p:cxnSp>
        <p:cxnSp>
          <p:nvCxnSpPr>
            <p:cNvPr id="44087" name="直接箭头连接符 94"/>
            <p:cNvCxnSpPr>
              <a:cxnSpLocks noChangeShapeType="1"/>
            </p:cNvCxnSpPr>
            <p:nvPr/>
          </p:nvCxnSpPr>
          <p:spPr bwMode="auto">
            <a:xfrm flipH="1" flipV="1">
              <a:off x="5076825" y="4256088"/>
              <a:ext cx="323850" cy="433387"/>
            </a:xfrm>
            <a:prstGeom prst="straightConnector1">
              <a:avLst/>
            </a:prstGeom>
            <a:noFill/>
            <a:ln w="88900">
              <a:solidFill>
                <a:srgbClr val="C00000"/>
              </a:solidFill>
              <a:round/>
              <a:headEnd/>
              <a:tailEnd type="triangle" w="sm" len="med"/>
            </a:ln>
          </p:spPr>
        </p:cxnSp>
        <p:cxnSp>
          <p:nvCxnSpPr>
            <p:cNvPr id="44088" name="直接箭头连接符 98"/>
            <p:cNvCxnSpPr>
              <a:cxnSpLocks noChangeShapeType="1"/>
            </p:cNvCxnSpPr>
            <p:nvPr/>
          </p:nvCxnSpPr>
          <p:spPr bwMode="auto">
            <a:xfrm flipV="1">
              <a:off x="3779838" y="4292600"/>
              <a:ext cx="215900" cy="431800"/>
            </a:xfrm>
            <a:prstGeom prst="straightConnector1">
              <a:avLst/>
            </a:prstGeom>
            <a:noFill/>
            <a:ln w="88900">
              <a:solidFill>
                <a:srgbClr val="C00000"/>
              </a:solidFill>
              <a:round/>
              <a:headEnd/>
              <a:tailEnd type="triangle" w="sm" len="med"/>
            </a:ln>
          </p:spPr>
        </p:cxnSp>
      </p:grpSp>
      <p:sp>
        <p:nvSpPr>
          <p:cNvPr id="44037" name="矩形 10"/>
          <p:cNvSpPr>
            <a:spLocks noChangeArrowheads="1"/>
          </p:cNvSpPr>
          <p:nvPr/>
        </p:nvSpPr>
        <p:spPr bwMode="auto">
          <a:xfrm>
            <a:off x="773533" y="1419528"/>
            <a:ext cx="7850188" cy="731838"/>
          </a:xfrm>
          <a:prstGeom prst="rect">
            <a:avLst/>
          </a:prstGeom>
          <a:noFill/>
          <a:ln w="9525">
            <a:noFill/>
            <a:miter lim="800000"/>
            <a:headEnd/>
            <a:tailEnd/>
          </a:ln>
        </p:spPr>
        <p:txBody>
          <a:bodyPr>
            <a:spAutoFit/>
          </a:bodyPr>
          <a:lstStyle/>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支撑态势重构：提供学习样本、提供态势属性、提供分类依据、提高分类精度；</a:t>
            </a:r>
            <a:endParaRPr lang="en-US" altLang="zh-CN" sz="1600" b="1" dirty="0">
              <a:solidFill>
                <a:srgbClr val="000D66"/>
              </a:solidFill>
              <a:latin typeface="Heiti SC Medium" charset="-122"/>
              <a:ea typeface="Heiti SC Medium" charset="-122"/>
              <a:cs typeface="Heiti SC Medium" charset="-122"/>
            </a:endParaRPr>
          </a:p>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独立生长，持续支撑智能船舶领域发展</a:t>
            </a:r>
            <a:endParaRPr lang="en-US" altLang="zh-CN" sz="1600" b="1" dirty="0">
              <a:solidFill>
                <a:srgbClr val="000D66"/>
              </a:solidFill>
              <a:latin typeface="Heiti SC Medium" charset="-122"/>
              <a:ea typeface="Heiti SC Medium" charset="-122"/>
              <a:cs typeface="Heiti SC Medium"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wedge">
                                      <p:cBhvr>
                                        <p:cTn id="7" dur="1000"/>
                                        <p:tgtEl>
                                          <p:spTgt spid="44034"/>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44037"/>
                                        </p:tgtEl>
                                        <p:attrNameLst>
                                          <p:attrName>style.visibility</p:attrName>
                                        </p:attrNameLst>
                                      </p:cBhvr>
                                      <p:to>
                                        <p:strVal val="visible"/>
                                      </p:to>
                                    </p:set>
                                    <p:animEffect transition="in" filter="blinds(horizontal)">
                                      <p:cBhvr>
                                        <p:cTn id="11" dur="1000"/>
                                        <p:tgtEl>
                                          <p:spTgt spid="44037"/>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44036"/>
                                        </p:tgtEl>
                                        <p:attrNameLst>
                                          <p:attrName>style.visibility</p:attrName>
                                        </p:attrNameLst>
                                      </p:cBhvr>
                                      <p:to>
                                        <p:strVal val="visible"/>
                                      </p:to>
                                    </p:set>
                                    <p:animEffect transition="in" filter="dissolve">
                                      <p:cBhvr>
                                        <p:cTn id="15" dur="10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nimBg="1"/>
      <p:bldP spid="440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13"/>
          <p:cNvSpPr>
            <a:spLocks noChangeArrowheads="1"/>
          </p:cNvSpPr>
          <p:nvPr/>
        </p:nvSpPr>
        <p:spPr bwMode="gray">
          <a:xfrm>
            <a:off x="1184276" y="893763"/>
            <a:ext cx="6443662" cy="500063"/>
          </a:xfrm>
          <a:prstGeom prst="roundRect">
            <a:avLst>
              <a:gd name="adj" fmla="val 50000"/>
            </a:avLst>
          </a:prstGeom>
          <a:solidFill>
            <a:schemeClr val="accent5"/>
          </a:solidFill>
          <a:ln w="12700" algn="ctr">
            <a:solidFill>
              <a:schemeClr val="accent5">
                <a:lumMod val="50000"/>
              </a:schemeClr>
            </a:solidFill>
            <a:round/>
            <a:headEnd/>
            <a:tailEnd/>
          </a:ln>
        </p:spPr>
        <p:txBody>
          <a:bodyPr wrap="none" anchor="ctr"/>
          <a:lstStyle/>
          <a:p>
            <a:pPr algn="ctr" eaLnBrk="0" hangingPunct="0"/>
            <a:r>
              <a:rPr lang="zh-CN" altLang="en-US" sz="2000" b="1" dirty="0">
                <a:solidFill>
                  <a:srgbClr val="C00000"/>
                </a:solidFill>
                <a:latin typeface="Heiti SC Medium" charset="-122"/>
                <a:ea typeface="Heiti SC Medium" charset="-122"/>
                <a:cs typeface="Heiti SC Medium" charset="-122"/>
              </a:rPr>
              <a:t>关键技术</a:t>
            </a:r>
            <a:r>
              <a:rPr lang="en-US" altLang="zh-CN" sz="2000" b="1" dirty="0">
                <a:solidFill>
                  <a:srgbClr val="C00000"/>
                </a:solidFill>
                <a:latin typeface="Heiti SC Medium" charset="-122"/>
                <a:ea typeface="Heiti SC Medium" charset="-122"/>
                <a:cs typeface="Heiti SC Medium" charset="-122"/>
              </a:rPr>
              <a:t>3</a:t>
            </a:r>
            <a:r>
              <a:rPr lang="zh-CN" altLang="en-US" sz="2000" b="1" dirty="0">
                <a:solidFill>
                  <a:srgbClr val="C00000"/>
                </a:solidFill>
                <a:latin typeface="Heiti SC Medium" charset="-122"/>
                <a:ea typeface="Heiti SC Medium" charset="-122"/>
                <a:cs typeface="Heiti SC Medium" charset="-122"/>
              </a:rPr>
              <a:t>：目标自动检测及安全预警技术</a:t>
            </a:r>
            <a:endParaRPr lang="en-US" altLang="zh-CN" sz="2000" b="1" dirty="0">
              <a:solidFill>
                <a:srgbClr val="C00000"/>
              </a:solidFill>
              <a:latin typeface="Heiti SC Medium" charset="-122"/>
              <a:ea typeface="Heiti SC Medium" charset="-122"/>
              <a:cs typeface="Heiti SC Medium" charset="-122"/>
            </a:endParaRPr>
          </a:p>
        </p:txBody>
      </p:sp>
      <p:sp>
        <p:nvSpPr>
          <p:cNvPr id="45059"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、关键技术与解决途径</a:t>
            </a:r>
            <a:endParaRPr lang="zh-CN" altLang="en-US" sz="2400" b="1" dirty="0">
              <a:solidFill>
                <a:srgbClr val="000066"/>
              </a:solidFill>
              <a:latin typeface="Heiti SC Medium" charset="-122"/>
              <a:ea typeface="Heiti SC Medium" charset="-122"/>
              <a:cs typeface="Heiti SC Medium" charset="-122"/>
            </a:endParaRPr>
          </a:p>
        </p:txBody>
      </p:sp>
      <p:pic>
        <p:nvPicPr>
          <p:cNvPr id="45060" name="图片 10"/>
          <p:cNvPicPr>
            <a:picLocks noChangeAspect="1" noChangeArrowheads="1"/>
          </p:cNvPicPr>
          <p:nvPr/>
        </p:nvPicPr>
        <p:blipFill>
          <a:blip r:embed="rId3" cstate="print"/>
          <a:srcRect/>
          <a:stretch>
            <a:fillRect/>
          </a:stretch>
        </p:blipFill>
        <p:spPr bwMode="auto">
          <a:xfrm>
            <a:off x="216777" y="2400635"/>
            <a:ext cx="2316163" cy="1404937"/>
          </a:xfrm>
          <a:prstGeom prst="rect">
            <a:avLst/>
          </a:prstGeom>
          <a:noFill/>
          <a:ln w="9525">
            <a:noFill/>
            <a:miter lim="800000"/>
            <a:headEnd/>
            <a:tailEnd/>
          </a:ln>
        </p:spPr>
      </p:pic>
      <p:pic>
        <p:nvPicPr>
          <p:cNvPr id="45061" name="图片 11"/>
          <p:cNvPicPr>
            <a:picLocks noChangeAspect="1" noChangeArrowheads="1"/>
          </p:cNvPicPr>
          <p:nvPr/>
        </p:nvPicPr>
        <p:blipFill>
          <a:blip r:embed="rId4" cstate="print"/>
          <a:srcRect/>
          <a:stretch>
            <a:fillRect/>
          </a:stretch>
        </p:blipFill>
        <p:spPr bwMode="auto">
          <a:xfrm>
            <a:off x="6885294" y="4263943"/>
            <a:ext cx="1981200" cy="1403350"/>
          </a:xfrm>
          <a:prstGeom prst="rect">
            <a:avLst/>
          </a:prstGeom>
          <a:noFill/>
          <a:ln w="9525">
            <a:noFill/>
            <a:miter lim="800000"/>
            <a:headEnd/>
            <a:tailEnd/>
          </a:ln>
        </p:spPr>
      </p:pic>
      <p:pic>
        <p:nvPicPr>
          <p:cNvPr id="45062" name="图片 12"/>
          <p:cNvPicPr>
            <a:picLocks noChangeAspect="1" noChangeArrowheads="1"/>
          </p:cNvPicPr>
          <p:nvPr/>
        </p:nvPicPr>
        <p:blipFill>
          <a:blip r:embed="rId5" cstate="print"/>
          <a:srcRect/>
          <a:stretch>
            <a:fillRect/>
          </a:stretch>
        </p:blipFill>
        <p:spPr bwMode="auto">
          <a:xfrm>
            <a:off x="315271" y="4579077"/>
            <a:ext cx="2089150" cy="1246187"/>
          </a:xfrm>
          <a:prstGeom prst="rect">
            <a:avLst/>
          </a:prstGeom>
          <a:noFill/>
          <a:ln w="9525">
            <a:noFill/>
            <a:miter lim="800000"/>
            <a:headEnd/>
            <a:tailEnd/>
          </a:ln>
        </p:spPr>
      </p:pic>
      <p:pic>
        <p:nvPicPr>
          <p:cNvPr id="45063" name="图片 13" descr="2018-03-30 15-55-15屏幕截图.png"/>
          <p:cNvPicPr>
            <a:picLocks noChangeAspect="1" noChangeArrowheads="1"/>
          </p:cNvPicPr>
          <p:nvPr/>
        </p:nvPicPr>
        <p:blipFill>
          <a:blip r:embed="rId6" cstate="print"/>
          <a:srcRect l="8054" r="32413"/>
          <a:stretch>
            <a:fillRect/>
          </a:stretch>
        </p:blipFill>
        <p:spPr bwMode="auto">
          <a:xfrm>
            <a:off x="6885294" y="2449279"/>
            <a:ext cx="1981200" cy="1331912"/>
          </a:xfrm>
          <a:prstGeom prst="rect">
            <a:avLst/>
          </a:prstGeom>
          <a:noFill/>
          <a:ln w="9525">
            <a:noFill/>
            <a:miter lim="800000"/>
            <a:headEnd/>
            <a:tailEnd/>
          </a:ln>
        </p:spPr>
      </p:pic>
      <p:sp>
        <p:nvSpPr>
          <p:cNvPr id="13" name="下箭头 12"/>
          <p:cNvSpPr/>
          <p:nvPr/>
        </p:nvSpPr>
        <p:spPr bwMode="auto">
          <a:xfrm rot="17778261">
            <a:off x="2324078" y="3390082"/>
            <a:ext cx="216024" cy="307049"/>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
        <p:nvSpPr>
          <p:cNvPr id="14" name="下箭头 13"/>
          <p:cNvSpPr/>
          <p:nvPr/>
        </p:nvSpPr>
        <p:spPr bwMode="auto">
          <a:xfrm rot="14335215">
            <a:off x="2361504" y="5113979"/>
            <a:ext cx="216024" cy="307049"/>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
        <p:nvSpPr>
          <p:cNvPr id="45076" name="矩形 18"/>
          <p:cNvSpPr>
            <a:spLocks noChangeArrowheads="1"/>
          </p:cNvSpPr>
          <p:nvPr/>
        </p:nvSpPr>
        <p:spPr bwMode="auto">
          <a:xfrm>
            <a:off x="924008" y="3922600"/>
            <a:ext cx="901700" cy="306388"/>
          </a:xfrm>
          <a:prstGeom prst="rect">
            <a:avLst/>
          </a:prstGeom>
          <a:noFill/>
          <a:ln w="9525">
            <a:noFill/>
            <a:miter lim="800000"/>
            <a:headEnd/>
            <a:tailEnd/>
          </a:ln>
        </p:spPr>
        <p:txBody>
          <a:bodyPr wrap="none">
            <a:spAutoFit/>
          </a:bodyPr>
          <a:lstStyle/>
          <a:p>
            <a:pPr eaLnBrk="0" hangingPunct="0"/>
            <a:r>
              <a:rPr lang="zh-CN" altLang="en-US" sz="1400" b="1" dirty="0">
                <a:solidFill>
                  <a:srgbClr val="000D66"/>
                </a:solidFill>
                <a:latin typeface="Heiti SC Medium" charset="-122"/>
                <a:ea typeface="Heiti SC Medium" charset="-122"/>
                <a:cs typeface="Heiti SC Medium" charset="-122"/>
              </a:rPr>
              <a:t>目标分割</a:t>
            </a:r>
          </a:p>
        </p:txBody>
      </p:sp>
      <p:sp>
        <p:nvSpPr>
          <p:cNvPr id="45077" name="矩形 19"/>
          <p:cNvSpPr>
            <a:spLocks noChangeArrowheads="1"/>
          </p:cNvSpPr>
          <p:nvPr/>
        </p:nvSpPr>
        <p:spPr bwMode="auto">
          <a:xfrm>
            <a:off x="7424250" y="3851101"/>
            <a:ext cx="903287" cy="307975"/>
          </a:xfrm>
          <a:prstGeom prst="rect">
            <a:avLst/>
          </a:prstGeom>
          <a:noFill/>
          <a:ln w="9525">
            <a:noFill/>
            <a:miter lim="800000"/>
            <a:headEnd/>
            <a:tailEnd/>
          </a:ln>
        </p:spPr>
        <p:txBody>
          <a:bodyPr wrap="none">
            <a:spAutoFit/>
          </a:bodyPr>
          <a:lstStyle/>
          <a:p>
            <a:pPr eaLnBrk="0" hangingPunct="0"/>
            <a:r>
              <a:rPr lang="zh-CN" altLang="en-US" sz="1400" b="1" dirty="0">
                <a:solidFill>
                  <a:srgbClr val="000D66"/>
                </a:solidFill>
                <a:latin typeface="Heiti SC Medium" charset="-122"/>
                <a:ea typeface="Heiti SC Medium" charset="-122"/>
                <a:cs typeface="Heiti SC Medium" charset="-122"/>
              </a:rPr>
              <a:t>点云配准</a:t>
            </a:r>
          </a:p>
        </p:txBody>
      </p:sp>
      <p:sp>
        <p:nvSpPr>
          <p:cNvPr id="45078" name="矩形 20"/>
          <p:cNvSpPr>
            <a:spLocks noChangeArrowheads="1"/>
          </p:cNvSpPr>
          <p:nvPr/>
        </p:nvSpPr>
        <p:spPr bwMode="auto">
          <a:xfrm>
            <a:off x="7536747" y="5772160"/>
            <a:ext cx="901700" cy="307975"/>
          </a:xfrm>
          <a:prstGeom prst="rect">
            <a:avLst/>
          </a:prstGeom>
          <a:noFill/>
          <a:ln w="9525">
            <a:noFill/>
            <a:miter lim="800000"/>
            <a:headEnd/>
            <a:tailEnd/>
          </a:ln>
        </p:spPr>
        <p:txBody>
          <a:bodyPr wrap="none">
            <a:spAutoFit/>
          </a:bodyPr>
          <a:lstStyle/>
          <a:p>
            <a:pPr eaLnBrk="0" hangingPunct="0"/>
            <a:r>
              <a:rPr lang="zh-CN" altLang="en-US" sz="1400" b="1" dirty="0">
                <a:solidFill>
                  <a:srgbClr val="000D66"/>
                </a:solidFill>
                <a:latin typeface="Heiti SC Medium" charset="-122"/>
                <a:ea typeface="Heiti SC Medium" charset="-122"/>
                <a:cs typeface="Heiti SC Medium" charset="-122"/>
              </a:rPr>
              <a:t>特征提取</a:t>
            </a:r>
          </a:p>
        </p:txBody>
      </p:sp>
      <p:sp>
        <p:nvSpPr>
          <p:cNvPr id="45079" name="矩形 21"/>
          <p:cNvSpPr>
            <a:spLocks noChangeArrowheads="1"/>
          </p:cNvSpPr>
          <p:nvPr/>
        </p:nvSpPr>
        <p:spPr bwMode="auto">
          <a:xfrm>
            <a:off x="924008" y="5900725"/>
            <a:ext cx="903288" cy="307975"/>
          </a:xfrm>
          <a:prstGeom prst="rect">
            <a:avLst/>
          </a:prstGeom>
          <a:noFill/>
          <a:ln w="9525">
            <a:noFill/>
            <a:miter lim="800000"/>
            <a:headEnd/>
            <a:tailEnd/>
          </a:ln>
        </p:spPr>
        <p:txBody>
          <a:bodyPr wrap="none">
            <a:spAutoFit/>
          </a:bodyPr>
          <a:lstStyle/>
          <a:p>
            <a:pPr eaLnBrk="0" hangingPunct="0"/>
            <a:r>
              <a:rPr lang="zh-CN" altLang="en-US" sz="1400" b="1" dirty="0">
                <a:solidFill>
                  <a:srgbClr val="000D66"/>
                </a:solidFill>
                <a:latin typeface="Heiti SC Medium" charset="-122"/>
                <a:ea typeface="Heiti SC Medium" charset="-122"/>
                <a:cs typeface="Heiti SC Medium" charset="-122"/>
              </a:rPr>
              <a:t>三维重建</a:t>
            </a:r>
          </a:p>
        </p:txBody>
      </p:sp>
      <p:sp>
        <p:nvSpPr>
          <p:cNvPr id="45080" name="矩形 22"/>
          <p:cNvSpPr>
            <a:spLocks noChangeArrowheads="1"/>
          </p:cNvSpPr>
          <p:nvPr/>
        </p:nvSpPr>
        <p:spPr bwMode="auto">
          <a:xfrm>
            <a:off x="2916238" y="6154738"/>
            <a:ext cx="3276600" cy="307975"/>
          </a:xfrm>
          <a:prstGeom prst="rect">
            <a:avLst/>
          </a:prstGeom>
          <a:noFill/>
          <a:ln w="9525">
            <a:noFill/>
            <a:miter lim="800000"/>
            <a:headEnd/>
            <a:tailEnd/>
          </a:ln>
        </p:spPr>
        <p:txBody>
          <a:bodyPr>
            <a:spAutoFit/>
          </a:bodyPr>
          <a:lstStyle/>
          <a:p>
            <a:pPr eaLnBrk="0" hangingPunct="0"/>
            <a:r>
              <a:rPr lang="zh-CN" altLang="en-US" sz="1400" b="1" dirty="0">
                <a:solidFill>
                  <a:srgbClr val="000D66"/>
                </a:solidFill>
                <a:latin typeface="Heiti SC Medium" charset="-122"/>
                <a:ea typeface="Heiti SC Medium" charset="-122"/>
                <a:cs typeface="Heiti SC Medium" charset="-122"/>
              </a:rPr>
              <a:t>多信息融合的目标检测与三维重建算法</a:t>
            </a:r>
          </a:p>
        </p:txBody>
      </p:sp>
      <p:sp>
        <p:nvSpPr>
          <p:cNvPr id="45081" name="矩形 10"/>
          <p:cNvSpPr>
            <a:spLocks noChangeArrowheads="1"/>
          </p:cNvSpPr>
          <p:nvPr/>
        </p:nvSpPr>
        <p:spPr bwMode="auto">
          <a:xfrm>
            <a:off x="585403" y="1467971"/>
            <a:ext cx="8543925" cy="731837"/>
          </a:xfrm>
          <a:prstGeom prst="rect">
            <a:avLst/>
          </a:prstGeom>
          <a:noFill/>
          <a:ln w="9525">
            <a:noFill/>
            <a:miter lim="800000"/>
            <a:headEnd/>
            <a:tailEnd/>
          </a:ln>
        </p:spPr>
        <p:txBody>
          <a:bodyPr>
            <a:spAutoFit/>
          </a:bodyPr>
          <a:lstStyle/>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目标自动检测：激光点云是关键、视觉信息为辅助、</a:t>
            </a:r>
            <a:r>
              <a:rPr lang="en-US" altLang="zh-CN" sz="1600" b="1" dirty="0">
                <a:solidFill>
                  <a:srgbClr val="000D66"/>
                </a:solidFill>
                <a:latin typeface="Heiti SC Medium" charset="-122"/>
                <a:ea typeface="Heiti SC Medium" charset="-122"/>
                <a:cs typeface="Heiti SC Medium" charset="-122"/>
              </a:rPr>
              <a:t>AIS</a:t>
            </a:r>
            <a:r>
              <a:rPr lang="zh-CN" altLang="en-US" sz="1600" b="1" dirty="0">
                <a:solidFill>
                  <a:srgbClr val="000D66"/>
                </a:solidFill>
                <a:latin typeface="Heiti SC Medium" charset="-122"/>
                <a:ea typeface="Heiti SC Medium" charset="-122"/>
                <a:cs typeface="Heiti SC Medium" charset="-122"/>
              </a:rPr>
              <a:t>信息为支撑，结合目标属性校核；</a:t>
            </a:r>
            <a:endParaRPr lang="en-US" altLang="zh-CN" sz="1600" b="1" dirty="0">
              <a:solidFill>
                <a:srgbClr val="000D66"/>
              </a:solidFill>
              <a:latin typeface="Heiti SC Medium" charset="-122"/>
              <a:ea typeface="Heiti SC Medium" charset="-122"/>
              <a:cs typeface="Heiti SC Medium" charset="-122"/>
            </a:endParaRPr>
          </a:p>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三维重建：准确把握目标轮廓、高密度航行下辅助避障，未知目标的等效表示</a:t>
            </a:r>
            <a:endParaRPr lang="en-US" altLang="zh-CN" sz="1600" b="1" dirty="0">
              <a:solidFill>
                <a:srgbClr val="000D66"/>
              </a:solidFill>
              <a:latin typeface="Heiti SC Medium" charset="-122"/>
              <a:ea typeface="Heiti SC Medium" charset="-122"/>
              <a:cs typeface="Heiti SC Medium" charset="-122"/>
            </a:endParaRPr>
          </a:p>
        </p:txBody>
      </p:sp>
      <p:pic>
        <p:nvPicPr>
          <p:cNvPr id="45082" name="Picture 27"/>
          <p:cNvPicPr>
            <a:picLocks noChangeAspect="1" noChangeArrowheads="1"/>
          </p:cNvPicPr>
          <p:nvPr/>
        </p:nvPicPr>
        <p:blipFill>
          <a:blip r:embed="rId7" cstate="print"/>
          <a:srcRect/>
          <a:stretch>
            <a:fillRect/>
          </a:stretch>
        </p:blipFill>
        <p:spPr bwMode="auto">
          <a:xfrm>
            <a:off x="2638906" y="2302528"/>
            <a:ext cx="3980819" cy="3783947"/>
          </a:xfrm>
          <a:prstGeom prst="rect">
            <a:avLst/>
          </a:prstGeom>
          <a:noFill/>
          <a:ln w="9525">
            <a:noFill/>
            <a:miter lim="800000"/>
            <a:headEnd/>
            <a:tailEnd/>
          </a:ln>
        </p:spPr>
      </p:pic>
      <p:sp>
        <p:nvSpPr>
          <p:cNvPr id="15" name="下箭头 14"/>
          <p:cNvSpPr/>
          <p:nvPr/>
        </p:nvSpPr>
        <p:spPr bwMode="auto">
          <a:xfrm rot="3393743">
            <a:off x="6558566" y="3439314"/>
            <a:ext cx="216024" cy="307049"/>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
        <p:nvSpPr>
          <p:cNvPr id="16" name="下箭头 15"/>
          <p:cNvSpPr/>
          <p:nvPr/>
        </p:nvSpPr>
        <p:spPr bwMode="auto">
          <a:xfrm rot="6941247">
            <a:off x="6592110" y="5048647"/>
            <a:ext cx="216024" cy="307049"/>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wedge">
                                      <p:cBhvr>
                                        <p:cTn id="7" dur="1000"/>
                                        <p:tgtEl>
                                          <p:spTgt spid="45058"/>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45081"/>
                                        </p:tgtEl>
                                        <p:attrNameLst>
                                          <p:attrName>style.visibility</p:attrName>
                                        </p:attrNameLst>
                                      </p:cBhvr>
                                      <p:to>
                                        <p:strVal val="visible"/>
                                      </p:to>
                                    </p:set>
                                    <p:animEffect transition="in" filter="blinds(horizontal)">
                                      <p:cBhvr>
                                        <p:cTn id="11" dur="1000"/>
                                        <p:tgtEl>
                                          <p:spTgt spid="45081"/>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45060"/>
                                        </p:tgtEl>
                                        <p:attrNameLst>
                                          <p:attrName>style.visibility</p:attrName>
                                        </p:attrNameLst>
                                      </p:cBhvr>
                                      <p:to>
                                        <p:strVal val="visible"/>
                                      </p:to>
                                    </p:set>
                                    <p:animEffect transition="in" filter="dissolve">
                                      <p:cBhvr>
                                        <p:cTn id="15" dur="500"/>
                                        <p:tgtEl>
                                          <p:spTgt spid="45060"/>
                                        </p:tgtEl>
                                      </p:cBhvr>
                                    </p:animEffect>
                                  </p:childTnLst>
                                </p:cTn>
                              </p:par>
                            </p:childTnLst>
                          </p:cTn>
                        </p:par>
                        <p:par>
                          <p:cTn id="16" fill="hold">
                            <p:stCondLst>
                              <p:cond delay="2500"/>
                            </p:stCondLst>
                            <p:childTnLst>
                              <p:par>
                                <p:cTn id="17" presetID="3" presetClass="entr" presetSubtype="10" fill="hold" grpId="0" nodeType="afterEffect">
                                  <p:stCondLst>
                                    <p:cond delay="0"/>
                                  </p:stCondLst>
                                  <p:childTnLst>
                                    <p:set>
                                      <p:cBhvr>
                                        <p:cTn id="18" dur="1" fill="hold">
                                          <p:stCondLst>
                                            <p:cond delay="0"/>
                                          </p:stCondLst>
                                        </p:cTn>
                                        <p:tgtEl>
                                          <p:spTgt spid="45076"/>
                                        </p:tgtEl>
                                        <p:attrNameLst>
                                          <p:attrName>style.visibility</p:attrName>
                                        </p:attrNameLst>
                                      </p:cBhvr>
                                      <p:to>
                                        <p:strVal val="visible"/>
                                      </p:to>
                                    </p:set>
                                    <p:animEffect transition="in" filter="blinds(horizontal)">
                                      <p:cBhvr>
                                        <p:cTn id="19" dur="1000"/>
                                        <p:tgtEl>
                                          <p:spTgt spid="45076"/>
                                        </p:tgtEl>
                                      </p:cBhvr>
                                    </p:animEffect>
                                  </p:childTnLst>
                                </p:cTn>
                              </p:par>
                            </p:childTnLst>
                          </p:cTn>
                        </p:par>
                        <p:par>
                          <p:cTn id="20" fill="hold">
                            <p:stCondLst>
                              <p:cond delay="3500"/>
                            </p:stCondLst>
                            <p:childTnLst>
                              <p:par>
                                <p:cTn id="21" presetID="9"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par>
                          <p:cTn id="24" fill="hold">
                            <p:stCondLst>
                              <p:cond delay="4000"/>
                            </p:stCondLst>
                            <p:childTnLst>
                              <p:par>
                                <p:cTn id="25" presetID="9" presetClass="entr" presetSubtype="0" fill="hold" nodeType="afterEffect">
                                  <p:stCondLst>
                                    <p:cond delay="0"/>
                                  </p:stCondLst>
                                  <p:childTnLst>
                                    <p:set>
                                      <p:cBhvr>
                                        <p:cTn id="26" dur="1" fill="hold">
                                          <p:stCondLst>
                                            <p:cond delay="0"/>
                                          </p:stCondLst>
                                        </p:cTn>
                                        <p:tgtEl>
                                          <p:spTgt spid="45062"/>
                                        </p:tgtEl>
                                        <p:attrNameLst>
                                          <p:attrName>style.visibility</p:attrName>
                                        </p:attrNameLst>
                                      </p:cBhvr>
                                      <p:to>
                                        <p:strVal val="visible"/>
                                      </p:to>
                                    </p:set>
                                    <p:animEffect transition="in" filter="dissolve">
                                      <p:cBhvr>
                                        <p:cTn id="27" dur="500"/>
                                        <p:tgtEl>
                                          <p:spTgt spid="45062"/>
                                        </p:tgtEl>
                                      </p:cBhvr>
                                    </p:animEffect>
                                  </p:childTnLst>
                                </p:cTn>
                              </p:par>
                            </p:childTnLst>
                          </p:cTn>
                        </p:par>
                        <p:par>
                          <p:cTn id="28" fill="hold">
                            <p:stCondLst>
                              <p:cond delay="4500"/>
                            </p:stCondLst>
                            <p:childTnLst>
                              <p:par>
                                <p:cTn id="29" presetID="9"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par>
                          <p:cTn id="32" fill="hold">
                            <p:stCondLst>
                              <p:cond delay="5000"/>
                            </p:stCondLst>
                            <p:childTnLst>
                              <p:par>
                                <p:cTn id="33" presetID="3" presetClass="entr" presetSubtype="10" fill="hold" grpId="0" nodeType="afterEffect">
                                  <p:stCondLst>
                                    <p:cond delay="0"/>
                                  </p:stCondLst>
                                  <p:childTnLst>
                                    <p:set>
                                      <p:cBhvr>
                                        <p:cTn id="34" dur="1" fill="hold">
                                          <p:stCondLst>
                                            <p:cond delay="0"/>
                                          </p:stCondLst>
                                        </p:cTn>
                                        <p:tgtEl>
                                          <p:spTgt spid="45079"/>
                                        </p:tgtEl>
                                        <p:attrNameLst>
                                          <p:attrName>style.visibility</p:attrName>
                                        </p:attrNameLst>
                                      </p:cBhvr>
                                      <p:to>
                                        <p:strVal val="visible"/>
                                      </p:to>
                                    </p:set>
                                    <p:animEffect transition="in" filter="blinds(horizontal)">
                                      <p:cBhvr>
                                        <p:cTn id="35" dur="1000"/>
                                        <p:tgtEl>
                                          <p:spTgt spid="45079"/>
                                        </p:tgtEl>
                                      </p:cBhvr>
                                    </p:animEffect>
                                  </p:childTnLst>
                                </p:cTn>
                              </p:par>
                            </p:childTnLst>
                          </p:cTn>
                        </p:par>
                        <p:par>
                          <p:cTn id="36" fill="hold">
                            <p:stCondLst>
                              <p:cond delay="6000"/>
                            </p:stCondLst>
                            <p:childTnLst>
                              <p:par>
                                <p:cTn id="37" presetID="9" presetClass="entr" presetSubtype="0" fill="hold" nodeType="afterEffect">
                                  <p:stCondLst>
                                    <p:cond delay="0"/>
                                  </p:stCondLst>
                                  <p:childTnLst>
                                    <p:set>
                                      <p:cBhvr>
                                        <p:cTn id="38" dur="1" fill="hold">
                                          <p:stCondLst>
                                            <p:cond delay="0"/>
                                          </p:stCondLst>
                                        </p:cTn>
                                        <p:tgtEl>
                                          <p:spTgt spid="45063"/>
                                        </p:tgtEl>
                                        <p:attrNameLst>
                                          <p:attrName>style.visibility</p:attrName>
                                        </p:attrNameLst>
                                      </p:cBhvr>
                                      <p:to>
                                        <p:strVal val="visible"/>
                                      </p:to>
                                    </p:set>
                                    <p:animEffect transition="in" filter="dissolve">
                                      <p:cBhvr>
                                        <p:cTn id="39" dur="500"/>
                                        <p:tgtEl>
                                          <p:spTgt spid="45063"/>
                                        </p:tgtEl>
                                      </p:cBhvr>
                                    </p:animEffect>
                                  </p:childTnLst>
                                </p:cTn>
                              </p:par>
                            </p:childTnLst>
                          </p:cTn>
                        </p:par>
                        <p:par>
                          <p:cTn id="40" fill="hold">
                            <p:stCondLst>
                              <p:cond delay="6500"/>
                            </p:stCondLst>
                            <p:childTnLst>
                              <p:par>
                                <p:cTn id="41" presetID="9"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childTnLst>
                          </p:cTn>
                        </p:par>
                        <p:par>
                          <p:cTn id="44" fill="hold">
                            <p:stCondLst>
                              <p:cond delay="7000"/>
                            </p:stCondLst>
                            <p:childTnLst>
                              <p:par>
                                <p:cTn id="45" presetID="3" presetClass="entr" presetSubtype="10" fill="hold" grpId="0" nodeType="afterEffect">
                                  <p:stCondLst>
                                    <p:cond delay="0"/>
                                  </p:stCondLst>
                                  <p:childTnLst>
                                    <p:set>
                                      <p:cBhvr>
                                        <p:cTn id="46" dur="1" fill="hold">
                                          <p:stCondLst>
                                            <p:cond delay="0"/>
                                          </p:stCondLst>
                                        </p:cTn>
                                        <p:tgtEl>
                                          <p:spTgt spid="45077"/>
                                        </p:tgtEl>
                                        <p:attrNameLst>
                                          <p:attrName>style.visibility</p:attrName>
                                        </p:attrNameLst>
                                      </p:cBhvr>
                                      <p:to>
                                        <p:strVal val="visible"/>
                                      </p:to>
                                    </p:set>
                                    <p:animEffect transition="in" filter="blinds(horizontal)">
                                      <p:cBhvr>
                                        <p:cTn id="47" dur="1000"/>
                                        <p:tgtEl>
                                          <p:spTgt spid="45077"/>
                                        </p:tgtEl>
                                      </p:cBhvr>
                                    </p:animEffect>
                                  </p:childTnLst>
                                </p:cTn>
                              </p:par>
                            </p:childTnLst>
                          </p:cTn>
                        </p:par>
                        <p:par>
                          <p:cTn id="48" fill="hold">
                            <p:stCondLst>
                              <p:cond delay="8000"/>
                            </p:stCondLst>
                            <p:childTnLst>
                              <p:par>
                                <p:cTn id="49" presetID="9"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childTnLst>
                          </p:cTn>
                        </p:par>
                        <p:par>
                          <p:cTn id="52" fill="hold">
                            <p:stCondLst>
                              <p:cond delay="8500"/>
                            </p:stCondLst>
                            <p:childTnLst>
                              <p:par>
                                <p:cTn id="53" presetID="9" presetClass="entr" presetSubtype="0" fill="hold" nodeType="afterEffect">
                                  <p:stCondLst>
                                    <p:cond delay="0"/>
                                  </p:stCondLst>
                                  <p:childTnLst>
                                    <p:set>
                                      <p:cBhvr>
                                        <p:cTn id="54" dur="1" fill="hold">
                                          <p:stCondLst>
                                            <p:cond delay="0"/>
                                          </p:stCondLst>
                                        </p:cTn>
                                        <p:tgtEl>
                                          <p:spTgt spid="45061"/>
                                        </p:tgtEl>
                                        <p:attrNameLst>
                                          <p:attrName>style.visibility</p:attrName>
                                        </p:attrNameLst>
                                      </p:cBhvr>
                                      <p:to>
                                        <p:strVal val="visible"/>
                                      </p:to>
                                    </p:set>
                                    <p:animEffect transition="in" filter="dissolve">
                                      <p:cBhvr>
                                        <p:cTn id="55" dur="500"/>
                                        <p:tgtEl>
                                          <p:spTgt spid="45061"/>
                                        </p:tgtEl>
                                      </p:cBhvr>
                                    </p:animEffect>
                                  </p:childTnLst>
                                </p:cTn>
                              </p:par>
                            </p:childTnLst>
                          </p:cTn>
                        </p:par>
                        <p:par>
                          <p:cTn id="56" fill="hold">
                            <p:stCondLst>
                              <p:cond delay="9000"/>
                            </p:stCondLst>
                            <p:childTnLst>
                              <p:par>
                                <p:cTn id="57" presetID="3" presetClass="entr" presetSubtype="10" fill="hold" grpId="0" nodeType="afterEffect">
                                  <p:stCondLst>
                                    <p:cond delay="0"/>
                                  </p:stCondLst>
                                  <p:childTnLst>
                                    <p:set>
                                      <p:cBhvr>
                                        <p:cTn id="58" dur="1" fill="hold">
                                          <p:stCondLst>
                                            <p:cond delay="0"/>
                                          </p:stCondLst>
                                        </p:cTn>
                                        <p:tgtEl>
                                          <p:spTgt spid="45078"/>
                                        </p:tgtEl>
                                        <p:attrNameLst>
                                          <p:attrName>style.visibility</p:attrName>
                                        </p:attrNameLst>
                                      </p:cBhvr>
                                      <p:to>
                                        <p:strVal val="visible"/>
                                      </p:to>
                                    </p:set>
                                    <p:animEffect transition="in" filter="blinds(horizontal)">
                                      <p:cBhvr>
                                        <p:cTn id="59" dur="1000"/>
                                        <p:tgtEl>
                                          <p:spTgt spid="45078"/>
                                        </p:tgtEl>
                                      </p:cBhvr>
                                    </p:animEffect>
                                  </p:childTnLst>
                                </p:cTn>
                              </p:par>
                            </p:childTnLst>
                          </p:cTn>
                        </p:par>
                        <p:par>
                          <p:cTn id="60" fill="hold">
                            <p:stCondLst>
                              <p:cond delay="10000"/>
                            </p:stCondLst>
                            <p:childTnLst>
                              <p:par>
                                <p:cTn id="61" presetID="9" presetClass="entr" presetSubtype="0" fill="hold" nodeType="afterEffect">
                                  <p:stCondLst>
                                    <p:cond delay="0"/>
                                  </p:stCondLst>
                                  <p:childTnLst>
                                    <p:set>
                                      <p:cBhvr>
                                        <p:cTn id="62" dur="1" fill="hold">
                                          <p:stCondLst>
                                            <p:cond delay="0"/>
                                          </p:stCondLst>
                                        </p:cTn>
                                        <p:tgtEl>
                                          <p:spTgt spid="45082"/>
                                        </p:tgtEl>
                                        <p:attrNameLst>
                                          <p:attrName>style.visibility</p:attrName>
                                        </p:attrNameLst>
                                      </p:cBhvr>
                                      <p:to>
                                        <p:strVal val="visible"/>
                                      </p:to>
                                    </p:set>
                                    <p:animEffect transition="in" filter="dissolve">
                                      <p:cBhvr>
                                        <p:cTn id="63" dur="500"/>
                                        <p:tgtEl>
                                          <p:spTgt spid="45082"/>
                                        </p:tgtEl>
                                      </p:cBhvr>
                                    </p:animEffect>
                                  </p:childTnLst>
                                </p:cTn>
                              </p:par>
                            </p:childTnLst>
                          </p:cTn>
                        </p:par>
                        <p:par>
                          <p:cTn id="64" fill="hold">
                            <p:stCondLst>
                              <p:cond delay="10500"/>
                            </p:stCondLst>
                            <p:childTnLst>
                              <p:par>
                                <p:cTn id="65" presetID="3" presetClass="entr" presetSubtype="10" fill="hold" grpId="0" nodeType="afterEffect">
                                  <p:stCondLst>
                                    <p:cond delay="0"/>
                                  </p:stCondLst>
                                  <p:childTnLst>
                                    <p:set>
                                      <p:cBhvr>
                                        <p:cTn id="66" dur="1" fill="hold">
                                          <p:stCondLst>
                                            <p:cond delay="0"/>
                                          </p:stCondLst>
                                        </p:cTn>
                                        <p:tgtEl>
                                          <p:spTgt spid="45080"/>
                                        </p:tgtEl>
                                        <p:attrNameLst>
                                          <p:attrName>style.visibility</p:attrName>
                                        </p:attrNameLst>
                                      </p:cBhvr>
                                      <p:to>
                                        <p:strVal val="visible"/>
                                      </p:to>
                                    </p:set>
                                    <p:animEffect transition="in" filter="blinds(horizontal)">
                                      <p:cBhvr>
                                        <p:cTn id="67" dur="1000"/>
                                        <p:tgtEl>
                                          <p:spTgt spid="45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nimBg="1"/>
      <p:bldP spid="13" grpId="0" animBg="1"/>
      <p:bldP spid="14" grpId="0" animBg="1"/>
      <p:bldP spid="45076" grpId="0"/>
      <p:bldP spid="45077" grpId="0"/>
      <p:bldP spid="45078" grpId="0"/>
      <p:bldP spid="45079" grpId="0"/>
      <p:bldP spid="45080" grpId="0"/>
      <p:bldP spid="45081" grpId="0"/>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、关键技术与解决途径</a:t>
            </a:r>
            <a:endParaRPr lang="zh-CN" altLang="en-US" sz="2400" b="1" dirty="0">
              <a:solidFill>
                <a:srgbClr val="000066"/>
              </a:solidFill>
              <a:latin typeface="Heiti SC Medium" charset="-122"/>
              <a:ea typeface="Heiti SC Medium" charset="-122"/>
              <a:cs typeface="Heiti SC Medium" charset="-122"/>
            </a:endParaRPr>
          </a:p>
        </p:txBody>
      </p:sp>
      <p:graphicFrame>
        <p:nvGraphicFramePr>
          <p:cNvPr id="9218" name="Object 3"/>
          <p:cNvGraphicFramePr>
            <a:graphicFrameLocks/>
          </p:cNvGraphicFramePr>
          <p:nvPr>
            <p:extLst>
              <p:ext uri="{D42A27DB-BD31-4B8C-83A1-F6EECF244321}">
                <p14:modId xmlns:p14="http://schemas.microsoft.com/office/powerpoint/2010/main" val="130961379"/>
              </p:ext>
            </p:extLst>
          </p:nvPr>
        </p:nvGraphicFramePr>
        <p:xfrm>
          <a:off x="5442742" y="3441310"/>
          <a:ext cx="3313113" cy="1004888"/>
        </p:xfrm>
        <a:graphic>
          <a:graphicData uri="http://schemas.openxmlformats.org/presentationml/2006/ole">
            <mc:AlternateContent xmlns:mc="http://schemas.openxmlformats.org/markup-compatibility/2006">
              <mc:Choice xmlns:v="urn:schemas-microsoft-com:vml" Requires="v">
                <p:oleObj spid="_x0000_s9942" name="Visio" r:id="rId4" imgW="7552897" imgH="3045852" progId="Visio.Drawing.11">
                  <p:embed/>
                </p:oleObj>
              </mc:Choice>
              <mc:Fallback>
                <p:oleObj name="Visio" r:id="rId4" imgW="7552897" imgH="3045852" progId="Visio.Drawing.11">
                  <p:embed/>
                  <p:pic>
                    <p:nvPicPr>
                      <p:cNvPr id="0" name="Picture 7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2742" y="3441310"/>
                        <a:ext cx="3313113" cy="1004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7"/>
          <p:cNvGraphicFramePr>
            <a:graphicFrameLocks/>
          </p:cNvGraphicFramePr>
          <p:nvPr>
            <p:extLst>
              <p:ext uri="{D42A27DB-BD31-4B8C-83A1-F6EECF244321}">
                <p14:modId xmlns:p14="http://schemas.microsoft.com/office/powerpoint/2010/main" val="209418466"/>
              </p:ext>
            </p:extLst>
          </p:nvPr>
        </p:nvGraphicFramePr>
        <p:xfrm>
          <a:off x="5191033" y="4800120"/>
          <a:ext cx="3816350" cy="1306512"/>
        </p:xfrm>
        <a:graphic>
          <a:graphicData uri="http://schemas.openxmlformats.org/presentationml/2006/ole">
            <mc:AlternateContent xmlns:mc="http://schemas.openxmlformats.org/markup-compatibility/2006">
              <mc:Choice xmlns:v="urn:schemas-microsoft-com:vml" Requires="v">
                <p:oleObj spid="_x0000_s9943" r:id="rId6" imgW="19481904" imgH="8089946" progId="">
                  <p:embed/>
                </p:oleObj>
              </mc:Choice>
              <mc:Fallback>
                <p:oleObj r:id="rId6" imgW="19481904" imgH="8089946" progId="">
                  <p:embed/>
                  <p:pic>
                    <p:nvPicPr>
                      <p:cNvPr id="0" name="Picture 71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1033" y="4800120"/>
                        <a:ext cx="3816350" cy="1306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9"/>
          <p:cNvGraphicFramePr>
            <a:graphicFrameLocks noChangeAspect="1"/>
          </p:cNvGraphicFramePr>
          <p:nvPr>
            <p:extLst>
              <p:ext uri="{D42A27DB-BD31-4B8C-83A1-F6EECF244321}">
                <p14:modId xmlns:p14="http://schemas.microsoft.com/office/powerpoint/2010/main" val="1067675606"/>
              </p:ext>
            </p:extLst>
          </p:nvPr>
        </p:nvGraphicFramePr>
        <p:xfrm>
          <a:off x="5245099" y="1983272"/>
          <a:ext cx="3708400" cy="1125537"/>
        </p:xfrm>
        <a:graphic>
          <a:graphicData uri="http://schemas.openxmlformats.org/presentationml/2006/ole">
            <mc:AlternateContent xmlns:mc="http://schemas.openxmlformats.org/markup-compatibility/2006">
              <mc:Choice xmlns:v="urn:schemas-microsoft-com:vml" Requires="v">
                <p:oleObj spid="_x0000_s9944" name="Visio" r:id="rId8" imgW="7705002" imgH="2363040" progId="Visio.Drawing.11">
                  <p:embed/>
                </p:oleObj>
              </mc:Choice>
              <mc:Fallback>
                <p:oleObj name="Visio" r:id="rId8" imgW="7705002" imgH="2363040" progId="Visio.Drawing.11">
                  <p:embed/>
                  <p:pic>
                    <p:nvPicPr>
                      <p:cNvPr id="0" name="Picture 7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5099" y="1983272"/>
                        <a:ext cx="3708400" cy="1125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5" name="矩形 23"/>
          <p:cNvSpPr>
            <a:spLocks noChangeArrowheads="1"/>
          </p:cNvSpPr>
          <p:nvPr/>
        </p:nvSpPr>
        <p:spPr bwMode="auto">
          <a:xfrm>
            <a:off x="5983288" y="3178924"/>
            <a:ext cx="2232025" cy="306388"/>
          </a:xfrm>
          <a:prstGeom prst="rect">
            <a:avLst/>
          </a:prstGeom>
          <a:noFill/>
          <a:ln w="9525">
            <a:noFill/>
            <a:miter lim="800000"/>
            <a:headEnd/>
            <a:tailEnd/>
          </a:ln>
        </p:spPr>
        <p:txBody>
          <a:bodyPr>
            <a:spAutoFit/>
          </a:bodyPr>
          <a:lstStyle/>
          <a:p>
            <a:pPr eaLnBrk="0" hangingPunct="0"/>
            <a:r>
              <a:rPr lang="zh-CN" altLang="en-US" sz="1400" b="1" dirty="0">
                <a:solidFill>
                  <a:srgbClr val="0000FF"/>
                </a:solidFill>
                <a:latin typeface="Heiti SC Medium" charset="-122"/>
                <a:ea typeface="Heiti SC Medium" charset="-122"/>
                <a:cs typeface="Heiti SC Medium" charset="-122"/>
              </a:rPr>
              <a:t>机器学习与视觉信息结合</a:t>
            </a:r>
          </a:p>
        </p:txBody>
      </p:sp>
      <p:sp>
        <p:nvSpPr>
          <p:cNvPr id="9226" name="矩形 24"/>
          <p:cNvSpPr>
            <a:spLocks noChangeArrowheads="1"/>
          </p:cNvSpPr>
          <p:nvPr/>
        </p:nvSpPr>
        <p:spPr bwMode="auto">
          <a:xfrm>
            <a:off x="5983288" y="4492145"/>
            <a:ext cx="2232025" cy="307975"/>
          </a:xfrm>
          <a:prstGeom prst="rect">
            <a:avLst/>
          </a:prstGeom>
          <a:noFill/>
          <a:ln w="9525">
            <a:noFill/>
            <a:miter lim="800000"/>
            <a:headEnd/>
            <a:tailEnd/>
          </a:ln>
        </p:spPr>
        <p:txBody>
          <a:bodyPr>
            <a:spAutoFit/>
          </a:bodyPr>
          <a:lstStyle/>
          <a:p>
            <a:pPr eaLnBrk="0" hangingPunct="0"/>
            <a:r>
              <a:rPr lang="zh-CN" altLang="en-US" sz="1400" b="1" dirty="0">
                <a:solidFill>
                  <a:srgbClr val="0000FF"/>
                </a:solidFill>
                <a:latin typeface="Heiti SC Medium" charset="-122"/>
                <a:ea typeface="Heiti SC Medium" charset="-122"/>
                <a:cs typeface="Heiti SC Medium" charset="-122"/>
              </a:rPr>
              <a:t>机器学习与点云信息结合</a:t>
            </a:r>
          </a:p>
        </p:txBody>
      </p:sp>
      <p:sp>
        <p:nvSpPr>
          <p:cNvPr id="9227" name="矩形 25"/>
          <p:cNvSpPr>
            <a:spLocks noChangeArrowheads="1"/>
          </p:cNvSpPr>
          <p:nvPr/>
        </p:nvSpPr>
        <p:spPr bwMode="auto">
          <a:xfrm>
            <a:off x="6085451" y="6183456"/>
            <a:ext cx="2232025" cy="307975"/>
          </a:xfrm>
          <a:prstGeom prst="rect">
            <a:avLst/>
          </a:prstGeom>
          <a:noFill/>
          <a:ln w="9525">
            <a:noFill/>
            <a:miter lim="800000"/>
            <a:headEnd/>
            <a:tailEnd/>
          </a:ln>
        </p:spPr>
        <p:txBody>
          <a:bodyPr>
            <a:spAutoFit/>
          </a:bodyPr>
          <a:lstStyle/>
          <a:p>
            <a:pPr eaLnBrk="0" hangingPunct="0"/>
            <a:r>
              <a:rPr lang="zh-CN" altLang="en-US" sz="1400" b="1" dirty="0">
                <a:solidFill>
                  <a:srgbClr val="0000FF"/>
                </a:solidFill>
                <a:latin typeface="Heiti SC Medium" charset="-122"/>
                <a:ea typeface="Heiti SC Medium" charset="-122"/>
                <a:cs typeface="Heiti SC Medium" charset="-122"/>
              </a:rPr>
              <a:t>目标属性知识图谱融合</a:t>
            </a:r>
          </a:p>
        </p:txBody>
      </p:sp>
      <p:sp>
        <p:nvSpPr>
          <p:cNvPr id="9234" name="矩形 28"/>
          <p:cNvSpPr>
            <a:spLocks noChangeArrowheads="1"/>
          </p:cNvSpPr>
          <p:nvPr/>
        </p:nvSpPr>
        <p:spPr bwMode="auto">
          <a:xfrm>
            <a:off x="1331913" y="6129338"/>
            <a:ext cx="2916237" cy="307975"/>
          </a:xfrm>
          <a:prstGeom prst="rect">
            <a:avLst/>
          </a:prstGeom>
          <a:noFill/>
          <a:ln w="9525">
            <a:noFill/>
            <a:miter lim="800000"/>
            <a:headEnd/>
            <a:tailEnd/>
          </a:ln>
        </p:spPr>
        <p:txBody>
          <a:bodyPr>
            <a:spAutoFit/>
          </a:bodyPr>
          <a:lstStyle/>
          <a:p>
            <a:pPr eaLnBrk="0" hangingPunct="0"/>
            <a:r>
              <a:rPr lang="zh-CN" altLang="en-US" sz="1400" b="1" dirty="0">
                <a:solidFill>
                  <a:srgbClr val="0000FF"/>
                </a:solidFill>
                <a:latin typeface="Heiti SC Medium" charset="-122"/>
                <a:ea typeface="Heiti SC Medium" charset="-122"/>
                <a:cs typeface="Heiti SC Medium" charset="-122"/>
              </a:rPr>
              <a:t>基于融合信息的目标综合识别算法</a:t>
            </a:r>
          </a:p>
        </p:txBody>
      </p:sp>
      <p:sp>
        <p:nvSpPr>
          <p:cNvPr id="9235" name="AutoShape 13"/>
          <p:cNvSpPr>
            <a:spLocks noChangeArrowheads="1"/>
          </p:cNvSpPr>
          <p:nvPr/>
        </p:nvSpPr>
        <p:spPr bwMode="gray">
          <a:xfrm>
            <a:off x="2088586" y="896143"/>
            <a:ext cx="5112878" cy="500063"/>
          </a:xfrm>
          <a:prstGeom prst="roundRect">
            <a:avLst>
              <a:gd name="adj" fmla="val 50000"/>
            </a:avLst>
          </a:prstGeom>
          <a:solidFill>
            <a:schemeClr val="accent5"/>
          </a:solidFill>
          <a:ln w="12700" algn="ctr">
            <a:solidFill>
              <a:schemeClr val="accent5">
                <a:lumMod val="50000"/>
              </a:schemeClr>
            </a:solidFill>
            <a:round/>
            <a:headEnd/>
            <a:tailEnd/>
          </a:ln>
        </p:spPr>
        <p:txBody>
          <a:bodyPr wrap="none" anchor="ctr"/>
          <a:lstStyle/>
          <a:p>
            <a:pPr algn="ctr" eaLnBrk="0" hangingPunct="0"/>
            <a:r>
              <a:rPr lang="zh-CN" altLang="en-US" sz="2000" b="1" dirty="0">
                <a:solidFill>
                  <a:srgbClr val="C00000"/>
                </a:solidFill>
                <a:latin typeface="Heiti SC Medium" charset="-122"/>
                <a:ea typeface="Heiti SC Medium" charset="-122"/>
                <a:cs typeface="Heiti SC Medium" charset="-122"/>
              </a:rPr>
              <a:t>关键技术</a:t>
            </a:r>
            <a:r>
              <a:rPr lang="en-US" altLang="zh-CN" sz="2000" b="1" dirty="0">
                <a:solidFill>
                  <a:srgbClr val="C00000"/>
                </a:solidFill>
                <a:latin typeface="Heiti SC Medium" charset="-122"/>
                <a:ea typeface="Heiti SC Medium" charset="-122"/>
                <a:cs typeface="Heiti SC Medium" charset="-122"/>
              </a:rPr>
              <a:t>4</a:t>
            </a:r>
            <a:r>
              <a:rPr lang="zh-CN" altLang="en-US" sz="2000" b="1" dirty="0">
                <a:solidFill>
                  <a:srgbClr val="C00000"/>
                </a:solidFill>
                <a:latin typeface="Heiti SC Medium" charset="-122"/>
                <a:ea typeface="Heiti SC Medium" charset="-122"/>
                <a:cs typeface="Heiti SC Medium" charset="-122"/>
              </a:rPr>
              <a:t>：目标自动识别技术</a:t>
            </a:r>
            <a:endParaRPr lang="en-US" altLang="zh-CN" sz="2000" b="1" dirty="0">
              <a:solidFill>
                <a:srgbClr val="C00000"/>
              </a:solidFill>
              <a:latin typeface="Heiti SC Medium" charset="-122"/>
              <a:ea typeface="Heiti SC Medium" charset="-122"/>
              <a:cs typeface="Heiti SC Medium" charset="-122"/>
            </a:endParaRPr>
          </a:p>
        </p:txBody>
      </p:sp>
      <p:sp>
        <p:nvSpPr>
          <p:cNvPr id="9236" name="矩形 10"/>
          <p:cNvSpPr>
            <a:spLocks noChangeArrowheads="1"/>
          </p:cNvSpPr>
          <p:nvPr/>
        </p:nvSpPr>
        <p:spPr bwMode="auto">
          <a:xfrm>
            <a:off x="512763" y="1456977"/>
            <a:ext cx="8543925" cy="732508"/>
          </a:xfrm>
          <a:prstGeom prst="rect">
            <a:avLst/>
          </a:prstGeom>
          <a:noFill/>
          <a:ln w="9525">
            <a:noFill/>
            <a:miter lim="800000"/>
            <a:headEnd/>
            <a:tailEnd/>
          </a:ln>
        </p:spPr>
        <p:txBody>
          <a:bodyPr>
            <a:spAutoFit/>
          </a:bodyPr>
          <a:lstStyle/>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以视觉信息为主导，与激光点云信息结合； 机器学习算法为核心，经典特征匹配相结合；</a:t>
            </a:r>
            <a:endParaRPr lang="en-US" altLang="zh-CN" sz="1600" b="1" dirty="0">
              <a:solidFill>
                <a:srgbClr val="000D66"/>
              </a:solidFill>
              <a:latin typeface="Heiti SC Medium" charset="-122"/>
              <a:ea typeface="Heiti SC Medium" charset="-122"/>
              <a:cs typeface="Heiti SC Medium" charset="-122"/>
            </a:endParaRPr>
          </a:p>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与目标检测互为支撑、以目标属性知识融合校验</a:t>
            </a:r>
            <a:endParaRPr lang="en-US" altLang="zh-CN" sz="1600" b="1" dirty="0">
              <a:solidFill>
                <a:srgbClr val="000D66"/>
              </a:solidFill>
              <a:latin typeface="Heiti SC Medium" charset="-122"/>
              <a:ea typeface="Heiti SC Medium" charset="-122"/>
              <a:cs typeface="Heiti SC Medium" charset="-122"/>
            </a:endParaRPr>
          </a:p>
        </p:txBody>
      </p:sp>
      <p:pic>
        <p:nvPicPr>
          <p:cNvPr id="9237" name="Picture 25"/>
          <p:cNvPicPr>
            <a:picLocks noChangeAspect="1" noChangeArrowheads="1"/>
          </p:cNvPicPr>
          <p:nvPr/>
        </p:nvPicPr>
        <p:blipFill>
          <a:blip r:embed="rId10" cstate="print"/>
          <a:srcRect/>
          <a:stretch>
            <a:fillRect/>
          </a:stretch>
        </p:blipFill>
        <p:spPr bwMode="auto">
          <a:xfrm>
            <a:off x="277019" y="2392524"/>
            <a:ext cx="4679950" cy="3533775"/>
          </a:xfrm>
          <a:prstGeom prst="rect">
            <a:avLst/>
          </a:prstGeom>
          <a:noFill/>
          <a:ln w="9525">
            <a:noFill/>
            <a:miter lim="800000"/>
            <a:headEnd/>
            <a:tailEnd/>
          </a:ln>
        </p:spPr>
      </p:pic>
      <p:sp>
        <p:nvSpPr>
          <p:cNvPr id="30" name="下箭头 29"/>
          <p:cNvSpPr/>
          <p:nvPr/>
        </p:nvSpPr>
        <p:spPr bwMode="auto">
          <a:xfrm rot="5400000">
            <a:off x="4931083" y="4051946"/>
            <a:ext cx="216024" cy="307049"/>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
        <p:nvSpPr>
          <p:cNvPr id="31" name="下箭头 30"/>
          <p:cNvSpPr/>
          <p:nvPr/>
        </p:nvSpPr>
        <p:spPr bwMode="auto">
          <a:xfrm rot="6850626">
            <a:off x="4900313" y="5236548"/>
            <a:ext cx="216024" cy="307049"/>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
        <p:nvSpPr>
          <p:cNvPr id="26" name="下箭头 25"/>
          <p:cNvSpPr/>
          <p:nvPr/>
        </p:nvSpPr>
        <p:spPr bwMode="auto">
          <a:xfrm rot="3189362">
            <a:off x="4896978" y="3034738"/>
            <a:ext cx="216024" cy="307049"/>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9235"/>
                                        </p:tgtEl>
                                        <p:attrNameLst>
                                          <p:attrName>style.visibility</p:attrName>
                                        </p:attrNameLst>
                                      </p:cBhvr>
                                      <p:to>
                                        <p:strVal val="visible"/>
                                      </p:to>
                                    </p:set>
                                    <p:animEffect transition="in" filter="wedge">
                                      <p:cBhvr>
                                        <p:cTn id="7" dur="1000"/>
                                        <p:tgtEl>
                                          <p:spTgt spid="9235"/>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9236"/>
                                        </p:tgtEl>
                                        <p:attrNameLst>
                                          <p:attrName>style.visibility</p:attrName>
                                        </p:attrNameLst>
                                      </p:cBhvr>
                                      <p:to>
                                        <p:strVal val="visible"/>
                                      </p:to>
                                    </p:set>
                                    <p:animEffect transition="in" filter="blinds(horizontal)">
                                      <p:cBhvr>
                                        <p:cTn id="11" dur="1000"/>
                                        <p:tgtEl>
                                          <p:spTgt spid="9236"/>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9237"/>
                                        </p:tgtEl>
                                        <p:attrNameLst>
                                          <p:attrName>style.visibility</p:attrName>
                                        </p:attrNameLst>
                                      </p:cBhvr>
                                      <p:to>
                                        <p:strVal val="visible"/>
                                      </p:to>
                                    </p:set>
                                    <p:animEffect transition="in" filter="dissolve">
                                      <p:cBhvr>
                                        <p:cTn id="15" dur="1000"/>
                                        <p:tgtEl>
                                          <p:spTgt spid="9237"/>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9234"/>
                                        </p:tgtEl>
                                        <p:attrNameLst>
                                          <p:attrName>style.visibility</p:attrName>
                                        </p:attrNameLst>
                                      </p:cBhvr>
                                      <p:to>
                                        <p:strVal val="visible"/>
                                      </p:to>
                                    </p:set>
                                    <p:animEffect transition="in" filter="blinds(horizontal)">
                                      <p:cBhvr>
                                        <p:cTn id="19" dur="1000"/>
                                        <p:tgtEl>
                                          <p:spTgt spid="9234"/>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1000"/>
                                        <p:tgtEl>
                                          <p:spTgt spid="26"/>
                                        </p:tgtEl>
                                      </p:cBhvr>
                                    </p:animEffect>
                                  </p:childTnLst>
                                </p:cTn>
                              </p:par>
                            </p:childTnLst>
                          </p:cTn>
                        </p:par>
                        <p:par>
                          <p:cTn id="24" fill="hold">
                            <p:stCondLst>
                              <p:cond delay="5000"/>
                            </p:stCondLst>
                            <p:childTnLst>
                              <p:par>
                                <p:cTn id="25" presetID="9" presetClass="entr" presetSubtype="0" fill="hold" nodeType="afterEffect">
                                  <p:stCondLst>
                                    <p:cond delay="0"/>
                                  </p:stCondLst>
                                  <p:childTnLst>
                                    <p:set>
                                      <p:cBhvr>
                                        <p:cTn id="26" dur="1" fill="hold">
                                          <p:stCondLst>
                                            <p:cond delay="0"/>
                                          </p:stCondLst>
                                        </p:cTn>
                                        <p:tgtEl>
                                          <p:spTgt spid="9220"/>
                                        </p:tgtEl>
                                        <p:attrNameLst>
                                          <p:attrName>style.visibility</p:attrName>
                                        </p:attrNameLst>
                                      </p:cBhvr>
                                      <p:to>
                                        <p:strVal val="visible"/>
                                      </p:to>
                                    </p:set>
                                    <p:animEffect transition="in" filter="dissolve">
                                      <p:cBhvr>
                                        <p:cTn id="27" dur="1000"/>
                                        <p:tgtEl>
                                          <p:spTgt spid="9220"/>
                                        </p:tgtEl>
                                      </p:cBhvr>
                                    </p:animEffect>
                                  </p:childTnLst>
                                </p:cTn>
                              </p:par>
                            </p:childTnLst>
                          </p:cTn>
                        </p:par>
                        <p:par>
                          <p:cTn id="28" fill="hold">
                            <p:stCondLst>
                              <p:cond delay="6000"/>
                            </p:stCondLst>
                            <p:childTnLst>
                              <p:par>
                                <p:cTn id="29" presetID="3" presetClass="entr" presetSubtype="10" fill="hold" grpId="0" nodeType="afterEffect">
                                  <p:stCondLst>
                                    <p:cond delay="0"/>
                                  </p:stCondLst>
                                  <p:childTnLst>
                                    <p:set>
                                      <p:cBhvr>
                                        <p:cTn id="30" dur="1" fill="hold">
                                          <p:stCondLst>
                                            <p:cond delay="0"/>
                                          </p:stCondLst>
                                        </p:cTn>
                                        <p:tgtEl>
                                          <p:spTgt spid="9225"/>
                                        </p:tgtEl>
                                        <p:attrNameLst>
                                          <p:attrName>style.visibility</p:attrName>
                                        </p:attrNameLst>
                                      </p:cBhvr>
                                      <p:to>
                                        <p:strVal val="visible"/>
                                      </p:to>
                                    </p:set>
                                    <p:animEffect transition="in" filter="blinds(horizontal)">
                                      <p:cBhvr>
                                        <p:cTn id="31" dur="1000"/>
                                        <p:tgtEl>
                                          <p:spTgt spid="9225"/>
                                        </p:tgtEl>
                                      </p:cBhvr>
                                    </p:animEffect>
                                  </p:childTnLst>
                                </p:cTn>
                              </p:par>
                            </p:childTnLst>
                          </p:cTn>
                        </p:par>
                        <p:par>
                          <p:cTn id="32" fill="hold">
                            <p:stCondLst>
                              <p:cond delay="7000"/>
                            </p:stCondLst>
                            <p:childTnLst>
                              <p:par>
                                <p:cTn id="33" presetID="9"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1000"/>
                                        <p:tgtEl>
                                          <p:spTgt spid="30"/>
                                        </p:tgtEl>
                                      </p:cBhvr>
                                    </p:animEffect>
                                  </p:childTnLst>
                                </p:cTn>
                              </p:par>
                            </p:childTnLst>
                          </p:cTn>
                        </p:par>
                        <p:par>
                          <p:cTn id="36" fill="hold">
                            <p:stCondLst>
                              <p:cond delay="8000"/>
                            </p:stCondLst>
                            <p:childTnLst>
                              <p:par>
                                <p:cTn id="37" presetID="9" presetClass="entr" presetSubtype="0" fill="hold" nodeType="afterEffect">
                                  <p:stCondLst>
                                    <p:cond delay="0"/>
                                  </p:stCondLst>
                                  <p:childTnLst>
                                    <p:set>
                                      <p:cBhvr>
                                        <p:cTn id="38" dur="1" fill="hold">
                                          <p:stCondLst>
                                            <p:cond delay="0"/>
                                          </p:stCondLst>
                                        </p:cTn>
                                        <p:tgtEl>
                                          <p:spTgt spid="9218"/>
                                        </p:tgtEl>
                                        <p:attrNameLst>
                                          <p:attrName>style.visibility</p:attrName>
                                        </p:attrNameLst>
                                      </p:cBhvr>
                                      <p:to>
                                        <p:strVal val="visible"/>
                                      </p:to>
                                    </p:set>
                                    <p:animEffect transition="in" filter="dissolve">
                                      <p:cBhvr>
                                        <p:cTn id="39" dur="1000"/>
                                        <p:tgtEl>
                                          <p:spTgt spid="9218"/>
                                        </p:tgtEl>
                                      </p:cBhvr>
                                    </p:animEffect>
                                  </p:childTnLst>
                                </p:cTn>
                              </p:par>
                            </p:childTnLst>
                          </p:cTn>
                        </p:par>
                        <p:par>
                          <p:cTn id="40" fill="hold">
                            <p:stCondLst>
                              <p:cond delay="9000"/>
                            </p:stCondLst>
                            <p:childTnLst>
                              <p:par>
                                <p:cTn id="41" presetID="3" presetClass="entr" presetSubtype="10" fill="hold" grpId="0" nodeType="afterEffect">
                                  <p:stCondLst>
                                    <p:cond delay="0"/>
                                  </p:stCondLst>
                                  <p:childTnLst>
                                    <p:set>
                                      <p:cBhvr>
                                        <p:cTn id="42" dur="1" fill="hold">
                                          <p:stCondLst>
                                            <p:cond delay="0"/>
                                          </p:stCondLst>
                                        </p:cTn>
                                        <p:tgtEl>
                                          <p:spTgt spid="9226"/>
                                        </p:tgtEl>
                                        <p:attrNameLst>
                                          <p:attrName>style.visibility</p:attrName>
                                        </p:attrNameLst>
                                      </p:cBhvr>
                                      <p:to>
                                        <p:strVal val="visible"/>
                                      </p:to>
                                    </p:set>
                                    <p:animEffect transition="in" filter="blinds(horizontal)">
                                      <p:cBhvr>
                                        <p:cTn id="43" dur="1000"/>
                                        <p:tgtEl>
                                          <p:spTgt spid="9226"/>
                                        </p:tgtEl>
                                      </p:cBhvr>
                                    </p:animEffect>
                                  </p:childTnLst>
                                </p:cTn>
                              </p:par>
                            </p:childTnLst>
                          </p:cTn>
                        </p:par>
                        <p:par>
                          <p:cTn id="44" fill="hold">
                            <p:stCondLst>
                              <p:cond delay="10000"/>
                            </p:stCondLst>
                            <p:childTnLst>
                              <p:par>
                                <p:cTn id="45" presetID="9"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1000"/>
                                        <p:tgtEl>
                                          <p:spTgt spid="31"/>
                                        </p:tgtEl>
                                      </p:cBhvr>
                                    </p:animEffect>
                                  </p:childTnLst>
                                </p:cTn>
                              </p:par>
                            </p:childTnLst>
                          </p:cTn>
                        </p:par>
                        <p:par>
                          <p:cTn id="48" fill="hold">
                            <p:stCondLst>
                              <p:cond delay="11000"/>
                            </p:stCondLst>
                            <p:childTnLst>
                              <p:par>
                                <p:cTn id="49" presetID="9" presetClass="entr" presetSubtype="0" fill="hold" nodeType="afterEffect">
                                  <p:stCondLst>
                                    <p:cond delay="0"/>
                                  </p:stCondLst>
                                  <p:childTnLst>
                                    <p:set>
                                      <p:cBhvr>
                                        <p:cTn id="50" dur="1" fill="hold">
                                          <p:stCondLst>
                                            <p:cond delay="0"/>
                                          </p:stCondLst>
                                        </p:cTn>
                                        <p:tgtEl>
                                          <p:spTgt spid="9219"/>
                                        </p:tgtEl>
                                        <p:attrNameLst>
                                          <p:attrName>style.visibility</p:attrName>
                                        </p:attrNameLst>
                                      </p:cBhvr>
                                      <p:to>
                                        <p:strVal val="visible"/>
                                      </p:to>
                                    </p:set>
                                    <p:animEffect transition="in" filter="dissolve">
                                      <p:cBhvr>
                                        <p:cTn id="51" dur="1000"/>
                                        <p:tgtEl>
                                          <p:spTgt spid="9219"/>
                                        </p:tgtEl>
                                      </p:cBhvr>
                                    </p:animEffect>
                                  </p:childTnLst>
                                </p:cTn>
                              </p:par>
                            </p:childTnLst>
                          </p:cTn>
                        </p:par>
                        <p:par>
                          <p:cTn id="52" fill="hold">
                            <p:stCondLst>
                              <p:cond delay="12000"/>
                            </p:stCondLst>
                            <p:childTnLst>
                              <p:par>
                                <p:cTn id="53" presetID="3" presetClass="entr" presetSubtype="10" fill="hold" grpId="0" nodeType="afterEffect">
                                  <p:stCondLst>
                                    <p:cond delay="0"/>
                                  </p:stCondLst>
                                  <p:childTnLst>
                                    <p:set>
                                      <p:cBhvr>
                                        <p:cTn id="54" dur="1" fill="hold">
                                          <p:stCondLst>
                                            <p:cond delay="0"/>
                                          </p:stCondLst>
                                        </p:cTn>
                                        <p:tgtEl>
                                          <p:spTgt spid="9227"/>
                                        </p:tgtEl>
                                        <p:attrNameLst>
                                          <p:attrName>style.visibility</p:attrName>
                                        </p:attrNameLst>
                                      </p:cBhvr>
                                      <p:to>
                                        <p:strVal val="visible"/>
                                      </p:to>
                                    </p:set>
                                    <p:animEffect transition="in" filter="blinds(horizontal)">
                                      <p:cBhvr>
                                        <p:cTn id="55" dur="1000"/>
                                        <p:tgtEl>
                                          <p:spTgt spid="9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5" grpId="0"/>
      <p:bldP spid="9226" grpId="0"/>
      <p:bldP spid="9227" grpId="0"/>
      <p:bldP spid="9234" grpId="0"/>
      <p:bldP spid="9235" grpId="0" animBg="1"/>
      <p:bldP spid="9236" grpId="0"/>
      <p:bldP spid="30" grpId="0" animBg="1"/>
      <p:bldP spid="31"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Group 2"/>
          <p:cNvGrpSpPr>
            <a:grpSpLocks noChangeAspect="1"/>
          </p:cNvGrpSpPr>
          <p:nvPr/>
        </p:nvGrpSpPr>
        <p:grpSpPr bwMode="auto">
          <a:xfrm>
            <a:off x="935596" y="2924944"/>
            <a:ext cx="7381875" cy="719138"/>
            <a:chOff x="1440" y="1488"/>
            <a:chExt cx="3072" cy="288"/>
          </a:xfrm>
        </p:grpSpPr>
        <p:sp>
          <p:nvSpPr>
            <p:cNvPr id="17412" name="Rectangle 3"/>
            <p:cNvSpPr>
              <a:spLocks noChangeArrowheads="1"/>
            </p:cNvSpPr>
            <p:nvPr/>
          </p:nvSpPr>
          <p:spPr bwMode="gray">
            <a:xfrm>
              <a:off x="1776" y="1488"/>
              <a:ext cx="2736"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17413" name="Rectangle 4"/>
            <p:cNvSpPr>
              <a:spLocks noChangeArrowheads="1"/>
            </p:cNvSpPr>
            <p:nvPr/>
          </p:nvSpPr>
          <p:spPr bwMode="gray">
            <a:xfrm>
              <a:off x="1440" y="1488"/>
              <a:ext cx="384"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algn="ctr" eaLnBrk="0" hangingPunct="0"/>
              <a:r>
                <a:rPr lang="zh-CN" altLang="en-US" sz="3200" b="1">
                  <a:solidFill>
                    <a:srgbClr val="C00000"/>
                  </a:solidFill>
                </a:rPr>
                <a:t>一</a:t>
              </a:r>
              <a:endParaRPr lang="en-US" altLang="zh-CN" sz="3200" b="1">
                <a:solidFill>
                  <a:srgbClr val="C00000"/>
                </a:solidFill>
              </a:endParaRPr>
            </a:p>
          </p:txBody>
        </p:sp>
        <p:sp>
          <p:nvSpPr>
            <p:cNvPr id="17414" name="Rectangle 5"/>
            <p:cNvSpPr>
              <a:spLocks noChangeArrowheads="1"/>
            </p:cNvSpPr>
            <p:nvPr/>
          </p:nvSpPr>
          <p:spPr bwMode="gray">
            <a:xfrm>
              <a:off x="1872" y="1504"/>
              <a:ext cx="2544" cy="234"/>
            </a:xfrm>
            <a:prstGeom prst="rect">
              <a:avLst/>
            </a:prstGeom>
            <a:noFill/>
            <a:ln w="9525" algn="ctr">
              <a:noFill/>
              <a:miter lim="800000"/>
              <a:headEnd/>
              <a:tailEnd/>
            </a:ln>
          </p:spPr>
          <p:txBody>
            <a:bodyPr>
              <a:spAutoFit/>
            </a:bodyPr>
            <a:lstStyle/>
            <a:p>
              <a:pPr eaLnBrk="0" hangingPunct="0"/>
              <a:r>
                <a:rPr lang="zh-CN" altLang="en-US" sz="3200" b="1" dirty="0">
                  <a:solidFill>
                    <a:srgbClr val="C00000"/>
                  </a:solidFill>
                  <a:latin typeface="Heiti SC Medium" charset="-122"/>
                  <a:ea typeface="Heiti SC Medium" charset="-122"/>
                  <a:cs typeface="Heiti SC Medium" charset="-122"/>
                </a:rPr>
                <a:t>研究目的及国内外技术发展现状</a:t>
              </a:r>
              <a:endParaRPr lang="en-US" altLang="zh-CN" sz="3200" b="1" dirty="0">
                <a:solidFill>
                  <a:srgbClr val="C00000"/>
                </a:solidFill>
                <a:latin typeface="Heiti SC Medium" charset="-122"/>
                <a:ea typeface="Heiti SC Medium" charset="-122"/>
                <a:cs typeface="Heiti SC Medium" charset="-122"/>
              </a:endParaRPr>
            </a:p>
          </p:txBody>
        </p:sp>
      </p:grpSp>
      <p:sp>
        <p:nvSpPr>
          <p:cNvPr id="8" name="Rectangle 2"/>
          <p:cNvSpPr>
            <a:spLocks noGrp="1" noChangeArrowheads="1"/>
          </p:cNvSpPr>
          <p:nvPr>
            <p:ph type="title"/>
          </p:nvPr>
        </p:nvSpPr>
        <p:spPr bwMode="auto">
          <a:xfrm>
            <a:off x="576565" y="126465"/>
            <a:ext cx="1659979" cy="503783"/>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汇报内容</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13"/>
          <p:cNvSpPr>
            <a:spLocks noChangeArrowheads="1"/>
          </p:cNvSpPr>
          <p:nvPr/>
        </p:nvSpPr>
        <p:spPr bwMode="gray">
          <a:xfrm>
            <a:off x="1474577" y="880275"/>
            <a:ext cx="5653087" cy="500063"/>
          </a:xfrm>
          <a:prstGeom prst="roundRect">
            <a:avLst>
              <a:gd name="adj" fmla="val 50000"/>
            </a:avLst>
          </a:prstGeom>
          <a:solidFill>
            <a:schemeClr val="accent5"/>
          </a:solidFill>
          <a:ln w="12700" algn="ctr">
            <a:solidFill>
              <a:schemeClr val="accent5">
                <a:lumMod val="50000"/>
              </a:schemeClr>
            </a:solidFill>
            <a:round/>
            <a:headEnd/>
            <a:tailEnd/>
          </a:ln>
        </p:spPr>
        <p:txBody>
          <a:bodyPr wrap="none" anchor="ctr"/>
          <a:lstStyle/>
          <a:p>
            <a:pPr eaLnBrk="0" hangingPunct="0"/>
            <a:r>
              <a:rPr lang="zh-CN" altLang="en-US" sz="2000" b="1" dirty="0">
                <a:solidFill>
                  <a:srgbClr val="C00000"/>
                </a:solidFill>
                <a:latin typeface="Heiti SC Medium" charset="-122"/>
                <a:ea typeface="Heiti SC Medium" charset="-122"/>
                <a:cs typeface="Heiti SC Medium" charset="-122"/>
              </a:rPr>
              <a:t>关键技术</a:t>
            </a:r>
            <a:r>
              <a:rPr lang="en-US" altLang="zh-CN" sz="2000" b="1" dirty="0">
                <a:solidFill>
                  <a:srgbClr val="C00000"/>
                </a:solidFill>
                <a:latin typeface="Heiti SC Medium" charset="-122"/>
                <a:ea typeface="Heiti SC Medium" charset="-122"/>
                <a:cs typeface="Heiti SC Medium" charset="-122"/>
              </a:rPr>
              <a:t>5</a:t>
            </a:r>
            <a:r>
              <a:rPr lang="zh-CN" altLang="en-US" sz="2000" b="1" dirty="0">
                <a:solidFill>
                  <a:srgbClr val="C00000"/>
                </a:solidFill>
                <a:latin typeface="Heiti SC Medium" charset="-122"/>
                <a:ea typeface="Heiti SC Medium" charset="-122"/>
                <a:cs typeface="Heiti SC Medium" charset="-122"/>
              </a:rPr>
              <a:t>：复杂多源信息融合与态势重构技术 </a:t>
            </a:r>
            <a:endParaRPr lang="en-US" altLang="zh-CN" sz="2000" b="1" dirty="0">
              <a:solidFill>
                <a:srgbClr val="C00000"/>
              </a:solidFill>
              <a:latin typeface="Heiti SC Medium" charset="-122"/>
              <a:ea typeface="Heiti SC Medium" charset="-122"/>
              <a:cs typeface="Heiti SC Medium" charset="-122"/>
            </a:endParaRPr>
          </a:p>
        </p:txBody>
      </p:sp>
      <p:sp>
        <p:nvSpPr>
          <p:cNvPr id="10244"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、关键技术与解决途径</a:t>
            </a:r>
            <a:endParaRPr lang="zh-CN" altLang="en-US" sz="2400" b="1" dirty="0">
              <a:solidFill>
                <a:srgbClr val="000066"/>
              </a:solidFill>
              <a:latin typeface="Heiti SC Medium" charset="-122"/>
              <a:ea typeface="Heiti SC Medium" charset="-122"/>
              <a:cs typeface="Heiti SC Medium" charset="-122"/>
            </a:endParaRPr>
          </a:p>
        </p:txBody>
      </p:sp>
      <p:sp>
        <p:nvSpPr>
          <p:cNvPr id="18" name="下箭头 17"/>
          <p:cNvSpPr/>
          <p:nvPr/>
        </p:nvSpPr>
        <p:spPr bwMode="auto">
          <a:xfrm rot="3189362">
            <a:off x="5577762" y="2335573"/>
            <a:ext cx="190736" cy="520928"/>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
        <p:nvSpPr>
          <p:cNvPr id="19" name="下箭头 18"/>
          <p:cNvSpPr/>
          <p:nvPr/>
        </p:nvSpPr>
        <p:spPr bwMode="auto">
          <a:xfrm rot="5400000">
            <a:off x="5637844" y="3411530"/>
            <a:ext cx="216025" cy="523073"/>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graphicFrame>
        <p:nvGraphicFramePr>
          <p:cNvPr id="10242" name="Object 8"/>
          <p:cNvGraphicFramePr>
            <a:graphicFrameLocks noChangeAspect="1"/>
          </p:cNvGraphicFramePr>
          <p:nvPr>
            <p:extLst>
              <p:ext uri="{D42A27DB-BD31-4B8C-83A1-F6EECF244321}">
                <p14:modId xmlns:p14="http://schemas.microsoft.com/office/powerpoint/2010/main" val="1759263182"/>
              </p:ext>
            </p:extLst>
          </p:nvPr>
        </p:nvGraphicFramePr>
        <p:xfrm>
          <a:off x="5512730" y="1552231"/>
          <a:ext cx="3446462" cy="854763"/>
        </p:xfrm>
        <a:graphic>
          <a:graphicData uri="http://schemas.openxmlformats.org/presentationml/2006/ole">
            <mc:AlternateContent xmlns:mc="http://schemas.openxmlformats.org/markup-compatibility/2006">
              <mc:Choice xmlns:v="urn:schemas-microsoft-com:vml" Requires="v">
                <p:oleObj spid="_x0000_s13482" name="Equation" r:id="rId5" imgW="3580435" imgH="939754" progId="Equation.DSMT4">
                  <p:embed/>
                </p:oleObj>
              </mc:Choice>
              <mc:Fallback>
                <p:oleObj name="Equation" r:id="rId5" imgW="3580435" imgH="939754" progId="Equation.DSMT4">
                  <p:embed/>
                  <p:pic>
                    <p:nvPicPr>
                      <p:cNvPr id="0" name="Picture 1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730" y="1552231"/>
                        <a:ext cx="3446462" cy="854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54" name="图片 31" descr="1528341805(1)"/>
          <p:cNvPicPr>
            <a:picLocks noChangeAspect="1" noChangeArrowheads="1"/>
          </p:cNvPicPr>
          <p:nvPr/>
        </p:nvPicPr>
        <p:blipFill>
          <a:blip r:embed="rId7" cstate="print"/>
          <a:srcRect/>
          <a:stretch>
            <a:fillRect/>
          </a:stretch>
        </p:blipFill>
        <p:spPr bwMode="auto">
          <a:xfrm>
            <a:off x="5547724" y="4941308"/>
            <a:ext cx="1580560" cy="1260000"/>
          </a:xfrm>
          <a:prstGeom prst="rect">
            <a:avLst/>
          </a:prstGeom>
          <a:noFill/>
          <a:ln w="9525">
            <a:noFill/>
            <a:miter lim="800000"/>
            <a:headEnd/>
            <a:tailEnd/>
          </a:ln>
        </p:spPr>
      </p:pic>
      <p:pic>
        <p:nvPicPr>
          <p:cNvPr id="10255" name="图片 32" descr="1528441551(1)"/>
          <p:cNvPicPr>
            <a:picLocks noChangeAspect="1" noChangeArrowheads="1"/>
          </p:cNvPicPr>
          <p:nvPr/>
        </p:nvPicPr>
        <p:blipFill>
          <a:blip r:embed="rId8" cstate="print"/>
          <a:srcRect/>
          <a:stretch>
            <a:fillRect/>
          </a:stretch>
        </p:blipFill>
        <p:spPr bwMode="auto">
          <a:xfrm>
            <a:off x="7178724" y="4941168"/>
            <a:ext cx="1929780" cy="1260000"/>
          </a:xfrm>
          <a:prstGeom prst="rect">
            <a:avLst/>
          </a:prstGeom>
          <a:noFill/>
          <a:ln w="9525">
            <a:noFill/>
            <a:miter lim="800000"/>
            <a:headEnd/>
            <a:tailEnd/>
          </a:ln>
        </p:spPr>
      </p:pic>
      <p:sp>
        <p:nvSpPr>
          <p:cNvPr id="10256" name="矩形 33"/>
          <p:cNvSpPr>
            <a:spLocks noChangeArrowheads="1"/>
          </p:cNvSpPr>
          <p:nvPr/>
        </p:nvSpPr>
        <p:spPr bwMode="auto">
          <a:xfrm>
            <a:off x="5975486" y="2528900"/>
            <a:ext cx="2520950" cy="307975"/>
          </a:xfrm>
          <a:prstGeom prst="rect">
            <a:avLst/>
          </a:prstGeom>
          <a:noFill/>
          <a:ln w="9525">
            <a:noFill/>
            <a:miter lim="800000"/>
            <a:headEnd/>
            <a:tailEnd/>
          </a:ln>
        </p:spPr>
        <p:txBody>
          <a:bodyPr>
            <a:spAutoFit/>
          </a:bodyPr>
          <a:lstStyle/>
          <a:p>
            <a:pPr eaLnBrk="0" hangingPunct="0"/>
            <a:r>
              <a:rPr lang="zh-CN" altLang="en-US" sz="1400" b="1" dirty="0">
                <a:solidFill>
                  <a:srgbClr val="0000FF"/>
                </a:solidFill>
                <a:latin typeface="Heiti SC Medium" charset="-122"/>
                <a:ea typeface="Heiti SC Medium" charset="-122"/>
                <a:cs typeface="Heiti SC Medium" charset="-122"/>
              </a:rPr>
              <a:t>目标运动状态解算、属性关联</a:t>
            </a:r>
          </a:p>
        </p:txBody>
      </p:sp>
      <p:sp>
        <p:nvSpPr>
          <p:cNvPr id="10257" name="矩形 34"/>
          <p:cNvSpPr>
            <a:spLocks noChangeArrowheads="1"/>
          </p:cNvSpPr>
          <p:nvPr/>
        </p:nvSpPr>
        <p:spPr bwMode="auto">
          <a:xfrm>
            <a:off x="6551625" y="4473116"/>
            <a:ext cx="1728787" cy="307975"/>
          </a:xfrm>
          <a:prstGeom prst="rect">
            <a:avLst/>
          </a:prstGeom>
          <a:noFill/>
          <a:ln w="9525">
            <a:noFill/>
            <a:miter lim="800000"/>
            <a:headEnd/>
            <a:tailEnd/>
          </a:ln>
        </p:spPr>
        <p:txBody>
          <a:bodyPr>
            <a:spAutoFit/>
          </a:bodyPr>
          <a:lstStyle/>
          <a:p>
            <a:pPr eaLnBrk="0" hangingPunct="0"/>
            <a:r>
              <a:rPr lang="zh-CN" altLang="en-US" sz="1400" b="1" dirty="0">
                <a:solidFill>
                  <a:srgbClr val="0000FF"/>
                </a:solidFill>
                <a:latin typeface="Heiti SC Medium" charset="-122"/>
                <a:ea typeface="Heiti SC Medium" charset="-122"/>
                <a:cs typeface="Heiti SC Medium" charset="-122"/>
              </a:rPr>
              <a:t>船舶航行轨迹预报</a:t>
            </a:r>
          </a:p>
        </p:txBody>
      </p:sp>
      <p:sp>
        <p:nvSpPr>
          <p:cNvPr id="10258" name="矩形 35"/>
          <p:cNvSpPr>
            <a:spLocks noChangeArrowheads="1"/>
          </p:cNvSpPr>
          <p:nvPr/>
        </p:nvSpPr>
        <p:spPr bwMode="auto">
          <a:xfrm>
            <a:off x="6804248" y="6217369"/>
            <a:ext cx="1727200" cy="307975"/>
          </a:xfrm>
          <a:prstGeom prst="rect">
            <a:avLst/>
          </a:prstGeom>
          <a:noFill/>
          <a:ln w="9525">
            <a:noFill/>
            <a:miter lim="800000"/>
            <a:headEnd/>
            <a:tailEnd/>
          </a:ln>
        </p:spPr>
        <p:txBody>
          <a:bodyPr>
            <a:spAutoFit/>
          </a:bodyPr>
          <a:lstStyle/>
          <a:p>
            <a:pPr eaLnBrk="0" hangingPunct="0"/>
            <a:r>
              <a:rPr lang="zh-CN" altLang="en-US" sz="1400" b="1" dirty="0">
                <a:solidFill>
                  <a:srgbClr val="0000FF"/>
                </a:solidFill>
                <a:latin typeface="Heiti SC Medium" charset="-122"/>
                <a:ea typeface="Heiti SC Medium" charset="-122"/>
                <a:cs typeface="Heiti SC Medium" charset="-122"/>
              </a:rPr>
              <a:t>碰撞危险度计算</a:t>
            </a:r>
          </a:p>
        </p:txBody>
      </p:sp>
      <p:sp>
        <p:nvSpPr>
          <p:cNvPr id="10259" name="矩形 35"/>
          <p:cNvSpPr>
            <a:spLocks noChangeArrowheads="1"/>
          </p:cNvSpPr>
          <p:nvPr/>
        </p:nvSpPr>
        <p:spPr bwMode="auto">
          <a:xfrm>
            <a:off x="763972" y="5994793"/>
            <a:ext cx="4718050" cy="412750"/>
          </a:xfrm>
          <a:prstGeom prst="rect">
            <a:avLst/>
          </a:prstGeom>
          <a:noFill/>
          <a:ln w="9525">
            <a:noFill/>
            <a:miter lim="800000"/>
            <a:headEnd/>
            <a:tailEnd/>
          </a:ln>
        </p:spPr>
        <p:txBody>
          <a:bodyPr>
            <a:spAutoFit/>
          </a:bodyPr>
          <a:lstStyle/>
          <a:p>
            <a:pPr eaLnBrk="0" hangingPunct="0">
              <a:lnSpc>
                <a:spcPct val="130000"/>
              </a:lnSpc>
            </a:pPr>
            <a:r>
              <a:rPr lang="zh-CN" altLang="en-US" sz="1600" b="1" dirty="0">
                <a:solidFill>
                  <a:srgbClr val="0000FF"/>
                </a:solidFill>
                <a:latin typeface="Heiti SC Medium" charset="-122"/>
                <a:ea typeface="Heiti SC Medium" charset="-122"/>
                <a:cs typeface="Heiti SC Medium" charset="-122"/>
              </a:rPr>
              <a:t>与目标感知、检测和识别结果融合，形成综合态势</a:t>
            </a:r>
            <a:endParaRPr lang="en-US" altLang="zh-CN" sz="1600" b="1" dirty="0">
              <a:solidFill>
                <a:srgbClr val="0000FF"/>
              </a:solidFill>
              <a:latin typeface="Heiti SC Medium" charset="-122"/>
              <a:ea typeface="Heiti SC Medium" charset="-122"/>
              <a:cs typeface="Heiti SC Medium" charset="-122"/>
            </a:endParaRPr>
          </a:p>
        </p:txBody>
      </p:sp>
      <p:sp>
        <p:nvSpPr>
          <p:cNvPr id="10260" name="矩形 10"/>
          <p:cNvSpPr>
            <a:spLocks noChangeArrowheads="1"/>
          </p:cNvSpPr>
          <p:nvPr/>
        </p:nvSpPr>
        <p:spPr bwMode="auto">
          <a:xfrm>
            <a:off x="525413" y="1484073"/>
            <a:ext cx="4883150" cy="731838"/>
          </a:xfrm>
          <a:prstGeom prst="rect">
            <a:avLst/>
          </a:prstGeom>
          <a:noFill/>
          <a:ln w="9525">
            <a:noFill/>
            <a:miter lim="800000"/>
            <a:headEnd/>
            <a:tailEnd/>
          </a:ln>
        </p:spPr>
        <p:txBody>
          <a:bodyPr>
            <a:spAutoFit/>
          </a:bodyPr>
          <a:lstStyle/>
          <a:p>
            <a:pPr eaLnBrk="0" hangingPunct="0">
              <a:lnSpc>
                <a:spcPct val="130000"/>
              </a:lnSpc>
            </a:pPr>
            <a:r>
              <a:rPr lang="zh-CN" altLang="en-US" sz="1600" b="1" dirty="0">
                <a:solidFill>
                  <a:srgbClr val="000D66"/>
                </a:solidFill>
                <a:latin typeface="Heiti SC Medium" charset="-122"/>
                <a:ea typeface="Heiti SC Medium" charset="-122"/>
                <a:cs typeface="Heiti SC Medium" charset="-122"/>
              </a:rPr>
              <a:t>船舶航行轨迹精准预报是难点，是准确把握动态危险的关键，需以高精准的船舶实尺度航行仿真为前提</a:t>
            </a:r>
            <a:endParaRPr lang="en-US" altLang="zh-CN" sz="1600" b="1" dirty="0">
              <a:solidFill>
                <a:srgbClr val="000D66"/>
              </a:solidFill>
              <a:latin typeface="Heiti SC Medium" charset="-122"/>
              <a:ea typeface="Heiti SC Medium" charset="-122"/>
              <a:cs typeface="Heiti SC Medium" charset="-122"/>
            </a:endParaRPr>
          </a:p>
        </p:txBody>
      </p:sp>
      <p:pic>
        <p:nvPicPr>
          <p:cNvPr id="10262" name="Picture 8"/>
          <p:cNvPicPr>
            <a:picLocks noChangeAspect="1" noChangeArrowheads="1"/>
          </p:cNvPicPr>
          <p:nvPr/>
        </p:nvPicPr>
        <p:blipFill>
          <a:blip r:embed="rId9" cstate="print"/>
          <a:srcRect/>
          <a:stretch>
            <a:fillRect/>
          </a:stretch>
        </p:blipFill>
        <p:spPr bwMode="auto">
          <a:xfrm>
            <a:off x="518194" y="2351366"/>
            <a:ext cx="4840941" cy="3453898"/>
          </a:xfrm>
          <a:prstGeom prst="rect">
            <a:avLst/>
          </a:prstGeom>
          <a:noFill/>
          <a:ln w="9525">
            <a:noFill/>
            <a:miter lim="800000"/>
            <a:headEnd/>
            <a:tailEnd/>
          </a:ln>
        </p:spPr>
      </p:pic>
      <p:pic>
        <p:nvPicPr>
          <p:cNvPr id="17" name="11-1 [高质量和大小].wmv">
            <a:hlinkClick r:id="" action="ppaction://media"/>
          </p:cNvPr>
          <p:cNvPicPr>
            <a:picLocks noRot="1" noChangeAspect="1"/>
          </p:cNvPicPr>
          <p:nvPr>
            <a:videoFile r:link="rId2"/>
            <p:extLst/>
          </p:nvPr>
        </p:nvPicPr>
        <p:blipFill>
          <a:blip r:embed="rId10" cstate="print"/>
          <a:stretch>
            <a:fillRect/>
          </a:stretch>
        </p:blipFill>
        <p:spPr>
          <a:xfrm>
            <a:off x="6174448" y="2852936"/>
            <a:ext cx="2430000" cy="1620000"/>
          </a:xfrm>
          <a:prstGeom prst="rect">
            <a:avLst/>
          </a:prstGeom>
        </p:spPr>
      </p:pic>
      <p:sp>
        <p:nvSpPr>
          <p:cNvPr id="22" name="下箭头 21"/>
          <p:cNvSpPr/>
          <p:nvPr/>
        </p:nvSpPr>
        <p:spPr bwMode="auto">
          <a:xfrm rot="6850626">
            <a:off x="5697208" y="4422070"/>
            <a:ext cx="208502" cy="507756"/>
          </a:xfrm>
          <a:prstGeom prst="down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marL="609600" indent="-609600" eaLnBrk="0" hangingPunct="0">
              <a:lnSpc>
                <a:spcPct val="80000"/>
              </a:lnSpc>
              <a:spcBef>
                <a:spcPct val="20000"/>
              </a:spcBef>
              <a:defRPr/>
            </a:pPr>
            <a:endParaRPr lang="zh-CN" altLang="en-US" sz="260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155374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92"/>
                            </p:stCondLst>
                            <p:childTnLst>
                              <p:par>
                                <p:cTn id="5" presetID="20" presetClass="entr" presetSubtype="0"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edge">
                                      <p:cBhvr>
                                        <p:cTn id="7" dur="1000"/>
                                        <p:tgtEl>
                                          <p:spTgt spid="10243"/>
                                        </p:tgtEl>
                                      </p:cBhvr>
                                    </p:animEffect>
                                  </p:childTnLst>
                                </p:cTn>
                              </p:par>
                            </p:childTnLst>
                          </p:cTn>
                        </p:par>
                        <p:par>
                          <p:cTn id="8" fill="hold">
                            <p:stCondLst>
                              <p:cond delay="16092"/>
                            </p:stCondLst>
                            <p:childTnLst>
                              <p:par>
                                <p:cTn id="9" presetID="3" presetClass="entr" presetSubtype="10" fill="hold" grpId="0" nodeType="afterEffect">
                                  <p:stCondLst>
                                    <p:cond delay="0"/>
                                  </p:stCondLst>
                                  <p:childTnLst>
                                    <p:set>
                                      <p:cBhvr>
                                        <p:cTn id="10" dur="1" fill="hold">
                                          <p:stCondLst>
                                            <p:cond delay="0"/>
                                          </p:stCondLst>
                                        </p:cTn>
                                        <p:tgtEl>
                                          <p:spTgt spid="10260"/>
                                        </p:tgtEl>
                                        <p:attrNameLst>
                                          <p:attrName>style.visibility</p:attrName>
                                        </p:attrNameLst>
                                      </p:cBhvr>
                                      <p:to>
                                        <p:strVal val="visible"/>
                                      </p:to>
                                    </p:set>
                                    <p:animEffect transition="in" filter="blinds(horizontal)">
                                      <p:cBhvr>
                                        <p:cTn id="11" dur="1000"/>
                                        <p:tgtEl>
                                          <p:spTgt spid="10260"/>
                                        </p:tgtEl>
                                      </p:cBhvr>
                                    </p:animEffect>
                                  </p:childTnLst>
                                </p:cTn>
                              </p:par>
                            </p:childTnLst>
                          </p:cTn>
                        </p:par>
                        <p:par>
                          <p:cTn id="12" fill="hold">
                            <p:stCondLst>
                              <p:cond delay="17092"/>
                            </p:stCondLst>
                            <p:childTnLst>
                              <p:par>
                                <p:cTn id="13" presetID="9" presetClass="entr" presetSubtype="0" fill="hold" nodeType="afterEffect">
                                  <p:stCondLst>
                                    <p:cond delay="0"/>
                                  </p:stCondLst>
                                  <p:childTnLst>
                                    <p:set>
                                      <p:cBhvr>
                                        <p:cTn id="14" dur="1" fill="hold">
                                          <p:stCondLst>
                                            <p:cond delay="0"/>
                                          </p:stCondLst>
                                        </p:cTn>
                                        <p:tgtEl>
                                          <p:spTgt spid="10262"/>
                                        </p:tgtEl>
                                        <p:attrNameLst>
                                          <p:attrName>style.visibility</p:attrName>
                                        </p:attrNameLst>
                                      </p:cBhvr>
                                      <p:to>
                                        <p:strVal val="visible"/>
                                      </p:to>
                                    </p:set>
                                    <p:animEffect transition="in" filter="dissolve">
                                      <p:cBhvr>
                                        <p:cTn id="15" dur="1000"/>
                                        <p:tgtEl>
                                          <p:spTgt spid="10262"/>
                                        </p:tgtEl>
                                      </p:cBhvr>
                                    </p:animEffect>
                                  </p:childTnLst>
                                </p:cTn>
                              </p:par>
                            </p:childTnLst>
                          </p:cTn>
                        </p:par>
                        <p:par>
                          <p:cTn id="16" fill="hold">
                            <p:stCondLst>
                              <p:cond delay="18092"/>
                            </p:stCondLst>
                            <p:childTnLst>
                              <p:par>
                                <p:cTn id="17" presetID="3" presetClass="entr" presetSubtype="10" fill="hold" grpId="0" nodeType="afterEffect">
                                  <p:stCondLst>
                                    <p:cond delay="0"/>
                                  </p:stCondLst>
                                  <p:childTnLst>
                                    <p:set>
                                      <p:cBhvr>
                                        <p:cTn id="18" dur="1" fill="hold">
                                          <p:stCondLst>
                                            <p:cond delay="0"/>
                                          </p:stCondLst>
                                        </p:cTn>
                                        <p:tgtEl>
                                          <p:spTgt spid="10259"/>
                                        </p:tgtEl>
                                        <p:attrNameLst>
                                          <p:attrName>style.visibility</p:attrName>
                                        </p:attrNameLst>
                                      </p:cBhvr>
                                      <p:to>
                                        <p:strVal val="visible"/>
                                      </p:to>
                                    </p:set>
                                    <p:animEffect transition="in" filter="blinds(horizontal)">
                                      <p:cBhvr>
                                        <p:cTn id="19" dur="500"/>
                                        <p:tgtEl>
                                          <p:spTgt spid="10259"/>
                                        </p:tgtEl>
                                      </p:cBhvr>
                                    </p:animEffect>
                                  </p:childTnLst>
                                </p:cTn>
                              </p:par>
                            </p:childTnLst>
                          </p:cTn>
                        </p:par>
                        <p:par>
                          <p:cTn id="20" fill="hold">
                            <p:stCondLst>
                              <p:cond delay="18592"/>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1000"/>
                                        <p:tgtEl>
                                          <p:spTgt spid="18"/>
                                        </p:tgtEl>
                                      </p:cBhvr>
                                    </p:animEffect>
                                  </p:childTnLst>
                                </p:cTn>
                              </p:par>
                            </p:childTnLst>
                          </p:cTn>
                        </p:par>
                        <p:par>
                          <p:cTn id="24" fill="hold">
                            <p:stCondLst>
                              <p:cond delay="19592"/>
                            </p:stCondLst>
                            <p:childTnLst>
                              <p:par>
                                <p:cTn id="25" presetID="9" presetClass="entr" presetSubtype="0" fill="hold" nodeType="afterEffect">
                                  <p:stCondLst>
                                    <p:cond delay="0"/>
                                  </p:stCondLst>
                                  <p:childTnLst>
                                    <p:set>
                                      <p:cBhvr>
                                        <p:cTn id="26" dur="1" fill="hold">
                                          <p:stCondLst>
                                            <p:cond delay="0"/>
                                          </p:stCondLst>
                                        </p:cTn>
                                        <p:tgtEl>
                                          <p:spTgt spid="10242"/>
                                        </p:tgtEl>
                                        <p:attrNameLst>
                                          <p:attrName>style.visibility</p:attrName>
                                        </p:attrNameLst>
                                      </p:cBhvr>
                                      <p:to>
                                        <p:strVal val="visible"/>
                                      </p:to>
                                    </p:set>
                                    <p:animEffect transition="in" filter="dissolve">
                                      <p:cBhvr>
                                        <p:cTn id="27" dur="1000"/>
                                        <p:tgtEl>
                                          <p:spTgt spid="10242"/>
                                        </p:tgtEl>
                                      </p:cBhvr>
                                    </p:animEffect>
                                  </p:childTnLst>
                                </p:cTn>
                              </p:par>
                            </p:childTnLst>
                          </p:cTn>
                        </p:par>
                        <p:par>
                          <p:cTn id="28" fill="hold">
                            <p:stCondLst>
                              <p:cond delay="20592"/>
                            </p:stCondLst>
                            <p:childTnLst>
                              <p:par>
                                <p:cTn id="29" presetID="3" presetClass="entr" presetSubtype="10" fill="hold" grpId="0" nodeType="afterEffect">
                                  <p:stCondLst>
                                    <p:cond delay="0"/>
                                  </p:stCondLst>
                                  <p:childTnLst>
                                    <p:set>
                                      <p:cBhvr>
                                        <p:cTn id="30" dur="1" fill="hold">
                                          <p:stCondLst>
                                            <p:cond delay="0"/>
                                          </p:stCondLst>
                                        </p:cTn>
                                        <p:tgtEl>
                                          <p:spTgt spid="10256"/>
                                        </p:tgtEl>
                                        <p:attrNameLst>
                                          <p:attrName>style.visibility</p:attrName>
                                        </p:attrNameLst>
                                      </p:cBhvr>
                                      <p:to>
                                        <p:strVal val="visible"/>
                                      </p:to>
                                    </p:set>
                                    <p:animEffect transition="in" filter="blinds(horizontal)">
                                      <p:cBhvr>
                                        <p:cTn id="31" dur="500"/>
                                        <p:tgtEl>
                                          <p:spTgt spid="10256"/>
                                        </p:tgtEl>
                                      </p:cBhvr>
                                    </p:animEffect>
                                  </p:childTnLst>
                                </p:cTn>
                              </p:par>
                            </p:childTnLst>
                          </p:cTn>
                        </p:par>
                        <p:par>
                          <p:cTn id="32" fill="hold">
                            <p:stCondLst>
                              <p:cond delay="21092"/>
                            </p:stCondLst>
                            <p:childTnLst>
                              <p:par>
                                <p:cTn id="33" presetID="9"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dissolve">
                                      <p:cBhvr>
                                        <p:cTn id="35" dur="1000"/>
                                        <p:tgtEl>
                                          <p:spTgt spid="19"/>
                                        </p:tgtEl>
                                      </p:cBhvr>
                                    </p:animEffect>
                                  </p:childTnLst>
                                </p:cTn>
                              </p:par>
                            </p:childTnLst>
                          </p:cTn>
                        </p:par>
                        <p:par>
                          <p:cTn id="36" fill="hold">
                            <p:stCondLst>
                              <p:cond delay="22092"/>
                            </p:stCondLst>
                            <p:childTnLst>
                              <p:par>
                                <p:cTn id="37" presetID="9"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ssolve">
                                      <p:cBhvr>
                                        <p:cTn id="39" dur="1000"/>
                                        <p:tgtEl>
                                          <p:spTgt spid="17"/>
                                        </p:tgtEl>
                                      </p:cBhvr>
                                    </p:animEffect>
                                  </p:childTnLst>
                                </p:cTn>
                              </p:par>
                            </p:childTnLst>
                          </p:cTn>
                        </p:par>
                        <p:par>
                          <p:cTn id="40" fill="hold">
                            <p:stCondLst>
                              <p:cond delay="23092"/>
                            </p:stCondLst>
                            <p:childTnLst>
                              <p:par>
                                <p:cTn id="41" presetID="3" presetClass="entr" presetSubtype="10" fill="hold" grpId="0" nodeType="afterEffect">
                                  <p:stCondLst>
                                    <p:cond delay="0"/>
                                  </p:stCondLst>
                                  <p:childTnLst>
                                    <p:set>
                                      <p:cBhvr>
                                        <p:cTn id="42" dur="1" fill="hold">
                                          <p:stCondLst>
                                            <p:cond delay="0"/>
                                          </p:stCondLst>
                                        </p:cTn>
                                        <p:tgtEl>
                                          <p:spTgt spid="10257"/>
                                        </p:tgtEl>
                                        <p:attrNameLst>
                                          <p:attrName>style.visibility</p:attrName>
                                        </p:attrNameLst>
                                      </p:cBhvr>
                                      <p:to>
                                        <p:strVal val="visible"/>
                                      </p:to>
                                    </p:set>
                                    <p:animEffect transition="in" filter="blinds(horizontal)">
                                      <p:cBhvr>
                                        <p:cTn id="43" dur="500"/>
                                        <p:tgtEl>
                                          <p:spTgt spid="10257"/>
                                        </p:tgtEl>
                                      </p:cBhvr>
                                    </p:animEffect>
                                  </p:childTnLst>
                                </p:cTn>
                              </p:par>
                            </p:childTnLst>
                          </p:cTn>
                        </p:par>
                        <p:par>
                          <p:cTn id="44" fill="hold">
                            <p:stCondLst>
                              <p:cond delay="23592"/>
                            </p:stCondLst>
                            <p:childTnLst>
                              <p:par>
                                <p:cTn id="45" presetID="9"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1000"/>
                                        <p:tgtEl>
                                          <p:spTgt spid="22"/>
                                        </p:tgtEl>
                                      </p:cBhvr>
                                    </p:animEffect>
                                  </p:childTnLst>
                                </p:cTn>
                              </p:par>
                            </p:childTnLst>
                          </p:cTn>
                        </p:par>
                        <p:par>
                          <p:cTn id="48" fill="hold">
                            <p:stCondLst>
                              <p:cond delay="24592"/>
                            </p:stCondLst>
                            <p:childTnLst>
                              <p:par>
                                <p:cTn id="49" presetID="9" presetClass="entr" presetSubtype="0" fill="hold" nodeType="afterEffect">
                                  <p:stCondLst>
                                    <p:cond delay="0"/>
                                  </p:stCondLst>
                                  <p:childTnLst>
                                    <p:set>
                                      <p:cBhvr>
                                        <p:cTn id="50" dur="1" fill="hold">
                                          <p:stCondLst>
                                            <p:cond delay="0"/>
                                          </p:stCondLst>
                                        </p:cTn>
                                        <p:tgtEl>
                                          <p:spTgt spid="10254"/>
                                        </p:tgtEl>
                                        <p:attrNameLst>
                                          <p:attrName>style.visibility</p:attrName>
                                        </p:attrNameLst>
                                      </p:cBhvr>
                                      <p:to>
                                        <p:strVal val="visible"/>
                                      </p:to>
                                    </p:set>
                                    <p:animEffect transition="in" filter="dissolve">
                                      <p:cBhvr>
                                        <p:cTn id="51" dur="1000"/>
                                        <p:tgtEl>
                                          <p:spTgt spid="10254"/>
                                        </p:tgtEl>
                                      </p:cBhvr>
                                    </p:animEffect>
                                  </p:childTnLst>
                                </p:cTn>
                              </p:par>
                            </p:childTnLst>
                          </p:cTn>
                        </p:par>
                        <p:par>
                          <p:cTn id="52" fill="hold">
                            <p:stCondLst>
                              <p:cond delay="25592"/>
                            </p:stCondLst>
                            <p:childTnLst>
                              <p:par>
                                <p:cTn id="53" presetID="9" presetClass="entr" presetSubtype="0" fill="hold" nodeType="afterEffect">
                                  <p:stCondLst>
                                    <p:cond delay="0"/>
                                  </p:stCondLst>
                                  <p:childTnLst>
                                    <p:set>
                                      <p:cBhvr>
                                        <p:cTn id="54" dur="1" fill="hold">
                                          <p:stCondLst>
                                            <p:cond delay="0"/>
                                          </p:stCondLst>
                                        </p:cTn>
                                        <p:tgtEl>
                                          <p:spTgt spid="10255"/>
                                        </p:tgtEl>
                                        <p:attrNameLst>
                                          <p:attrName>style.visibility</p:attrName>
                                        </p:attrNameLst>
                                      </p:cBhvr>
                                      <p:to>
                                        <p:strVal val="visible"/>
                                      </p:to>
                                    </p:set>
                                    <p:animEffect transition="in" filter="dissolve">
                                      <p:cBhvr>
                                        <p:cTn id="55" dur="1000"/>
                                        <p:tgtEl>
                                          <p:spTgt spid="10255"/>
                                        </p:tgtEl>
                                      </p:cBhvr>
                                    </p:animEffect>
                                  </p:childTnLst>
                                </p:cTn>
                              </p:par>
                            </p:childTnLst>
                          </p:cTn>
                        </p:par>
                        <p:par>
                          <p:cTn id="56" fill="hold">
                            <p:stCondLst>
                              <p:cond delay="26592"/>
                            </p:stCondLst>
                            <p:childTnLst>
                              <p:par>
                                <p:cTn id="57" presetID="3" presetClass="entr" presetSubtype="10" fill="hold" grpId="0" nodeType="afterEffect">
                                  <p:stCondLst>
                                    <p:cond delay="0"/>
                                  </p:stCondLst>
                                  <p:childTnLst>
                                    <p:set>
                                      <p:cBhvr>
                                        <p:cTn id="58" dur="1" fill="hold">
                                          <p:stCondLst>
                                            <p:cond delay="0"/>
                                          </p:stCondLst>
                                        </p:cTn>
                                        <p:tgtEl>
                                          <p:spTgt spid="10258"/>
                                        </p:tgtEl>
                                        <p:attrNameLst>
                                          <p:attrName>style.visibility</p:attrName>
                                        </p:attrNameLst>
                                      </p:cBhvr>
                                      <p:to>
                                        <p:strVal val="visible"/>
                                      </p:to>
                                    </p:set>
                                    <p:animEffect transition="in" filter="blinds(horizontal)">
                                      <p:cBhvr>
                                        <p:cTn id="59" dur="500"/>
                                        <p:tgtEl>
                                          <p:spTgt spid="1025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60" fill="hold" display="0">
                  <p:stCondLst>
                    <p:cond delay="indefinite"/>
                  </p:stCondLst>
                  <p:endCondLst>
                    <p:cond evt="onNext" delay="0">
                      <p:tgtEl>
                        <p:sldTgt/>
                      </p:tgtEl>
                    </p:cond>
                    <p:cond evt="onPrev" delay="0">
                      <p:tgtEl>
                        <p:sldTgt/>
                      </p:tgtEl>
                    </p:cond>
                  </p:endCondLst>
                </p:cTn>
                <p:tgtEl>
                  <p:spTgt spid="17"/>
                </p:tgtEl>
              </p:cMediaNode>
            </p:video>
            <p:seq concurrent="1" nextAc="seek">
              <p:cTn id="61" restart="whenNotActive" fill="hold" evtFilter="cancelBubble" nodeType="interactiveSeq">
                <p:stCondLst>
                  <p:cond evt="onClick" delay="0">
                    <p:tgtEl>
                      <p:spTgt spid="17"/>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17"/>
                                        </p:tgtEl>
                                      </p:cBhvr>
                                    </p:cmd>
                                  </p:childTnLst>
                                </p:cTn>
                              </p:par>
                            </p:childTnLst>
                          </p:cTn>
                        </p:par>
                      </p:childTnLst>
                    </p:cTn>
                  </p:par>
                </p:childTnLst>
              </p:cTn>
              <p:nextCondLst>
                <p:cond evt="onClick" delay="0">
                  <p:tgtEl>
                    <p:spTgt spid="17"/>
                  </p:tgtEl>
                </p:cond>
              </p:nextCondLst>
            </p:seq>
          </p:childTnLst>
        </p:cTn>
      </p:par>
    </p:tnLst>
    <p:bldLst>
      <p:bldP spid="10243" grpId="0" animBg="1"/>
      <p:bldP spid="18" grpId="0" animBg="1"/>
      <p:bldP spid="19" grpId="0" animBg="1"/>
      <p:bldP spid="10256" grpId="0"/>
      <p:bldP spid="10257" grpId="0"/>
      <p:bldP spid="10258" grpId="0"/>
      <p:bldP spid="10259" grpId="0"/>
      <p:bldP spid="10260" grpId="0"/>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13"/>
          <p:cNvSpPr>
            <a:spLocks noChangeArrowheads="1"/>
          </p:cNvSpPr>
          <p:nvPr/>
        </p:nvSpPr>
        <p:spPr bwMode="gray">
          <a:xfrm>
            <a:off x="859631" y="871885"/>
            <a:ext cx="6948487" cy="500063"/>
          </a:xfrm>
          <a:prstGeom prst="roundRect">
            <a:avLst>
              <a:gd name="adj" fmla="val 50000"/>
            </a:avLst>
          </a:prstGeom>
          <a:solidFill>
            <a:schemeClr val="accent5"/>
          </a:solidFill>
          <a:ln w="12700" algn="ctr">
            <a:solidFill>
              <a:schemeClr val="accent5">
                <a:lumMod val="50000"/>
              </a:schemeClr>
            </a:solidFill>
            <a:round/>
            <a:headEnd/>
            <a:tailEnd/>
          </a:ln>
        </p:spPr>
        <p:txBody>
          <a:bodyPr wrap="none" anchor="ctr"/>
          <a:lstStyle/>
          <a:p>
            <a:pPr algn="ctr" eaLnBrk="0" hangingPunct="0"/>
            <a:r>
              <a:rPr lang="zh-CN" altLang="en-US" sz="2000" b="1" dirty="0">
                <a:solidFill>
                  <a:srgbClr val="C00000"/>
                </a:solidFill>
                <a:latin typeface="Heiti SC Medium" charset="-122"/>
                <a:ea typeface="Heiti SC Medium" charset="-122"/>
                <a:cs typeface="Heiti SC Medium" charset="-122"/>
              </a:rPr>
              <a:t>关键技术</a:t>
            </a:r>
            <a:r>
              <a:rPr lang="en-US" altLang="zh-CN" sz="2000" b="1" dirty="0">
                <a:solidFill>
                  <a:srgbClr val="C00000"/>
                </a:solidFill>
                <a:latin typeface="Heiti SC Medium" charset="-122"/>
                <a:ea typeface="Heiti SC Medium" charset="-122"/>
                <a:cs typeface="Heiti SC Medium" charset="-122"/>
              </a:rPr>
              <a:t>6</a:t>
            </a:r>
            <a:r>
              <a:rPr lang="zh-CN" altLang="en-US" sz="2000" b="1" dirty="0">
                <a:solidFill>
                  <a:srgbClr val="C00000"/>
                </a:solidFill>
                <a:latin typeface="Heiti SC Medium" charset="-122"/>
                <a:ea typeface="Heiti SC Medium" charset="-122"/>
                <a:cs typeface="Heiti SC Medium" charset="-122"/>
              </a:rPr>
              <a:t>：远距离、高精度、高分辨率的激光成像技术</a:t>
            </a:r>
            <a:endParaRPr lang="en-US" altLang="zh-CN" sz="2000" b="1" dirty="0">
              <a:solidFill>
                <a:srgbClr val="C00000"/>
              </a:solidFill>
              <a:latin typeface="Heiti SC Medium" charset="-122"/>
              <a:ea typeface="Heiti SC Medium" charset="-122"/>
              <a:cs typeface="Heiti SC Medium" charset="-122"/>
            </a:endParaRPr>
          </a:p>
        </p:txBody>
      </p:sp>
      <p:sp>
        <p:nvSpPr>
          <p:cNvPr id="46083"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、关键技术与解决途径</a:t>
            </a:r>
            <a:endParaRPr lang="zh-CN" altLang="en-US" sz="2400" b="1" dirty="0">
              <a:solidFill>
                <a:srgbClr val="000066"/>
              </a:solidFill>
              <a:latin typeface="Heiti SC Medium" charset="-122"/>
              <a:ea typeface="Heiti SC Medium" charset="-122"/>
              <a:cs typeface="Heiti SC Medium" charset="-122"/>
            </a:endParaRPr>
          </a:p>
        </p:txBody>
      </p:sp>
      <p:sp>
        <p:nvSpPr>
          <p:cNvPr id="2" name="Rectangle 2"/>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eaLnBrk="0" hangingPunct="0">
              <a:defRPr/>
            </a:pPr>
            <a:endParaRPr lang="zh-CN" altLang="en-US"/>
          </a:p>
        </p:txBody>
      </p:sp>
      <p:sp>
        <p:nvSpPr>
          <p:cNvPr id="10" name="标题 1"/>
          <p:cNvSpPr txBox="1">
            <a:spLocks/>
          </p:cNvSpPr>
          <p:nvPr/>
        </p:nvSpPr>
        <p:spPr>
          <a:xfrm>
            <a:off x="539750" y="2132013"/>
            <a:ext cx="1573213" cy="646112"/>
          </a:xfrm>
          <a:prstGeom prst="rect">
            <a:avLst/>
          </a:prstGeom>
          <a:solidFill>
            <a:schemeClr val="accent5"/>
          </a:solidFill>
        </p:spPr>
        <p:txBody>
          <a:bodyPr>
            <a:spAutoFit/>
          </a:bodyPr>
          <a:lstStyle/>
          <a:p>
            <a:pPr marL="285750" indent="-285750" eaLnBrk="0" hangingPunct="0">
              <a:buFontTx/>
              <a:buBlip>
                <a:blip r:embed="rId3"/>
              </a:buBlip>
              <a:defRPr/>
            </a:pPr>
            <a:r>
              <a:rPr lang="zh-CN" altLang="en-US" b="1" dirty="0">
                <a:solidFill>
                  <a:srgbClr val="C00000"/>
                </a:solidFill>
                <a:latin typeface="Heiti SC Medium" charset="-122"/>
                <a:ea typeface="Heiti SC Medium" charset="-122"/>
                <a:cs typeface="Heiti SC Medium" charset="-122"/>
              </a:rPr>
              <a:t>轻小型一体化集成</a:t>
            </a:r>
          </a:p>
        </p:txBody>
      </p:sp>
      <p:sp>
        <p:nvSpPr>
          <p:cNvPr id="46086" name="矩形 32"/>
          <p:cNvSpPr>
            <a:spLocks noChangeArrowheads="1"/>
          </p:cNvSpPr>
          <p:nvPr/>
        </p:nvSpPr>
        <p:spPr bwMode="auto">
          <a:xfrm>
            <a:off x="2195513" y="2132013"/>
            <a:ext cx="6588955" cy="646331"/>
          </a:xfrm>
          <a:prstGeom prst="rect">
            <a:avLst/>
          </a:prstGeom>
          <a:noFill/>
          <a:ln w="9525">
            <a:noFill/>
            <a:miter lim="800000"/>
            <a:headEnd/>
            <a:tailEnd/>
          </a:ln>
        </p:spPr>
        <p:txBody>
          <a:bodyPr wrap="square">
            <a:spAutoFit/>
          </a:bodyPr>
          <a:lstStyle/>
          <a:p>
            <a:pPr marL="285750" indent="-285750" eaLnBrk="0" hangingPunct="0">
              <a:buClr>
                <a:srgbClr val="0000FF"/>
              </a:buClr>
              <a:buFont typeface="Wingdings" pitchFamily="2" charset="2"/>
              <a:buChar char="ü"/>
            </a:pPr>
            <a:r>
              <a:rPr lang="en-US" altLang="zh-CN" b="1" dirty="0">
                <a:latin typeface="Heiti SC Medium" charset="-122"/>
                <a:ea typeface="Heiti SC Medium" charset="-122"/>
                <a:cs typeface="Heiti SC Medium" charset="-122"/>
              </a:rPr>
              <a:t>TEC</a:t>
            </a:r>
            <a:r>
              <a:rPr lang="zh-CN" altLang="en-US" b="1" dirty="0">
                <a:latin typeface="Heiti SC Medium" charset="-122"/>
                <a:ea typeface="Heiti SC Medium" charset="-122"/>
                <a:cs typeface="Heiti SC Medium" charset="-122"/>
              </a:rPr>
              <a:t>主动温控、导热、风冷一体化散热技术</a:t>
            </a:r>
            <a:endParaRPr lang="en-US" altLang="zh-CN" b="1" dirty="0">
              <a:latin typeface="Heiti SC Medium" charset="-122"/>
              <a:ea typeface="Heiti SC Medium" charset="-122"/>
              <a:cs typeface="Heiti SC Medium" charset="-122"/>
            </a:endParaRPr>
          </a:p>
          <a:p>
            <a:pPr marL="285750" indent="-285750" eaLnBrk="0" hangingPunct="0">
              <a:buClr>
                <a:srgbClr val="0000FF"/>
              </a:buClr>
              <a:buFont typeface="Wingdings" pitchFamily="2" charset="2"/>
              <a:buChar char="ü"/>
            </a:pPr>
            <a:r>
              <a:rPr lang="en-US" altLang="zh-CN" b="1" dirty="0">
                <a:latin typeface="Heiti SC Medium" charset="-122"/>
                <a:ea typeface="Heiti SC Medium" charset="-122"/>
                <a:cs typeface="Heiti SC Medium" charset="-122"/>
              </a:rPr>
              <a:t>0.5nm</a:t>
            </a:r>
            <a:r>
              <a:rPr lang="zh-CN" altLang="en-US" b="1" dirty="0">
                <a:latin typeface="Heiti SC Medium" charset="-122"/>
                <a:ea typeface="Heiti SC Medium" charset="-122"/>
                <a:cs typeface="Heiti SC Medium" charset="-122"/>
              </a:rPr>
              <a:t>带宽光纤超窄带滤波，百</a:t>
            </a:r>
            <a:r>
              <a:rPr lang="en-US" altLang="zh-CN" b="1" dirty="0" err="1">
                <a:latin typeface="Heiti SC Medium" charset="-122"/>
                <a:ea typeface="Heiti SC Medium" charset="-122"/>
                <a:cs typeface="Heiti SC Medium" charset="-122"/>
              </a:rPr>
              <a:t>urad</a:t>
            </a:r>
            <a:r>
              <a:rPr lang="zh-CN" altLang="en-US" b="1" dirty="0">
                <a:latin typeface="Heiti SC Medium" charset="-122"/>
                <a:ea typeface="Heiti SC Medium" charset="-122"/>
                <a:cs typeface="Heiti SC Medium" charset="-122"/>
              </a:rPr>
              <a:t>收发视场降低背景噪声</a:t>
            </a:r>
            <a:endParaRPr lang="en-US" altLang="zh-CN" b="1" dirty="0">
              <a:latin typeface="Heiti SC Medium" charset="-122"/>
              <a:ea typeface="Heiti SC Medium" charset="-122"/>
              <a:cs typeface="Heiti SC Medium" charset="-122"/>
            </a:endParaRPr>
          </a:p>
        </p:txBody>
      </p:sp>
      <p:pic>
        <p:nvPicPr>
          <p:cNvPr id="46087" name="图片 19" descr="DSC_7734"/>
          <p:cNvPicPr>
            <a:picLocks noChangeAspect="1" noChangeArrowheads="1"/>
          </p:cNvPicPr>
          <p:nvPr/>
        </p:nvPicPr>
        <p:blipFill>
          <a:blip r:embed="rId4" cstate="print"/>
          <a:srcRect/>
          <a:stretch>
            <a:fillRect/>
          </a:stretch>
        </p:blipFill>
        <p:spPr bwMode="auto">
          <a:xfrm>
            <a:off x="606425" y="4868863"/>
            <a:ext cx="1949450" cy="1619250"/>
          </a:xfrm>
          <a:prstGeom prst="rect">
            <a:avLst/>
          </a:prstGeom>
          <a:noFill/>
          <a:ln w="9525">
            <a:noFill/>
            <a:miter lim="800000"/>
            <a:headEnd/>
            <a:tailEnd/>
          </a:ln>
        </p:spPr>
      </p:pic>
      <p:sp>
        <p:nvSpPr>
          <p:cNvPr id="13" name="标题 1"/>
          <p:cNvSpPr txBox="1">
            <a:spLocks/>
          </p:cNvSpPr>
          <p:nvPr/>
        </p:nvSpPr>
        <p:spPr>
          <a:xfrm>
            <a:off x="530225" y="2816225"/>
            <a:ext cx="1593850" cy="923925"/>
          </a:xfrm>
          <a:prstGeom prst="rect">
            <a:avLst/>
          </a:prstGeom>
          <a:solidFill>
            <a:schemeClr val="accent5"/>
          </a:solidFill>
        </p:spPr>
        <p:txBody>
          <a:bodyPr>
            <a:spAutoFit/>
          </a:bodyPr>
          <a:lstStyle/>
          <a:p>
            <a:pPr marL="285750" indent="-285750" eaLnBrk="0" hangingPunct="0">
              <a:buFontTx/>
              <a:buBlip>
                <a:blip r:embed="rId3"/>
              </a:buBlip>
              <a:defRPr/>
            </a:pPr>
            <a:r>
              <a:rPr lang="zh-CN" altLang="en-US" b="1" dirty="0">
                <a:solidFill>
                  <a:srgbClr val="C00000"/>
                </a:solidFill>
                <a:latin typeface="Heiti SC Medium" charset="-122"/>
                <a:ea typeface="Heiti SC Medium" charset="-122"/>
                <a:cs typeface="Heiti SC Medium" charset="-122"/>
              </a:rPr>
              <a:t>大功率窄脉宽激光器及分束</a:t>
            </a:r>
          </a:p>
        </p:txBody>
      </p:sp>
      <p:sp>
        <p:nvSpPr>
          <p:cNvPr id="46089" name="矩形 41"/>
          <p:cNvSpPr>
            <a:spLocks noChangeArrowheads="1"/>
          </p:cNvSpPr>
          <p:nvPr/>
        </p:nvSpPr>
        <p:spPr bwMode="auto">
          <a:xfrm>
            <a:off x="2195513" y="2962275"/>
            <a:ext cx="6444939" cy="646331"/>
          </a:xfrm>
          <a:prstGeom prst="rect">
            <a:avLst/>
          </a:prstGeom>
          <a:noFill/>
          <a:ln w="9525">
            <a:noFill/>
            <a:miter lim="800000"/>
            <a:headEnd/>
            <a:tailEnd/>
          </a:ln>
        </p:spPr>
        <p:txBody>
          <a:bodyPr wrap="square">
            <a:spAutoFit/>
          </a:bodyPr>
          <a:lstStyle/>
          <a:p>
            <a:pPr marL="285750" indent="-285750" eaLnBrk="0" hangingPunct="0">
              <a:buClr>
                <a:srgbClr val="0000FF"/>
              </a:buClr>
              <a:buFont typeface="Wingdings" pitchFamily="2" charset="2"/>
              <a:buChar char="ü"/>
            </a:pPr>
            <a:r>
              <a:rPr lang="zh-CN" altLang="en-US" b="1" dirty="0">
                <a:latin typeface="Heiti SC Medium" charset="-122"/>
                <a:ea typeface="Heiti SC Medium" charset="-122"/>
                <a:cs typeface="Heiti SC Medium" charset="-122"/>
              </a:rPr>
              <a:t>基于</a:t>
            </a:r>
            <a:r>
              <a:rPr lang="en-US" altLang="zh-CN" b="1" dirty="0">
                <a:latin typeface="Heiti SC Medium" charset="-122"/>
                <a:ea typeface="Heiti SC Medium" charset="-122"/>
                <a:cs typeface="Heiti SC Medium" charset="-122"/>
              </a:rPr>
              <a:t>CE-3</a:t>
            </a:r>
            <a:r>
              <a:rPr lang="zh-CN" altLang="en-US" b="1" dirty="0">
                <a:latin typeface="Heiti SC Medium" charset="-122"/>
                <a:ea typeface="Heiti SC Medium" charset="-122"/>
                <a:cs typeface="Heiti SC Medium" charset="-122"/>
              </a:rPr>
              <a:t>月球着陆器</a:t>
            </a:r>
            <a:r>
              <a:rPr lang="en-US" altLang="zh-CN" b="1" dirty="0">
                <a:latin typeface="Heiti SC Medium" charset="-122"/>
                <a:ea typeface="Heiti SC Medium" charset="-122"/>
                <a:cs typeface="Heiti SC Medium" charset="-122"/>
              </a:rPr>
              <a:t>GNC</a:t>
            </a:r>
            <a:r>
              <a:rPr lang="zh-CN" altLang="en-US" b="1" dirty="0">
                <a:latin typeface="Heiti SC Medium" charset="-122"/>
                <a:ea typeface="Heiti SC Medium" charset="-122"/>
                <a:cs typeface="Heiti SC Medium" charset="-122"/>
              </a:rPr>
              <a:t>分系统光纤激光器技术基础开展</a:t>
            </a:r>
            <a:r>
              <a:rPr lang="en-US" altLang="zh-CN" b="1" dirty="0">
                <a:latin typeface="Heiti SC Medium" charset="-122"/>
                <a:ea typeface="Heiti SC Medium" charset="-122"/>
                <a:cs typeface="Heiti SC Medium" charset="-122"/>
              </a:rPr>
              <a:t>1ns</a:t>
            </a:r>
            <a:r>
              <a:rPr lang="zh-CN" altLang="en-US" b="1" dirty="0">
                <a:latin typeface="Heiti SC Medium" charset="-122"/>
                <a:ea typeface="Heiti SC Medium" charset="-122"/>
                <a:cs typeface="Heiti SC Medium" charset="-122"/>
              </a:rPr>
              <a:t>窄脉冲、高重频，百千瓦高峰值功率光纤激光器研制</a:t>
            </a:r>
            <a:endParaRPr lang="en-US" altLang="zh-CN" b="1" dirty="0">
              <a:latin typeface="Heiti SC Medium" charset="-122"/>
              <a:ea typeface="Heiti SC Medium" charset="-122"/>
              <a:cs typeface="Heiti SC Medium" charset="-122"/>
            </a:endParaRPr>
          </a:p>
        </p:txBody>
      </p:sp>
      <p:pic>
        <p:nvPicPr>
          <p:cNvPr id="46090" name="图片 44" descr="PB110006"/>
          <p:cNvPicPr>
            <a:picLocks noChangeAspect="1" noChangeArrowheads="1"/>
          </p:cNvPicPr>
          <p:nvPr/>
        </p:nvPicPr>
        <p:blipFill>
          <a:blip r:embed="rId5" cstate="print"/>
          <a:srcRect l="14650" b="14954"/>
          <a:stretch>
            <a:fillRect/>
          </a:stretch>
        </p:blipFill>
        <p:spPr bwMode="auto">
          <a:xfrm>
            <a:off x="2690813" y="4872038"/>
            <a:ext cx="1809750" cy="1616075"/>
          </a:xfrm>
          <a:prstGeom prst="rect">
            <a:avLst/>
          </a:prstGeom>
          <a:noFill/>
          <a:ln w="9525">
            <a:noFill/>
            <a:miter lim="800000"/>
            <a:headEnd/>
            <a:tailEnd/>
          </a:ln>
        </p:spPr>
      </p:pic>
      <p:sp>
        <p:nvSpPr>
          <p:cNvPr id="16" name="标题 1"/>
          <p:cNvSpPr txBox="1">
            <a:spLocks/>
          </p:cNvSpPr>
          <p:nvPr/>
        </p:nvSpPr>
        <p:spPr>
          <a:xfrm>
            <a:off x="539750" y="3787775"/>
            <a:ext cx="1584325" cy="923925"/>
          </a:xfrm>
          <a:prstGeom prst="rect">
            <a:avLst/>
          </a:prstGeom>
          <a:solidFill>
            <a:schemeClr val="accent5"/>
          </a:solidFill>
        </p:spPr>
        <p:txBody>
          <a:bodyPr wrap="square">
            <a:spAutoFit/>
          </a:bodyPr>
          <a:lstStyle/>
          <a:p>
            <a:pPr marL="285750" indent="-285750" eaLnBrk="0" hangingPunct="0">
              <a:buFontTx/>
              <a:buBlip>
                <a:blip r:embed="rId3"/>
              </a:buBlip>
              <a:defRPr/>
            </a:pPr>
            <a:r>
              <a:rPr lang="zh-CN" altLang="en-US" b="1" dirty="0">
                <a:solidFill>
                  <a:srgbClr val="C00000"/>
                </a:solidFill>
                <a:latin typeface="Heiti SC Medium" charset="-122"/>
                <a:ea typeface="Heiti SC Medium" charset="-122"/>
                <a:cs typeface="Heiti SC Medium" charset="-122"/>
              </a:rPr>
              <a:t>长线列单光子探测器组件</a:t>
            </a:r>
          </a:p>
        </p:txBody>
      </p:sp>
      <p:sp>
        <p:nvSpPr>
          <p:cNvPr id="46092" name="矩形 42"/>
          <p:cNvSpPr>
            <a:spLocks noChangeArrowheads="1"/>
          </p:cNvSpPr>
          <p:nvPr/>
        </p:nvSpPr>
        <p:spPr bwMode="auto">
          <a:xfrm>
            <a:off x="2195513" y="3802063"/>
            <a:ext cx="6257925" cy="922337"/>
          </a:xfrm>
          <a:prstGeom prst="rect">
            <a:avLst/>
          </a:prstGeom>
          <a:noFill/>
          <a:ln w="9525">
            <a:noFill/>
            <a:miter lim="800000"/>
            <a:headEnd/>
            <a:tailEnd/>
          </a:ln>
        </p:spPr>
        <p:txBody>
          <a:bodyPr>
            <a:spAutoFit/>
          </a:bodyPr>
          <a:lstStyle/>
          <a:p>
            <a:pPr marL="285750" indent="-285750" eaLnBrk="0" hangingPunct="0">
              <a:buClr>
                <a:srgbClr val="0000FF"/>
              </a:buClr>
              <a:buFont typeface="Wingdings" pitchFamily="2" charset="2"/>
              <a:buChar char="ü"/>
            </a:pPr>
            <a:r>
              <a:rPr lang="zh-CN" altLang="en-US" b="1" dirty="0">
                <a:latin typeface="Heiti SC Medium" charset="-122"/>
                <a:ea typeface="Heiti SC Medium" charset="-122"/>
                <a:cs typeface="Heiti SC Medium" charset="-122"/>
              </a:rPr>
              <a:t>在国产</a:t>
            </a:r>
            <a:r>
              <a:rPr lang="en-US" altLang="zh-CN" b="1" dirty="0">
                <a:latin typeface="Heiti SC Medium" charset="-122"/>
                <a:ea typeface="Heiti SC Medium" charset="-122"/>
                <a:cs typeface="Heiti SC Medium" charset="-122"/>
              </a:rPr>
              <a:t>64×64</a:t>
            </a:r>
            <a:r>
              <a:rPr lang="zh-CN" altLang="en-US" b="1" dirty="0">
                <a:latin typeface="Heiti SC Medium" charset="-122"/>
                <a:ea typeface="Heiti SC Medium" charset="-122"/>
                <a:cs typeface="Heiti SC Medium" charset="-122"/>
              </a:rPr>
              <a:t>盖格模式</a:t>
            </a:r>
            <a:r>
              <a:rPr lang="en-US" altLang="zh-CN" b="1" dirty="0">
                <a:latin typeface="Heiti SC Medium" charset="-122"/>
                <a:ea typeface="Heiti SC Medium" charset="-122"/>
                <a:cs typeface="Heiti SC Medium" charset="-122"/>
              </a:rPr>
              <a:t>APD</a:t>
            </a:r>
            <a:r>
              <a:rPr lang="zh-CN" altLang="en-US" b="1" dirty="0">
                <a:latin typeface="Heiti SC Medium" charset="-122"/>
                <a:ea typeface="Heiti SC Medium" charset="-122"/>
                <a:cs typeface="Heiti SC Medium" charset="-122"/>
              </a:rPr>
              <a:t>面阵探测器基础上进行技术改造，研制</a:t>
            </a:r>
            <a:r>
              <a:rPr lang="en-US" altLang="zh-CN" b="1" dirty="0">
                <a:solidFill>
                  <a:srgbClr val="FF0000"/>
                </a:solidFill>
                <a:latin typeface="Heiti SC Medium" charset="-122"/>
                <a:ea typeface="Heiti SC Medium" charset="-122"/>
                <a:cs typeface="Heiti SC Medium" charset="-122"/>
              </a:rPr>
              <a:t>128</a:t>
            </a:r>
            <a:r>
              <a:rPr lang="zh-CN" altLang="en-US" b="1" dirty="0">
                <a:solidFill>
                  <a:srgbClr val="FF0000"/>
                </a:solidFill>
                <a:latin typeface="Heiti SC Medium" charset="-122"/>
                <a:ea typeface="Heiti SC Medium" charset="-122"/>
                <a:cs typeface="Heiti SC Medium" charset="-122"/>
              </a:rPr>
              <a:t>元线列</a:t>
            </a:r>
            <a:r>
              <a:rPr lang="zh-CN" altLang="en-US" b="1" dirty="0">
                <a:latin typeface="Heiti SC Medium" charset="-122"/>
                <a:ea typeface="Heiti SC Medium" charset="-122"/>
                <a:cs typeface="Heiti SC Medium" charset="-122"/>
              </a:rPr>
              <a:t>探测器</a:t>
            </a:r>
            <a:endParaRPr lang="en-US" altLang="zh-CN" b="1" dirty="0">
              <a:latin typeface="Heiti SC Medium" charset="-122"/>
              <a:ea typeface="Heiti SC Medium" charset="-122"/>
              <a:cs typeface="Heiti SC Medium" charset="-122"/>
            </a:endParaRPr>
          </a:p>
          <a:p>
            <a:pPr marL="285750" indent="-285750" eaLnBrk="0" hangingPunct="0">
              <a:buClr>
                <a:srgbClr val="0000FF"/>
              </a:buClr>
              <a:buFont typeface="Wingdings" pitchFamily="2" charset="2"/>
              <a:buChar char="ü"/>
            </a:pPr>
            <a:r>
              <a:rPr lang="zh-CN" altLang="en-US" b="1" dirty="0">
                <a:latin typeface="Heiti SC Medium" charset="-122"/>
                <a:ea typeface="Heiti SC Medium" charset="-122"/>
                <a:cs typeface="Heiti SC Medium" charset="-122"/>
              </a:rPr>
              <a:t>改进淬灭电路，保证多波形读出能力，降低死时间 </a:t>
            </a:r>
            <a:endParaRPr lang="en-US" altLang="zh-CN" b="1" dirty="0">
              <a:latin typeface="Heiti SC Medium" charset="-122"/>
              <a:ea typeface="Heiti SC Medium" charset="-122"/>
              <a:cs typeface="Heiti SC Medium" charset="-122"/>
            </a:endParaRPr>
          </a:p>
        </p:txBody>
      </p:sp>
      <p:pic>
        <p:nvPicPr>
          <p:cNvPr id="46093" name="图片 43"/>
          <p:cNvPicPr>
            <a:picLocks noChangeAspect="1" noChangeArrowheads="1"/>
          </p:cNvPicPr>
          <p:nvPr/>
        </p:nvPicPr>
        <p:blipFill>
          <a:blip r:embed="rId6" cstate="print"/>
          <a:srcRect t="5128" b="8083"/>
          <a:stretch>
            <a:fillRect/>
          </a:stretch>
        </p:blipFill>
        <p:spPr bwMode="auto">
          <a:xfrm>
            <a:off x="4608513" y="4868863"/>
            <a:ext cx="1908175" cy="1630362"/>
          </a:xfrm>
          <a:prstGeom prst="rect">
            <a:avLst/>
          </a:prstGeom>
          <a:noFill/>
          <a:ln w="9525">
            <a:noFill/>
            <a:miter lim="800000"/>
            <a:headEnd/>
            <a:tailEnd/>
          </a:ln>
        </p:spPr>
      </p:pic>
      <p:pic>
        <p:nvPicPr>
          <p:cNvPr id="19" name="Picture 2"/>
          <p:cNvPicPr>
            <a:picLocks noChangeAspect="1" noChangeArrowheads="1"/>
          </p:cNvPicPr>
          <p:nvPr/>
        </p:nvPicPr>
        <p:blipFill>
          <a:blip r:embed="rId7" cstate="print"/>
          <a:srcRect/>
          <a:stretch>
            <a:fillRect/>
          </a:stretch>
        </p:blipFill>
        <p:spPr bwMode="auto">
          <a:xfrm>
            <a:off x="6444208" y="4789331"/>
            <a:ext cx="2196244" cy="1772017"/>
          </a:xfrm>
          <a:prstGeom prst="rect">
            <a:avLst/>
          </a:prstGeom>
          <a:ln>
            <a:noFill/>
          </a:ln>
          <a:effectLst>
            <a:softEdge rad="112500"/>
          </a:effectLst>
        </p:spPr>
      </p:pic>
      <p:sp>
        <p:nvSpPr>
          <p:cNvPr id="46095" name="矩形 35"/>
          <p:cNvSpPr>
            <a:spLocks noChangeArrowheads="1"/>
          </p:cNvSpPr>
          <p:nvPr/>
        </p:nvSpPr>
        <p:spPr bwMode="auto">
          <a:xfrm>
            <a:off x="539750" y="1443658"/>
            <a:ext cx="6552530" cy="522287"/>
          </a:xfrm>
          <a:prstGeom prst="rect">
            <a:avLst/>
          </a:prstGeom>
          <a:noFill/>
          <a:ln w="9525">
            <a:noFill/>
            <a:miter lim="800000"/>
            <a:headEnd/>
            <a:tailEnd/>
          </a:ln>
        </p:spPr>
        <p:txBody>
          <a:bodyPr wrap="square">
            <a:spAutoFit/>
          </a:bodyPr>
          <a:lstStyle/>
          <a:p>
            <a:pPr eaLnBrk="0" hangingPunct="0"/>
            <a:r>
              <a:rPr lang="zh-CN" altLang="en-US" sz="1400" b="1" dirty="0">
                <a:solidFill>
                  <a:srgbClr val="0000FF"/>
                </a:solidFill>
                <a:latin typeface="Heiti SC Medium" charset="-122"/>
                <a:ea typeface="Heiti SC Medium" charset="-122"/>
                <a:cs typeface="Heiti SC Medium" charset="-122"/>
              </a:rPr>
              <a:t>全景激光：</a:t>
            </a:r>
            <a:r>
              <a:rPr lang="en-US" altLang="zh-CN" sz="1400" b="1" dirty="0">
                <a:solidFill>
                  <a:srgbClr val="0000FF"/>
                </a:solidFill>
                <a:latin typeface="Heiti SC Medium" charset="-122"/>
                <a:ea typeface="Heiti SC Medium" charset="-122"/>
                <a:cs typeface="Heiti SC Medium" charset="-122"/>
              </a:rPr>
              <a:t>2Nm</a:t>
            </a:r>
            <a:r>
              <a:rPr lang="zh-CN" altLang="en-US" sz="1400" b="1" dirty="0">
                <a:solidFill>
                  <a:srgbClr val="0000FF"/>
                </a:solidFill>
                <a:latin typeface="Heiti SC Medium" charset="-122"/>
                <a:ea typeface="Heiti SC Medium" charset="-122"/>
                <a:cs typeface="Heiti SC Medium" charset="-122"/>
              </a:rPr>
              <a:t>距离、</a:t>
            </a:r>
            <a:r>
              <a:rPr lang="en-US" altLang="zh-CN" sz="1400" b="1" dirty="0">
                <a:solidFill>
                  <a:srgbClr val="0000FF"/>
                </a:solidFill>
                <a:latin typeface="Heiti SC Medium" charset="-122"/>
                <a:ea typeface="Heiti SC Medium" charset="-122"/>
                <a:cs typeface="Heiti SC Medium" charset="-122"/>
              </a:rPr>
              <a:t>128</a:t>
            </a:r>
            <a:r>
              <a:rPr lang="zh-CN" altLang="en-US" sz="1400" b="1" dirty="0">
                <a:solidFill>
                  <a:srgbClr val="0000FF"/>
                </a:solidFill>
                <a:latin typeface="Heiti SC Medium" charset="-122"/>
                <a:ea typeface="Heiti SC Medium" charset="-122"/>
                <a:cs typeface="Heiti SC Medium" charset="-122"/>
              </a:rPr>
              <a:t>线、</a:t>
            </a:r>
            <a:r>
              <a:rPr lang="en-US" altLang="zh-CN" sz="1400" b="1" dirty="0">
                <a:solidFill>
                  <a:srgbClr val="0000FF"/>
                </a:solidFill>
                <a:latin typeface="Heiti SC Medium" charset="-122"/>
                <a:ea typeface="Heiti SC Medium" charset="-122"/>
                <a:cs typeface="Heiti SC Medium" charset="-122"/>
              </a:rPr>
              <a:t>0.1</a:t>
            </a:r>
            <a:r>
              <a:rPr lang="zh-CN" altLang="en-US" sz="1400" b="1" dirty="0">
                <a:solidFill>
                  <a:srgbClr val="0000FF"/>
                </a:solidFill>
                <a:latin typeface="Heiti SC Medium" charset="-122"/>
                <a:ea typeface="Heiti SC Medium" charset="-122"/>
                <a:cs typeface="Heiti SC Medium" charset="-122"/>
              </a:rPr>
              <a:t>米精度、</a:t>
            </a:r>
            <a:r>
              <a:rPr lang="en-US" altLang="zh-CN" sz="1400" b="1" dirty="0">
                <a:solidFill>
                  <a:srgbClr val="0000FF"/>
                </a:solidFill>
                <a:latin typeface="Heiti SC Medium" charset="-122"/>
                <a:ea typeface="Heiti SC Medium" charset="-122"/>
                <a:cs typeface="Heiti SC Medium" charset="-122"/>
              </a:rPr>
              <a:t>13Kg</a:t>
            </a:r>
            <a:r>
              <a:rPr lang="zh-CN" altLang="en-US" sz="1400" b="1" dirty="0">
                <a:solidFill>
                  <a:srgbClr val="0000FF"/>
                </a:solidFill>
                <a:latin typeface="Heiti SC Medium" charset="-122"/>
                <a:ea typeface="Heiti SC Medium" charset="-122"/>
                <a:cs typeface="Heiti SC Medium" charset="-122"/>
              </a:rPr>
              <a:t>，</a:t>
            </a:r>
            <a:r>
              <a:rPr lang="en-US" altLang="zh-CN" sz="1400" b="1" dirty="0">
                <a:solidFill>
                  <a:srgbClr val="0000FF"/>
                </a:solidFill>
                <a:latin typeface="Heiti SC Medium" charset="-122"/>
                <a:ea typeface="Heiti SC Medium" charset="-122"/>
                <a:cs typeface="Heiti SC Medium" charset="-122"/>
              </a:rPr>
              <a:t>100W</a:t>
            </a:r>
            <a:r>
              <a:rPr lang="zh-CN" altLang="en-US" sz="1400" b="1" dirty="0">
                <a:solidFill>
                  <a:srgbClr val="0000FF"/>
                </a:solidFill>
                <a:latin typeface="Heiti SC Medium" charset="-122"/>
                <a:ea typeface="Heiti SC Medium" charset="-122"/>
                <a:cs typeface="Heiti SC Medium" charset="-122"/>
              </a:rPr>
              <a:t>以内；</a:t>
            </a:r>
            <a:endParaRPr lang="en-US" altLang="zh-CN" sz="1400" b="1" dirty="0">
              <a:solidFill>
                <a:srgbClr val="0000FF"/>
              </a:solidFill>
              <a:latin typeface="Heiti SC Medium" charset="-122"/>
              <a:ea typeface="Heiti SC Medium" charset="-122"/>
              <a:cs typeface="Heiti SC Medium" charset="-122"/>
            </a:endParaRPr>
          </a:p>
          <a:p>
            <a:pPr eaLnBrk="0" hangingPunct="0"/>
            <a:r>
              <a:rPr lang="zh-CN" altLang="en-US" sz="1400" b="1" dirty="0">
                <a:solidFill>
                  <a:srgbClr val="0000FF"/>
                </a:solidFill>
                <a:latin typeface="Heiti SC Medium" charset="-122"/>
                <a:ea typeface="Heiti SC Medium" charset="-122"/>
                <a:cs typeface="Heiti SC Medium" charset="-122"/>
              </a:rPr>
              <a:t>详查激光：</a:t>
            </a:r>
            <a:r>
              <a:rPr lang="en-US" altLang="zh-CN" sz="1400" b="1" dirty="0">
                <a:solidFill>
                  <a:srgbClr val="0000FF"/>
                </a:solidFill>
                <a:latin typeface="Heiti SC Medium" charset="-122"/>
                <a:ea typeface="Heiti SC Medium" charset="-122"/>
                <a:cs typeface="Heiti SC Medium" charset="-122"/>
              </a:rPr>
              <a:t>2Nm</a:t>
            </a:r>
            <a:r>
              <a:rPr lang="zh-CN" altLang="en-US" sz="1400" b="1" dirty="0">
                <a:solidFill>
                  <a:srgbClr val="0000FF"/>
                </a:solidFill>
                <a:latin typeface="Heiti SC Medium" charset="-122"/>
                <a:ea typeface="Heiti SC Medium" charset="-122"/>
                <a:cs typeface="Heiti SC Medium" charset="-122"/>
              </a:rPr>
              <a:t>距离、</a:t>
            </a:r>
            <a:r>
              <a:rPr lang="en-US" altLang="zh-CN" sz="1400" b="1" dirty="0">
                <a:solidFill>
                  <a:srgbClr val="0000FF"/>
                </a:solidFill>
                <a:latin typeface="Heiti SC Medium" charset="-122"/>
                <a:ea typeface="Heiti SC Medium" charset="-122"/>
                <a:cs typeface="Heiti SC Medium" charset="-122"/>
              </a:rPr>
              <a:t>64</a:t>
            </a:r>
            <a:r>
              <a:rPr lang="zh-CN" altLang="en-US" sz="1400" b="1" dirty="0">
                <a:solidFill>
                  <a:srgbClr val="0000FF"/>
                </a:solidFill>
                <a:latin typeface="Heiti SC Medium" charset="-122"/>
                <a:ea typeface="Heiti SC Medium" charset="-122"/>
                <a:cs typeface="Heiti SC Medium" charset="-122"/>
              </a:rPr>
              <a:t>线、</a:t>
            </a:r>
            <a:r>
              <a:rPr lang="en-US" altLang="zh-CN" sz="1400" b="1" dirty="0">
                <a:solidFill>
                  <a:srgbClr val="0000FF"/>
                </a:solidFill>
                <a:latin typeface="Heiti SC Medium" charset="-122"/>
                <a:ea typeface="Heiti SC Medium" charset="-122"/>
                <a:cs typeface="Heiti SC Medium" charset="-122"/>
              </a:rPr>
              <a:t>0.1mrad</a:t>
            </a:r>
            <a:r>
              <a:rPr lang="zh-CN" altLang="en-US" sz="1400" b="1" dirty="0">
                <a:solidFill>
                  <a:srgbClr val="0000FF"/>
                </a:solidFill>
                <a:latin typeface="Heiti SC Medium" charset="-122"/>
                <a:ea typeface="Heiti SC Medium" charset="-122"/>
                <a:cs typeface="Heiti SC Medium" charset="-122"/>
              </a:rPr>
              <a:t>分辨率、</a:t>
            </a:r>
            <a:r>
              <a:rPr lang="en-US" altLang="zh-CN" sz="1400" b="1" dirty="0">
                <a:solidFill>
                  <a:srgbClr val="0000FF"/>
                </a:solidFill>
                <a:latin typeface="Heiti SC Medium" charset="-122"/>
                <a:ea typeface="Heiti SC Medium" charset="-122"/>
                <a:cs typeface="Heiti SC Medium" charset="-122"/>
              </a:rPr>
              <a:t>0.1</a:t>
            </a:r>
            <a:r>
              <a:rPr lang="zh-CN" altLang="en-US" sz="1400" b="1" dirty="0">
                <a:solidFill>
                  <a:srgbClr val="0000FF"/>
                </a:solidFill>
                <a:latin typeface="Heiti SC Medium" charset="-122"/>
                <a:ea typeface="Heiti SC Medium" charset="-122"/>
                <a:cs typeface="Heiti SC Medium" charset="-122"/>
              </a:rPr>
              <a:t>米精度、</a:t>
            </a:r>
            <a:r>
              <a:rPr lang="en-US" altLang="zh-CN" sz="1400" b="1" dirty="0">
                <a:solidFill>
                  <a:srgbClr val="0000FF"/>
                </a:solidFill>
                <a:latin typeface="Heiti SC Medium" charset="-122"/>
                <a:ea typeface="Heiti SC Medium" charset="-122"/>
                <a:cs typeface="Heiti SC Medium" charset="-122"/>
              </a:rPr>
              <a:t>10Kg</a:t>
            </a:r>
            <a:r>
              <a:rPr lang="zh-CN" altLang="en-US" sz="1400" b="1" dirty="0">
                <a:solidFill>
                  <a:srgbClr val="0000FF"/>
                </a:solidFill>
                <a:latin typeface="Heiti SC Medium" charset="-122"/>
                <a:ea typeface="Heiti SC Medium" charset="-122"/>
                <a:cs typeface="Heiti SC Medium" charset="-122"/>
              </a:rPr>
              <a:t>，</a:t>
            </a:r>
            <a:r>
              <a:rPr lang="en-US" altLang="zh-CN" sz="1400" b="1" dirty="0">
                <a:solidFill>
                  <a:srgbClr val="0000FF"/>
                </a:solidFill>
                <a:latin typeface="Heiti SC Medium" charset="-122"/>
                <a:ea typeface="Heiti SC Medium" charset="-122"/>
                <a:cs typeface="Heiti SC Medium" charset="-122"/>
              </a:rPr>
              <a:t>100W</a:t>
            </a:r>
            <a:r>
              <a:rPr lang="zh-CN" altLang="en-US" sz="1400" b="1" dirty="0">
                <a:solidFill>
                  <a:srgbClr val="0000FF"/>
                </a:solidFill>
                <a:latin typeface="Heiti SC Medium" charset="-122"/>
                <a:ea typeface="Heiti SC Medium" charset="-122"/>
                <a:cs typeface="Heiti SC Medium" charset="-122"/>
              </a:rPr>
              <a:t>以内。</a:t>
            </a:r>
            <a:endParaRPr lang="en-US" altLang="zh-CN" sz="1400" b="1" dirty="0">
              <a:solidFill>
                <a:srgbClr val="0000FF"/>
              </a:solidFill>
              <a:latin typeface="Heiti SC Medium" charset="-122"/>
              <a:ea typeface="Heiti SC Medium" charset="-122"/>
              <a:cs typeface="Heiti SC Medium"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wedge">
                                      <p:cBhvr>
                                        <p:cTn id="7" dur="1000"/>
                                        <p:tgtEl>
                                          <p:spTgt spid="46082"/>
                                        </p:tgtEl>
                                      </p:cBhvr>
                                    </p:animEffect>
                                  </p:childTnLst>
                                </p:cTn>
                              </p:par>
                            </p:childTnLst>
                          </p:cTn>
                        </p:par>
                        <p:par>
                          <p:cTn id="8" fill="hold">
                            <p:stCondLst>
                              <p:cond delay="1000"/>
                            </p:stCondLst>
                            <p:childTnLst>
                              <p:par>
                                <p:cTn id="9" presetID="45" presetClass="entr" presetSubtype="0" fill="hold" grpId="1" nodeType="afterEffect">
                                  <p:stCondLst>
                                    <p:cond delay="0"/>
                                  </p:stCondLst>
                                  <p:childTnLst>
                                    <p:set>
                                      <p:cBhvr>
                                        <p:cTn id="10" dur="1" fill="hold">
                                          <p:stCondLst>
                                            <p:cond delay="0"/>
                                          </p:stCondLst>
                                        </p:cTn>
                                        <p:tgtEl>
                                          <p:spTgt spid="46095"/>
                                        </p:tgtEl>
                                        <p:attrNameLst>
                                          <p:attrName>style.visibility</p:attrName>
                                        </p:attrNameLst>
                                      </p:cBhvr>
                                      <p:to>
                                        <p:strVal val="visible"/>
                                      </p:to>
                                    </p:set>
                                    <p:animEffect transition="in" filter="fade">
                                      <p:cBhvr>
                                        <p:cTn id="11" dur="1000"/>
                                        <p:tgtEl>
                                          <p:spTgt spid="46095"/>
                                        </p:tgtEl>
                                      </p:cBhvr>
                                    </p:animEffect>
                                    <p:anim calcmode="lin" valueType="num">
                                      <p:cBhvr>
                                        <p:cTn id="12" dur="1000" fill="hold"/>
                                        <p:tgtEl>
                                          <p:spTgt spid="46095"/>
                                        </p:tgtEl>
                                        <p:attrNameLst>
                                          <p:attrName>ppt_w</p:attrName>
                                        </p:attrNameLst>
                                      </p:cBhvr>
                                      <p:tavLst>
                                        <p:tav tm="0" fmla="#ppt_w*sin(2.5*pi*$)">
                                          <p:val>
                                            <p:fltVal val="0"/>
                                          </p:val>
                                        </p:tav>
                                        <p:tav tm="100000">
                                          <p:val>
                                            <p:fltVal val="1"/>
                                          </p:val>
                                        </p:tav>
                                      </p:tavLst>
                                    </p:anim>
                                    <p:anim calcmode="lin" valueType="num">
                                      <p:cBhvr>
                                        <p:cTn id="13" dur="1000" fill="hold"/>
                                        <p:tgtEl>
                                          <p:spTgt spid="46095"/>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ID="9"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1000"/>
                                        <p:tgtEl>
                                          <p:spTgt spid="10"/>
                                        </p:tgtEl>
                                      </p:cBhvr>
                                    </p:animEffect>
                                  </p:childTnLst>
                                </p:cTn>
                              </p:par>
                            </p:childTnLst>
                          </p:cTn>
                        </p:par>
                        <p:par>
                          <p:cTn id="18" fill="hold">
                            <p:stCondLst>
                              <p:cond delay="3000"/>
                            </p:stCondLst>
                            <p:childTnLst>
                              <p:par>
                                <p:cTn id="19" presetID="9"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1000"/>
                                        <p:tgtEl>
                                          <p:spTgt spid="13"/>
                                        </p:tgtEl>
                                      </p:cBhvr>
                                    </p:animEffect>
                                  </p:childTnLst>
                                </p:cTn>
                              </p:par>
                            </p:childTnLst>
                          </p:cTn>
                        </p:par>
                        <p:par>
                          <p:cTn id="22" fill="hold">
                            <p:stCondLst>
                              <p:cond delay="4000"/>
                            </p:stCondLst>
                            <p:childTnLst>
                              <p:par>
                                <p:cTn id="23" presetID="9"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1000"/>
                                        <p:tgtEl>
                                          <p:spTgt spid="16"/>
                                        </p:tgtEl>
                                      </p:cBhvr>
                                    </p:animEffect>
                                  </p:childTnLst>
                                </p:cTn>
                              </p:par>
                            </p:childTnLst>
                          </p:cTn>
                        </p:par>
                        <p:par>
                          <p:cTn id="26" fill="hold">
                            <p:stCondLst>
                              <p:cond delay="5000"/>
                            </p:stCondLst>
                            <p:childTnLst>
                              <p:par>
                                <p:cTn id="27" presetID="9" presetClass="entr" presetSubtype="0" fill="hold" grpId="0" nodeType="afterEffect">
                                  <p:stCondLst>
                                    <p:cond delay="0"/>
                                  </p:stCondLst>
                                  <p:childTnLst>
                                    <p:set>
                                      <p:cBhvr>
                                        <p:cTn id="28" dur="1" fill="hold">
                                          <p:stCondLst>
                                            <p:cond delay="0"/>
                                          </p:stCondLst>
                                        </p:cTn>
                                        <p:tgtEl>
                                          <p:spTgt spid="46086"/>
                                        </p:tgtEl>
                                        <p:attrNameLst>
                                          <p:attrName>style.visibility</p:attrName>
                                        </p:attrNameLst>
                                      </p:cBhvr>
                                      <p:to>
                                        <p:strVal val="visible"/>
                                      </p:to>
                                    </p:set>
                                    <p:animEffect transition="in" filter="dissolve">
                                      <p:cBhvr>
                                        <p:cTn id="29" dur="1000"/>
                                        <p:tgtEl>
                                          <p:spTgt spid="46086"/>
                                        </p:tgtEl>
                                      </p:cBhvr>
                                    </p:animEffect>
                                  </p:childTnLst>
                                </p:cTn>
                              </p:par>
                            </p:childTnLst>
                          </p:cTn>
                        </p:par>
                        <p:par>
                          <p:cTn id="30" fill="hold">
                            <p:stCondLst>
                              <p:cond delay="6000"/>
                            </p:stCondLst>
                            <p:childTnLst>
                              <p:par>
                                <p:cTn id="31" presetID="9" presetClass="entr" presetSubtype="0" fill="hold" grpId="0" nodeType="afterEffect">
                                  <p:stCondLst>
                                    <p:cond delay="0"/>
                                  </p:stCondLst>
                                  <p:childTnLst>
                                    <p:set>
                                      <p:cBhvr>
                                        <p:cTn id="32" dur="1" fill="hold">
                                          <p:stCondLst>
                                            <p:cond delay="0"/>
                                          </p:stCondLst>
                                        </p:cTn>
                                        <p:tgtEl>
                                          <p:spTgt spid="46089"/>
                                        </p:tgtEl>
                                        <p:attrNameLst>
                                          <p:attrName>style.visibility</p:attrName>
                                        </p:attrNameLst>
                                      </p:cBhvr>
                                      <p:to>
                                        <p:strVal val="visible"/>
                                      </p:to>
                                    </p:set>
                                    <p:animEffect transition="in" filter="dissolve">
                                      <p:cBhvr>
                                        <p:cTn id="33" dur="1000"/>
                                        <p:tgtEl>
                                          <p:spTgt spid="46089"/>
                                        </p:tgtEl>
                                      </p:cBhvr>
                                    </p:animEffect>
                                  </p:childTnLst>
                                </p:cTn>
                              </p:par>
                            </p:childTnLst>
                          </p:cTn>
                        </p:par>
                        <p:par>
                          <p:cTn id="34" fill="hold">
                            <p:stCondLst>
                              <p:cond delay="7000"/>
                            </p:stCondLst>
                            <p:childTnLst>
                              <p:par>
                                <p:cTn id="35" presetID="9" presetClass="entr" presetSubtype="0" fill="hold" grpId="0" nodeType="afterEffect">
                                  <p:stCondLst>
                                    <p:cond delay="0"/>
                                  </p:stCondLst>
                                  <p:childTnLst>
                                    <p:set>
                                      <p:cBhvr>
                                        <p:cTn id="36" dur="1" fill="hold">
                                          <p:stCondLst>
                                            <p:cond delay="0"/>
                                          </p:stCondLst>
                                        </p:cTn>
                                        <p:tgtEl>
                                          <p:spTgt spid="46092"/>
                                        </p:tgtEl>
                                        <p:attrNameLst>
                                          <p:attrName>style.visibility</p:attrName>
                                        </p:attrNameLst>
                                      </p:cBhvr>
                                      <p:to>
                                        <p:strVal val="visible"/>
                                      </p:to>
                                    </p:set>
                                    <p:animEffect transition="in" filter="dissolve">
                                      <p:cBhvr>
                                        <p:cTn id="37" dur="1000"/>
                                        <p:tgtEl>
                                          <p:spTgt spid="46092"/>
                                        </p:tgtEl>
                                      </p:cBhvr>
                                    </p:animEffect>
                                  </p:childTnLst>
                                </p:cTn>
                              </p:par>
                            </p:childTnLst>
                          </p:cTn>
                        </p:par>
                        <p:par>
                          <p:cTn id="38" fill="hold">
                            <p:stCondLst>
                              <p:cond delay="8000"/>
                            </p:stCondLst>
                            <p:childTnLst>
                              <p:par>
                                <p:cTn id="39" presetID="9" presetClass="entr" presetSubtype="0" fill="hold" nodeType="afterEffect">
                                  <p:stCondLst>
                                    <p:cond delay="0"/>
                                  </p:stCondLst>
                                  <p:childTnLst>
                                    <p:set>
                                      <p:cBhvr>
                                        <p:cTn id="40" dur="1" fill="hold">
                                          <p:stCondLst>
                                            <p:cond delay="0"/>
                                          </p:stCondLst>
                                        </p:cTn>
                                        <p:tgtEl>
                                          <p:spTgt spid="46087"/>
                                        </p:tgtEl>
                                        <p:attrNameLst>
                                          <p:attrName>style.visibility</p:attrName>
                                        </p:attrNameLst>
                                      </p:cBhvr>
                                      <p:to>
                                        <p:strVal val="visible"/>
                                      </p:to>
                                    </p:set>
                                    <p:animEffect transition="in" filter="dissolve">
                                      <p:cBhvr>
                                        <p:cTn id="41" dur="1000"/>
                                        <p:tgtEl>
                                          <p:spTgt spid="46087"/>
                                        </p:tgtEl>
                                      </p:cBhvr>
                                    </p:animEffect>
                                  </p:childTnLst>
                                </p:cTn>
                              </p:par>
                            </p:childTnLst>
                          </p:cTn>
                        </p:par>
                        <p:par>
                          <p:cTn id="42" fill="hold">
                            <p:stCondLst>
                              <p:cond delay="9000"/>
                            </p:stCondLst>
                            <p:childTnLst>
                              <p:par>
                                <p:cTn id="43" presetID="9" presetClass="entr" presetSubtype="0" fill="hold" nodeType="afterEffect">
                                  <p:stCondLst>
                                    <p:cond delay="0"/>
                                  </p:stCondLst>
                                  <p:childTnLst>
                                    <p:set>
                                      <p:cBhvr>
                                        <p:cTn id="44" dur="1" fill="hold">
                                          <p:stCondLst>
                                            <p:cond delay="0"/>
                                          </p:stCondLst>
                                        </p:cTn>
                                        <p:tgtEl>
                                          <p:spTgt spid="46090"/>
                                        </p:tgtEl>
                                        <p:attrNameLst>
                                          <p:attrName>style.visibility</p:attrName>
                                        </p:attrNameLst>
                                      </p:cBhvr>
                                      <p:to>
                                        <p:strVal val="visible"/>
                                      </p:to>
                                    </p:set>
                                    <p:animEffect transition="in" filter="dissolve">
                                      <p:cBhvr>
                                        <p:cTn id="45" dur="1000"/>
                                        <p:tgtEl>
                                          <p:spTgt spid="46090"/>
                                        </p:tgtEl>
                                      </p:cBhvr>
                                    </p:animEffect>
                                  </p:childTnLst>
                                </p:cTn>
                              </p:par>
                            </p:childTnLst>
                          </p:cTn>
                        </p:par>
                        <p:par>
                          <p:cTn id="46" fill="hold">
                            <p:stCondLst>
                              <p:cond delay="10000"/>
                            </p:stCondLst>
                            <p:childTnLst>
                              <p:par>
                                <p:cTn id="47" presetID="9" presetClass="entr" presetSubtype="0" fill="hold" nodeType="afterEffect">
                                  <p:stCondLst>
                                    <p:cond delay="0"/>
                                  </p:stCondLst>
                                  <p:childTnLst>
                                    <p:set>
                                      <p:cBhvr>
                                        <p:cTn id="48" dur="1" fill="hold">
                                          <p:stCondLst>
                                            <p:cond delay="0"/>
                                          </p:stCondLst>
                                        </p:cTn>
                                        <p:tgtEl>
                                          <p:spTgt spid="46093"/>
                                        </p:tgtEl>
                                        <p:attrNameLst>
                                          <p:attrName>style.visibility</p:attrName>
                                        </p:attrNameLst>
                                      </p:cBhvr>
                                      <p:to>
                                        <p:strVal val="visible"/>
                                      </p:to>
                                    </p:set>
                                    <p:animEffect transition="in" filter="dissolve">
                                      <p:cBhvr>
                                        <p:cTn id="49" dur="1000"/>
                                        <p:tgtEl>
                                          <p:spTgt spid="46093"/>
                                        </p:tgtEl>
                                      </p:cBhvr>
                                    </p:animEffect>
                                  </p:childTnLst>
                                </p:cTn>
                              </p:par>
                            </p:childTnLst>
                          </p:cTn>
                        </p:par>
                        <p:par>
                          <p:cTn id="50" fill="hold">
                            <p:stCondLst>
                              <p:cond delay="11000"/>
                            </p:stCondLst>
                            <p:childTnLst>
                              <p:par>
                                <p:cTn id="51" presetID="9"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dissolve">
                                      <p:cBhvr>
                                        <p:cTn id="5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animBg="1"/>
      <p:bldP spid="10" grpId="0" animBg="1"/>
      <p:bldP spid="46086" grpId="0"/>
      <p:bldP spid="13" grpId="0" animBg="1"/>
      <p:bldP spid="46089" grpId="0"/>
      <p:bldP spid="16" grpId="0" animBg="1"/>
      <p:bldP spid="46092" grpId="0"/>
      <p:bldP spid="4609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AutoShape 13"/>
          <p:cNvSpPr>
            <a:spLocks noChangeArrowheads="1"/>
          </p:cNvSpPr>
          <p:nvPr/>
        </p:nvSpPr>
        <p:spPr bwMode="gray">
          <a:xfrm>
            <a:off x="1345406" y="895574"/>
            <a:ext cx="5976937" cy="500063"/>
          </a:xfrm>
          <a:prstGeom prst="roundRect">
            <a:avLst>
              <a:gd name="adj" fmla="val 50000"/>
            </a:avLst>
          </a:prstGeom>
          <a:solidFill>
            <a:schemeClr val="accent5"/>
          </a:solidFill>
          <a:ln w="12700" algn="ctr">
            <a:solidFill>
              <a:schemeClr val="accent5">
                <a:lumMod val="50000"/>
              </a:schemeClr>
            </a:solidFill>
            <a:round/>
            <a:headEnd/>
            <a:tailEnd/>
          </a:ln>
        </p:spPr>
        <p:txBody>
          <a:bodyPr wrap="none" anchor="ctr"/>
          <a:lstStyle/>
          <a:p>
            <a:pPr algn="ctr" eaLnBrk="0" hangingPunct="0"/>
            <a:r>
              <a:rPr lang="zh-CN" altLang="en-US" sz="2000" b="1" dirty="0">
                <a:solidFill>
                  <a:srgbClr val="C00000"/>
                </a:solidFill>
                <a:latin typeface="Heiti SC Medium" charset="-122"/>
                <a:ea typeface="Heiti SC Medium" charset="-122"/>
                <a:cs typeface="Heiti SC Medium" charset="-122"/>
              </a:rPr>
              <a:t>关键技术</a:t>
            </a:r>
            <a:r>
              <a:rPr lang="en-US" altLang="zh-CN" sz="2000" b="1" dirty="0">
                <a:solidFill>
                  <a:srgbClr val="C00000"/>
                </a:solidFill>
                <a:latin typeface="Heiti SC Medium" charset="-122"/>
                <a:ea typeface="Heiti SC Medium" charset="-122"/>
                <a:cs typeface="Heiti SC Medium" charset="-122"/>
              </a:rPr>
              <a:t>7</a:t>
            </a:r>
            <a:r>
              <a:rPr lang="zh-CN" altLang="en-US" sz="2000" b="1" dirty="0">
                <a:solidFill>
                  <a:srgbClr val="C00000"/>
                </a:solidFill>
                <a:latin typeface="Heiti SC Medium" charset="-122"/>
                <a:ea typeface="Heiti SC Medium" charset="-122"/>
                <a:cs typeface="Heiti SC Medium" charset="-122"/>
              </a:rPr>
              <a:t>：多相机同步拼接与实时处理技术</a:t>
            </a:r>
            <a:endParaRPr lang="en-US" altLang="zh-CN" sz="2000" b="1" dirty="0">
              <a:solidFill>
                <a:srgbClr val="C00000"/>
              </a:solidFill>
              <a:latin typeface="Heiti SC Medium" charset="-122"/>
              <a:ea typeface="Heiti SC Medium" charset="-122"/>
              <a:cs typeface="Heiti SC Medium" charset="-122"/>
            </a:endParaRPr>
          </a:p>
        </p:txBody>
      </p:sp>
      <p:sp>
        <p:nvSpPr>
          <p:cNvPr id="11269"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、关键技术与解决途径</a:t>
            </a:r>
            <a:endParaRPr lang="zh-CN" altLang="en-US" sz="2400" b="1" dirty="0">
              <a:solidFill>
                <a:srgbClr val="000066"/>
              </a:solidFill>
              <a:latin typeface="Heiti SC Medium" charset="-122"/>
              <a:ea typeface="Heiti SC Medium" charset="-122"/>
              <a:cs typeface="Heiti SC Medium" charset="-122"/>
            </a:endParaRPr>
          </a:p>
        </p:txBody>
      </p:sp>
      <p:sp>
        <p:nvSpPr>
          <p:cNvPr id="2" name="Rectangle 2"/>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eaLnBrk="0" hangingPunct="0">
              <a:defRPr/>
            </a:pPr>
            <a:endParaRPr lang="zh-CN" altLang="en-US"/>
          </a:p>
        </p:txBody>
      </p:sp>
      <p:sp>
        <p:nvSpPr>
          <p:cNvPr id="11271" name="矩形 35"/>
          <p:cNvSpPr>
            <a:spLocks noChangeArrowheads="1"/>
          </p:cNvSpPr>
          <p:nvPr/>
        </p:nvSpPr>
        <p:spPr bwMode="auto">
          <a:xfrm>
            <a:off x="479462" y="1507108"/>
            <a:ext cx="8361363" cy="652462"/>
          </a:xfrm>
          <a:prstGeom prst="rect">
            <a:avLst/>
          </a:prstGeom>
          <a:noFill/>
          <a:ln w="9525">
            <a:noFill/>
            <a:miter lim="800000"/>
            <a:headEnd/>
            <a:tailEnd/>
          </a:ln>
        </p:spPr>
        <p:txBody>
          <a:bodyPr>
            <a:spAutoFit/>
          </a:bodyPr>
          <a:lstStyle/>
          <a:p>
            <a:pPr eaLnBrk="0" hangingPunct="0">
              <a:lnSpc>
                <a:spcPct val="130000"/>
              </a:lnSpc>
            </a:pPr>
            <a:r>
              <a:rPr lang="zh-CN" altLang="en-US" sz="1400" b="1" dirty="0">
                <a:solidFill>
                  <a:srgbClr val="0000FF"/>
                </a:solidFill>
                <a:latin typeface="Heiti SC Medium" charset="-122"/>
                <a:ea typeface="Heiti SC Medium" charset="-122"/>
                <a:cs typeface="Heiti SC Medium" charset="-122"/>
              </a:rPr>
              <a:t>可见光指标：</a:t>
            </a:r>
            <a:r>
              <a:rPr lang="en-US" altLang="zh-CN" sz="1400" b="1" dirty="0">
                <a:solidFill>
                  <a:srgbClr val="0000FF"/>
                </a:solidFill>
                <a:latin typeface="Heiti SC Medium" charset="-122"/>
                <a:ea typeface="Heiti SC Medium" charset="-122"/>
                <a:cs typeface="Heiti SC Medium" charset="-122"/>
              </a:rPr>
              <a:t>360</a:t>
            </a:r>
            <a:r>
              <a:rPr lang="zh-CN" altLang="en-US" sz="1400" b="1" dirty="0">
                <a:solidFill>
                  <a:srgbClr val="0000FF"/>
                </a:solidFill>
                <a:latin typeface="Heiti SC Medium" charset="-122"/>
                <a:ea typeface="Heiti SC Medium" charset="-122"/>
                <a:cs typeface="Heiti SC Medium" charset="-122"/>
              </a:rPr>
              <a:t>度成像、</a:t>
            </a:r>
            <a:r>
              <a:rPr lang="en-US" altLang="zh-CN" sz="1400" b="1" dirty="0">
                <a:solidFill>
                  <a:srgbClr val="0000FF"/>
                </a:solidFill>
                <a:latin typeface="Heiti SC Medium" charset="-122"/>
                <a:ea typeface="Heiti SC Medium" charset="-122"/>
                <a:cs typeface="Heiti SC Medium" charset="-122"/>
              </a:rPr>
              <a:t>12</a:t>
            </a:r>
            <a:r>
              <a:rPr lang="zh-CN" altLang="en-US" sz="1400" b="1" dirty="0">
                <a:solidFill>
                  <a:srgbClr val="0000FF"/>
                </a:solidFill>
                <a:latin typeface="Heiti SC Medium" charset="-122"/>
                <a:ea typeface="Heiti SC Medium" charset="-122"/>
                <a:cs typeface="Heiti SC Medium" charset="-122"/>
              </a:rPr>
              <a:t>路拼接、</a:t>
            </a:r>
            <a:r>
              <a:rPr lang="en-US" altLang="zh-CN" sz="1400" b="1" dirty="0">
                <a:solidFill>
                  <a:srgbClr val="0000FF"/>
                </a:solidFill>
                <a:latin typeface="Heiti SC Medium" charset="-122"/>
                <a:ea typeface="Heiti SC Medium" charset="-122"/>
                <a:cs typeface="Heiti SC Medium" charset="-122"/>
              </a:rPr>
              <a:t>2048</a:t>
            </a:r>
            <a:r>
              <a:rPr lang="zh-CN" altLang="en-US" sz="1400" b="1" dirty="0">
                <a:solidFill>
                  <a:srgbClr val="0000FF"/>
                </a:solidFill>
                <a:latin typeface="Heiti SC Medium" charset="-122"/>
                <a:ea typeface="Heiti SC Medium" charset="-122"/>
                <a:cs typeface="Heiti SC Medium" charset="-122"/>
              </a:rPr>
              <a:t>分辨率、</a:t>
            </a:r>
            <a:r>
              <a:rPr lang="en-US" altLang="zh-CN" sz="1400" b="1" dirty="0">
                <a:solidFill>
                  <a:srgbClr val="0000FF"/>
                </a:solidFill>
                <a:latin typeface="Heiti SC Medium" charset="-122"/>
                <a:ea typeface="Heiti SC Medium" charset="-122"/>
                <a:cs typeface="Heiti SC Medium" charset="-122"/>
              </a:rPr>
              <a:t>25</a:t>
            </a:r>
            <a:r>
              <a:rPr lang="zh-CN" altLang="en-US" sz="1400" b="1" dirty="0">
                <a:solidFill>
                  <a:srgbClr val="0000FF"/>
                </a:solidFill>
                <a:latin typeface="Heiti SC Medium" charset="-122"/>
                <a:ea typeface="Heiti SC Medium" charset="-122"/>
                <a:cs typeface="Heiti SC Medium" charset="-122"/>
              </a:rPr>
              <a:t>帧</a:t>
            </a:r>
            <a:r>
              <a:rPr lang="en-US" altLang="zh-CN" sz="1400" b="1" dirty="0">
                <a:solidFill>
                  <a:srgbClr val="0000FF"/>
                </a:solidFill>
                <a:latin typeface="Heiti SC Medium" charset="-122"/>
                <a:ea typeface="Heiti SC Medium" charset="-122"/>
                <a:cs typeface="Heiti SC Medium" charset="-122"/>
              </a:rPr>
              <a:t>/</a:t>
            </a:r>
            <a:r>
              <a:rPr lang="zh-CN" altLang="en-US" sz="1400" b="1" dirty="0">
                <a:solidFill>
                  <a:srgbClr val="0000FF"/>
                </a:solidFill>
                <a:latin typeface="Heiti SC Medium" charset="-122"/>
                <a:ea typeface="Heiti SC Medium" charset="-122"/>
                <a:cs typeface="Heiti SC Medium" charset="-122"/>
              </a:rPr>
              <a:t>秒、并行采集、并行处理、多模式输出。</a:t>
            </a:r>
            <a:endParaRPr lang="en-US" altLang="zh-CN" sz="1400" b="1" dirty="0">
              <a:solidFill>
                <a:srgbClr val="0000FF"/>
              </a:solidFill>
              <a:latin typeface="Heiti SC Medium" charset="-122"/>
              <a:ea typeface="Heiti SC Medium" charset="-122"/>
              <a:cs typeface="Heiti SC Medium" charset="-122"/>
            </a:endParaRPr>
          </a:p>
          <a:p>
            <a:pPr eaLnBrk="0" hangingPunct="0">
              <a:lnSpc>
                <a:spcPct val="130000"/>
              </a:lnSpc>
            </a:pPr>
            <a:r>
              <a:rPr lang="zh-CN" altLang="en-US" sz="1400" b="1" dirty="0">
                <a:solidFill>
                  <a:srgbClr val="0000FF"/>
                </a:solidFill>
                <a:latin typeface="Heiti SC Medium" charset="-122"/>
                <a:ea typeface="Heiti SC Medium" charset="-122"/>
                <a:cs typeface="Heiti SC Medium" charset="-122"/>
              </a:rPr>
              <a:t>综合成像能力：可见光：</a:t>
            </a:r>
            <a:r>
              <a:rPr lang="en-US" altLang="zh-CN" sz="1400" b="1" dirty="0">
                <a:solidFill>
                  <a:srgbClr val="0000FF"/>
                </a:solidFill>
                <a:latin typeface="Heiti SC Medium" charset="-122"/>
                <a:ea typeface="Heiti SC Medium" charset="-122"/>
                <a:cs typeface="Heiti SC Medium" charset="-122"/>
              </a:rPr>
              <a:t>2Km</a:t>
            </a:r>
            <a:r>
              <a:rPr lang="zh-CN" altLang="en-US" sz="1400" b="1" dirty="0">
                <a:solidFill>
                  <a:srgbClr val="0000FF"/>
                </a:solidFill>
                <a:latin typeface="Heiti SC Medium" charset="-122"/>
                <a:ea typeface="Heiti SC Medium" charset="-122"/>
                <a:cs typeface="Heiti SC Medium" charset="-122"/>
              </a:rPr>
              <a:t>，单像素</a:t>
            </a:r>
            <a:r>
              <a:rPr lang="en-US" altLang="zh-CN" sz="1400" b="1" dirty="0">
                <a:solidFill>
                  <a:srgbClr val="0000FF"/>
                </a:solidFill>
                <a:latin typeface="Heiti SC Medium" charset="-122"/>
                <a:ea typeface="Heiti SC Medium" charset="-122"/>
                <a:cs typeface="Heiti SC Medium" charset="-122"/>
              </a:rPr>
              <a:t>0.8</a:t>
            </a:r>
            <a:r>
              <a:rPr lang="zh-CN" altLang="en-US" sz="1400" b="1" dirty="0">
                <a:solidFill>
                  <a:srgbClr val="0000FF"/>
                </a:solidFill>
                <a:latin typeface="Heiti SC Medium" charset="-122"/>
                <a:ea typeface="Heiti SC Medium" charset="-122"/>
                <a:cs typeface="Heiti SC Medium" charset="-122"/>
              </a:rPr>
              <a:t>米目标；红外：</a:t>
            </a:r>
            <a:r>
              <a:rPr lang="en-US" altLang="zh-CN" sz="1400" b="1" dirty="0">
                <a:solidFill>
                  <a:srgbClr val="0000FF"/>
                </a:solidFill>
                <a:latin typeface="Heiti SC Medium" charset="-122"/>
                <a:ea typeface="Heiti SC Medium" charset="-122"/>
                <a:cs typeface="Heiti SC Medium" charset="-122"/>
              </a:rPr>
              <a:t> 2Km</a:t>
            </a:r>
            <a:r>
              <a:rPr lang="zh-CN" altLang="en-US" sz="1400" b="1" dirty="0">
                <a:solidFill>
                  <a:srgbClr val="0000FF"/>
                </a:solidFill>
                <a:latin typeface="Heiti SC Medium" charset="-122"/>
                <a:ea typeface="Heiti SC Medium" charset="-122"/>
                <a:cs typeface="Heiti SC Medium" charset="-122"/>
              </a:rPr>
              <a:t>，单像素</a:t>
            </a:r>
            <a:r>
              <a:rPr lang="en-US" altLang="zh-CN" sz="1400" b="1" dirty="0">
                <a:solidFill>
                  <a:srgbClr val="0000FF"/>
                </a:solidFill>
                <a:latin typeface="Heiti SC Medium" charset="-122"/>
                <a:ea typeface="Heiti SC Medium" charset="-122"/>
                <a:cs typeface="Heiti SC Medium" charset="-122"/>
              </a:rPr>
              <a:t>2.8</a:t>
            </a:r>
            <a:r>
              <a:rPr lang="zh-CN" altLang="en-US" sz="1400" b="1" dirty="0">
                <a:solidFill>
                  <a:srgbClr val="0000FF"/>
                </a:solidFill>
                <a:latin typeface="Heiti SC Medium" charset="-122"/>
                <a:ea typeface="Heiti SC Medium" charset="-122"/>
                <a:cs typeface="Heiti SC Medium" charset="-122"/>
              </a:rPr>
              <a:t>米目标。</a:t>
            </a:r>
            <a:endParaRPr lang="en-US" altLang="zh-CN" sz="1400" b="1" dirty="0">
              <a:solidFill>
                <a:srgbClr val="0000FF"/>
              </a:solidFill>
              <a:latin typeface="Heiti SC Medium" charset="-122"/>
              <a:ea typeface="Heiti SC Medium" charset="-122"/>
              <a:cs typeface="Heiti SC Medium" charset="-122"/>
            </a:endParaRPr>
          </a:p>
        </p:txBody>
      </p:sp>
      <p:sp>
        <p:nvSpPr>
          <p:cNvPr id="11272" name="矩形 35"/>
          <p:cNvSpPr>
            <a:spLocks noChangeArrowheads="1"/>
          </p:cNvSpPr>
          <p:nvPr/>
        </p:nvSpPr>
        <p:spPr bwMode="auto">
          <a:xfrm>
            <a:off x="1692275" y="5929313"/>
            <a:ext cx="1727200" cy="307975"/>
          </a:xfrm>
          <a:prstGeom prst="rect">
            <a:avLst/>
          </a:prstGeom>
          <a:noFill/>
          <a:ln w="9525">
            <a:noFill/>
            <a:miter lim="800000"/>
            <a:headEnd/>
            <a:tailEnd/>
          </a:ln>
        </p:spPr>
        <p:txBody>
          <a:bodyPr>
            <a:spAutoFit/>
          </a:bodyPr>
          <a:lstStyle/>
          <a:p>
            <a:pPr eaLnBrk="0" hangingPunct="0"/>
            <a:r>
              <a:rPr lang="zh-CN" altLang="en-US" sz="1400" b="1" dirty="0">
                <a:solidFill>
                  <a:srgbClr val="0000FF"/>
                </a:solidFill>
                <a:latin typeface="Heiti SC Medium" charset="-122"/>
                <a:ea typeface="Heiti SC Medium" charset="-122"/>
                <a:cs typeface="Heiti SC Medium" charset="-122"/>
              </a:rPr>
              <a:t>视觉信息并行采集</a:t>
            </a:r>
          </a:p>
        </p:txBody>
      </p:sp>
      <p:sp>
        <p:nvSpPr>
          <p:cNvPr id="11273" name="矩形 35"/>
          <p:cNvSpPr>
            <a:spLocks noChangeArrowheads="1"/>
          </p:cNvSpPr>
          <p:nvPr/>
        </p:nvSpPr>
        <p:spPr bwMode="auto">
          <a:xfrm>
            <a:off x="5940425" y="5929313"/>
            <a:ext cx="1727200" cy="307975"/>
          </a:xfrm>
          <a:prstGeom prst="rect">
            <a:avLst/>
          </a:prstGeom>
          <a:noFill/>
          <a:ln w="9525">
            <a:noFill/>
            <a:miter lim="800000"/>
            <a:headEnd/>
            <a:tailEnd/>
          </a:ln>
        </p:spPr>
        <p:txBody>
          <a:bodyPr>
            <a:spAutoFit/>
          </a:bodyPr>
          <a:lstStyle/>
          <a:p>
            <a:pPr eaLnBrk="0" hangingPunct="0"/>
            <a:r>
              <a:rPr lang="zh-CN" altLang="en-US" sz="1400" b="1" dirty="0">
                <a:solidFill>
                  <a:srgbClr val="0000FF"/>
                </a:solidFill>
                <a:latin typeface="Heiti SC Medium" charset="-122"/>
                <a:ea typeface="Heiti SC Medium" charset="-122"/>
                <a:cs typeface="Heiti SC Medium" charset="-122"/>
              </a:rPr>
              <a:t>视觉信息并行处理</a:t>
            </a:r>
          </a:p>
        </p:txBody>
      </p:sp>
      <p:graphicFrame>
        <p:nvGraphicFramePr>
          <p:cNvPr id="11266" name="对象 6"/>
          <p:cNvGraphicFramePr>
            <a:graphicFrameLocks/>
          </p:cNvGraphicFramePr>
          <p:nvPr>
            <p:extLst>
              <p:ext uri="{D42A27DB-BD31-4B8C-83A1-F6EECF244321}">
                <p14:modId xmlns:p14="http://schemas.microsoft.com/office/powerpoint/2010/main" val="1009643669"/>
              </p:ext>
            </p:extLst>
          </p:nvPr>
        </p:nvGraphicFramePr>
        <p:xfrm>
          <a:off x="384175" y="2274319"/>
          <a:ext cx="4187825" cy="3475037"/>
        </p:xfrm>
        <a:graphic>
          <a:graphicData uri="http://schemas.openxmlformats.org/presentationml/2006/ole">
            <mc:AlternateContent xmlns:mc="http://schemas.openxmlformats.org/markup-compatibility/2006">
              <mc:Choice xmlns:v="urn:schemas-microsoft-com:vml" Requires="v">
                <p:oleObj spid="_x0000_s11755" name="Visio" r:id="rId4" imgW="5075612" imgH="4153268" progId="Visio.Drawing.11">
                  <p:embed/>
                </p:oleObj>
              </mc:Choice>
              <mc:Fallback>
                <p:oleObj name="Visio" r:id="rId4" imgW="5075612" imgH="4153268" progId="Visio.Drawing.11">
                  <p:embed/>
                  <p:pic>
                    <p:nvPicPr>
                      <p:cNvPr id="0" name="Picture 48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175" y="2274319"/>
                        <a:ext cx="4187825" cy="347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对象 8"/>
          <p:cNvGraphicFramePr>
            <a:graphicFrameLocks/>
          </p:cNvGraphicFramePr>
          <p:nvPr>
            <p:extLst>
              <p:ext uri="{D42A27DB-BD31-4B8C-83A1-F6EECF244321}">
                <p14:modId xmlns:p14="http://schemas.microsoft.com/office/powerpoint/2010/main" val="70890716"/>
              </p:ext>
            </p:extLst>
          </p:nvPr>
        </p:nvGraphicFramePr>
        <p:xfrm>
          <a:off x="4738687" y="2752156"/>
          <a:ext cx="4130675" cy="2997200"/>
        </p:xfrm>
        <a:graphic>
          <a:graphicData uri="http://schemas.openxmlformats.org/presentationml/2006/ole">
            <mc:AlternateContent xmlns:mc="http://schemas.openxmlformats.org/markup-compatibility/2006">
              <mc:Choice xmlns:v="urn:schemas-microsoft-com:vml" Requires="v">
                <p:oleObj spid="_x0000_s11756" name="Visio" r:id="rId6" imgW="4949711" imgH="2965178" progId="Visio.Drawing.11">
                  <p:embed/>
                </p:oleObj>
              </mc:Choice>
              <mc:Fallback>
                <p:oleObj name="Visio" r:id="rId6" imgW="4949711" imgH="2965178" progId="Visio.Drawing.11">
                  <p:embed/>
                  <p:pic>
                    <p:nvPicPr>
                      <p:cNvPr id="0" name="Picture 48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8687" y="2752156"/>
                        <a:ext cx="4130675" cy="299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wedge">
                                      <p:cBhvr>
                                        <p:cTn id="7" dur="1000"/>
                                        <p:tgtEl>
                                          <p:spTgt spid="11268"/>
                                        </p:tgtEl>
                                      </p:cBhvr>
                                    </p:animEffect>
                                  </p:childTnLst>
                                </p:cTn>
                              </p:par>
                            </p:childTnLst>
                          </p:cTn>
                        </p:par>
                        <p:par>
                          <p:cTn id="8" fill="hold">
                            <p:stCondLst>
                              <p:cond delay="1000"/>
                            </p:stCondLst>
                            <p:childTnLst>
                              <p:par>
                                <p:cTn id="9" presetID="45" presetClass="entr" presetSubtype="0" fill="hold" grpId="0" nodeType="afterEffect">
                                  <p:stCondLst>
                                    <p:cond delay="0"/>
                                  </p:stCondLst>
                                  <p:childTnLst>
                                    <p:set>
                                      <p:cBhvr>
                                        <p:cTn id="10" dur="1" fill="hold">
                                          <p:stCondLst>
                                            <p:cond delay="0"/>
                                          </p:stCondLst>
                                        </p:cTn>
                                        <p:tgtEl>
                                          <p:spTgt spid="11271"/>
                                        </p:tgtEl>
                                        <p:attrNameLst>
                                          <p:attrName>style.visibility</p:attrName>
                                        </p:attrNameLst>
                                      </p:cBhvr>
                                      <p:to>
                                        <p:strVal val="visible"/>
                                      </p:to>
                                    </p:set>
                                    <p:animEffect transition="in" filter="fade">
                                      <p:cBhvr>
                                        <p:cTn id="11" dur="1000"/>
                                        <p:tgtEl>
                                          <p:spTgt spid="11271"/>
                                        </p:tgtEl>
                                      </p:cBhvr>
                                    </p:animEffect>
                                    <p:anim calcmode="lin" valueType="num">
                                      <p:cBhvr>
                                        <p:cTn id="12" dur="1000" fill="hold"/>
                                        <p:tgtEl>
                                          <p:spTgt spid="11271"/>
                                        </p:tgtEl>
                                        <p:attrNameLst>
                                          <p:attrName>ppt_w</p:attrName>
                                        </p:attrNameLst>
                                      </p:cBhvr>
                                      <p:tavLst>
                                        <p:tav tm="0" fmla="#ppt_w*sin(2.5*pi*$)">
                                          <p:val>
                                            <p:fltVal val="0"/>
                                          </p:val>
                                        </p:tav>
                                        <p:tav tm="100000">
                                          <p:val>
                                            <p:fltVal val="1"/>
                                          </p:val>
                                        </p:tav>
                                      </p:tavLst>
                                    </p:anim>
                                    <p:anim calcmode="lin" valueType="num">
                                      <p:cBhvr>
                                        <p:cTn id="13" dur="1000" fill="hold"/>
                                        <p:tgtEl>
                                          <p:spTgt spid="11271"/>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ID="16" presetClass="entr" presetSubtype="21" fill="hold" nodeType="after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barn(inVertical)">
                                      <p:cBhvr>
                                        <p:cTn id="17" dur="1000"/>
                                        <p:tgtEl>
                                          <p:spTgt spid="11266"/>
                                        </p:tgtEl>
                                      </p:cBhvr>
                                    </p:animEffect>
                                  </p:childTnLst>
                                </p:cTn>
                              </p:par>
                            </p:childTnLst>
                          </p:cTn>
                        </p:par>
                        <p:par>
                          <p:cTn id="18" fill="hold">
                            <p:stCondLst>
                              <p:cond delay="3000"/>
                            </p:stCondLst>
                            <p:childTnLst>
                              <p:par>
                                <p:cTn id="19" presetID="3" presetClass="entr" presetSubtype="10" fill="hold" grpId="0" nodeType="afterEffect">
                                  <p:stCondLst>
                                    <p:cond delay="0"/>
                                  </p:stCondLst>
                                  <p:childTnLst>
                                    <p:set>
                                      <p:cBhvr>
                                        <p:cTn id="20" dur="1" fill="hold">
                                          <p:stCondLst>
                                            <p:cond delay="0"/>
                                          </p:stCondLst>
                                        </p:cTn>
                                        <p:tgtEl>
                                          <p:spTgt spid="11272"/>
                                        </p:tgtEl>
                                        <p:attrNameLst>
                                          <p:attrName>style.visibility</p:attrName>
                                        </p:attrNameLst>
                                      </p:cBhvr>
                                      <p:to>
                                        <p:strVal val="visible"/>
                                      </p:to>
                                    </p:set>
                                    <p:animEffect transition="in" filter="blinds(horizontal)">
                                      <p:cBhvr>
                                        <p:cTn id="21" dur="1000"/>
                                        <p:tgtEl>
                                          <p:spTgt spid="11272"/>
                                        </p:tgtEl>
                                      </p:cBhvr>
                                    </p:animEffect>
                                  </p:childTnLst>
                                </p:cTn>
                              </p:par>
                            </p:childTnLst>
                          </p:cTn>
                        </p:par>
                        <p:par>
                          <p:cTn id="22" fill="hold">
                            <p:stCondLst>
                              <p:cond delay="4000"/>
                            </p:stCondLst>
                            <p:childTnLst>
                              <p:par>
                                <p:cTn id="23" presetID="16" presetClass="entr" presetSubtype="21" fill="hold" nodeType="afterEffect">
                                  <p:stCondLst>
                                    <p:cond delay="0"/>
                                  </p:stCondLst>
                                  <p:childTnLst>
                                    <p:set>
                                      <p:cBhvr>
                                        <p:cTn id="24" dur="1" fill="hold">
                                          <p:stCondLst>
                                            <p:cond delay="0"/>
                                          </p:stCondLst>
                                        </p:cTn>
                                        <p:tgtEl>
                                          <p:spTgt spid="11267"/>
                                        </p:tgtEl>
                                        <p:attrNameLst>
                                          <p:attrName>style.visibility</p:attrName>
                                        </p:attrNameLst>
                                      </p:cBhvr>
                                      <p:to>
                                        <p:strVal val="visible"/>
                                      </p:to>
                                    </p:set>
                                    <p:animEffect transition="in" filter="barn(inVertical)">
                                      <p:cBhvr>
                                        <p:cTn id="25" dur="1000"/>
                                        <p:tgtEl>
                                          <p:spTgt spid="11267"/>
                                        </p:tgtEl>
                                      </p:cBhvr>
                                    </p:animEffect>
                                  </p:childTnLst>
                                </p:cTn>
                              </p:par>
                            </p:childTnLst>
                          </p:cTn>
                        </p:par>
                        <p:par>
                          <p:cTn id="26" fill="hold">
                            <p:stCondLst>
                              <p:cond delay="5000"/>
                            </p:stCondLst>
                            <p:childTnLst>
                              <p:par>
                                <p:cTn id="27" presetID="3" presetClass="entr" presetSubtype="10" fill="hold" grpId="0" nodeType="afterEffect">
                                  <p:stCondLst>
                                    <p:cond delay="0"/>
                                  </p:stCondLst>
                                  <p:childTnLst>
                                    <p:set>
                                      <p:cBhvr>
                                        <p:cTn id="28" dur="1" fill="hold">
                                          <p:stCondLst>
                                            <p:cond delay="0"/>
                                          </p:stCondLst>
                                        </p:cTn>
                                        <p:tgtEl>
                                          <p:spTgt spid="11273"/>
                                        </p:tgtEl>
                                        <p:attrNameLst>
                                          <p:attrName>style.visibility</p:attrName>
                                        </p:attrNameLst>
                                      </p:cBhvr>
                                      <p:to>
                                        <p:strVal val="visible"/>
                                      </p:to>
                                    </p:set>
                                    <p:animEffect transition="in" filter="blinds(horizontal)">
                                      <p:cBhvr>
                                        <p:cTn id="29" dur="10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71" grpId="0"/>
      <p:bldP spid="11272" grpId="0"/>
      <p:bldP spid="112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AutoShape 13"/>
          <p:cNvSpPr>
            <a:spLocks noChangeArrowheads="1"/>
          </p:cNvSpPr>
          <p:nvPr/>
        </p:nvSpPr>
        <p:spPr bwMode="gray">
          <a:xfrm>
            <a:off x="1759744" y="895698"/>
            <a:ext cx="5148262" cy="500063"/>
          </a:xfrm>
          <a:prstGeom prst="roundRect">
            <a:avLst>
              <a:gd name="adj" fmla="val 50000"/>
            </a:avLst>
          </a:prstGeom>
          <a:solidFill>
            <a:schemeClr val="accent5"/>
          </a:solidFill>
          <a:ln w="12700" algn="ctr">
            <a:solidFill>
              <a:schemeClr val="accent5">
                <a:lumMod val="50000"/>
              </a:schemeClr>
            </a:solidFill>
            <a:round/>
            <a:headEnd/>
            <a:tailEnd/>
          </a:ln>
        </p:spPr>
        <p:txBody>
          <a:bodyPr wrap="none" anchor="ctr"/>
          <a:lstStyle/>
          <a:p>
            <a:pPr algn="ctr" eaLnBrk="0" hangingPunct="0"/>
            <a:r>
              <a:rPr lang="zh-CN" altLang="en-US" sz="2000" b="1" dirty="0">
                <a:solidFill>
                  <a:srgbClr val="C00000"/>
                </a:solidFill>
                <a:latin typeface="Heiti SC Medium" charset="-122"/>
                <a:ea typeface="Heiti SC Medium" charset="-122"/>
                <a:cs typeface="Heiti SC Medium" charset="-122"/>
              </a:rPr>
              <a:t>关键技术</a:t>
            </a:r>
            <a:r>
              <a:rPr lang="en-US" altLang="zh-CN" sz="2000" b="1" dirty="0">
                <a:solidFill>
                  <a:srgbClr val="C00000"/>
                </a:solidFill>
                <a:latin typeface="Heiti SC Medium" charset="-122"/>
                <a:ea typeface="Heiti SC Medium" charset="-122"/>
                <a:cs typeface="Heiti SC Medium" charset="-122"/>
              </a:rPr>
              <a:t>8</a:t>
            </a:r>
            <a:r>
              <a:rPr lang="zh-CN" altLang="en-US" sz="2000" b="1" dirty="0">
                <a:solidFill>
                  <a:srgbClr val="C00000"/>
                </a:solidFill>
                <a:latin typeface="Heiti SC Medium" charset="-122"/>
                <a:ea typeface="Heiti SC Medium" charset="-122"/>
                <a:cs typeface="Heiti SC Medium" charset="-122"/>
              </a:rPr>
              <a:t>：</a:t>
            </a:r>
            <a:r>
              <a:rPr lang="en-US" altLang="zh-CN" sz="2000" b="1" dirty="0">
                <a:solidFill>
                  <a:srgbClr val="C00000"/>
                </a:solidFill>
                <a:latin typeface="Heiti SC Medium" charset="-122"/>
                <a:ea typeface="Heiti SC Medium" charset="-122"/>
                <a:cs typeface="Heiti SC Medium" charset="-122"/>
              </a:rPr>
              <a:t>VHF</a:t>
            </a:r>
            <a:r>
              <a:rPr lang="zh-CN" altLang="en-US" sz="2000" b="1" dirty="0">
                <a:solidFill>
                  <a:srgbClr val="C00000"/>
                </a:solidFill>
                <a:latin typeface="Heiti SC Medium" charset="-122"/>
                <a:ea typeface="Heiti SC Medium" charset="-122"/>
                <a:cs typeface="Heiti SC Medium" charset="-122"/>
              </a:rPr>
              <a:t>和声号语义理解技术</a:t>
            </a:r>
          </a:p>
        </p:txBody>
      </p:sp>
      <p:sp>
        <p:nvSpPr>
          <p:cNvPr id="12293"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、关键技术与解决途径</a:t>
            </a:r>
            <a:endParaRPr lang="zh-CN" altLang="en-US" sz="2400" b="1" dirty="0">
              <a:solidFill>
                <a:srgbClr val="000066"/>
              </a:solidFill>
              <a:latin typeface="Heiti SC Medium" charset="-122"/>
              <a:ea typeface="Heiti SC Medium" charset="-122"/>
              <a:cs typeface="Heiti SC Medium" charset="-122"/>
            </a:endParaRPr>
          </a:p>
        </p:txBody>
      </p:sp>
      <p:sp>
        <p:nvSpPr>
          <p:cNvPr id="2" name="Rectangle 2"/>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eaLnBrk="0" hangingPunct="0">
              <a:defRPr/>
            </a:pPr>
            <a:endParaRPr lang="zh-CN" altLang="en-US"/>
          </a:p>
        </p:txBody>
      </p:sp>
      <p:graphicFrame>
        <p:nvGraphicFramePr>
          <p:cNvPr id="12290" name="对象 9"/>
          <p:cNvGraphicFramePr>
            <a:graphicFrameLocks noChangeAspect="1"/>
          </p:cNvGraphicFramePr>
          <p:nvPr>
            <p:extLst>
              <p:ext uri="{D42A27DB-BD31-4B8C-83A1-F6EECF244321}">
                <p14:modId xmlns:p14="http://schemas.microsoft.com/office/powerpoint/2010/main" val="1346446135"/>
              </p:ext>
            </p:extLst>
          </p:nvPr>
        </p:nvGraphicFramePr>
        <p:xfrm>
          <a:off x="799306" y="1583184"/>
          <a:ext cx="2708275" cy="2338387"/>
        </p:xfrm>
        <a:graphic>
          <a:graphicData uri="http://schemas.openxmlformats.org/presentationml/2006/ole">
            <mc:AlternateContent xmlns:mc="http://schemas.openxmlformats.org/markup-compatibility/2006">
              <mc:Choice xmlns:v="urn:schemas-microsoft-com:vml" Requires="v">
                <p:oleObj spid="_x0000_s12779" r:id="rId4" imgW="2495569" imgH="2143012" progId="">
                  <p:embed/>
                </p:oleObj>
              </mc:Choice>
              <mc:Fallback>
                <p:oleObj r:id="rId4" imgW="2495569" imgH="2143012" progId="">
                  <p:embed/>
                  <p:pic>
                    <p:nvPicPr>
                      <p:cNvPr id="0" name="Picture 4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306" y="1583184"/>
                        <a:ext cx="2708275" cy="2338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295" name="Picture 3"/>
          <p:cNvPicPr>
            <a:picLocks noChangeAspect="1" noChangeArrowheads="1"/>
          </p:cNvPicPr>
          <p:nvPr/>
        </p:nvPicPr>
        <p:blipFill>
          <a:blip r:embed="rId6" cstate="print"/>
          <a:srcRect/>
          <a:stretch>
            <a:fillRect/>
          </a:stretch>
        </p:blipFill>
        <p:spPr bwMode="auto">
          <a:xfrm>
            <a:off x="4264025" y="1736725"/>
            <a:ext cx="4432300" cy="4502150"/>
          </a:xfrm>
          <a:prstGeom prst="rect">
            <a:avLst/>
          </a:prstGeom>
          <a:noFill/>
          <a:ln w="9525" algn="ctr">
            <a:noFill/>
            <a:miter lim="800000"/>
            <a:headEnd/>
            <a:tailEnd/>
          </a:ln>
        </p:spPr>
      </p:pic>
      <p:graphicFrame>
        <p:nvGraphicFramePr>
          <p:cNvPr id="12291" name="对象 11"/>
          <p:cNvGraphicFramePr>
            <a:graphicFrameLocks noChangeAspect="1"/>
          </p:cNvGraphicFramePr>
          <p:nvPr>
            <p:extLst>
              <p:ext uri="{D42A27DB-BD31-4B8C-83A1-F6EECF244321}">
                <p14:modId xmlns:p14="http://schemas.microsoft.com/office/powerpoint/2010/main" val="970265353"/>
              </p:ext>
            </p:extLst>
          </p:nvPr>
        </p:nvGraphicFramePr>
        <p:xfrm>
          <a:off x="503585" y="4108994"/>
          <a:ext cx="3443288" cy="2124075"/>
        </p:xfrm>
        <a:graphic>
          <a:graphicData uri="http://schemas.openxmlformats.org/presentationml/2006/ole">
            <mc:AlternateContent xmlns:mc="http://schemas.openxmlformats.org/markup-compatibility/2006">
              <mc:Choice xmlns:v="urn:schemas-microsoft-com:vml" Requires="v">
                <p:oleObj spid="_x0000_s12780" r:id="rId7" imgW="3581470" imgH="2638399" progId="">
                  <p:embed/>
                </p:oleObj>
              </mc:Choice>
              <mc:Fallback>
                <p:oleObj r:id="rId7" imgW="3581470" imgH="2638399" progId="">
                  <p:embed/>
                  <p:pic>
                    <p:nvPicPr>
                      <p:cNvPr id="0" name="Picture 4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585" y="4108994"/>
                        <a:ext cx="3443288"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edge">
                                      <p:cBhvr>
                                        <p:cTn id="7" dur="500"/>
                                        <p:tgtEl>
                                          <p:spTgt spid="1229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Effect transition="in" filter="dissolve">
                                      <p:cBhvr>
                                        <p:cTn id="11" dur="500"/>
                                        <p:tgtEl>
                                          <p:spTgt spid="1229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2291"/>
                                        </p:tgtEl>
                                        <p:attrNameLst>
                                          <p:attrName>style.visibility</p:attrName>
                                        </p:attrNameLst>
                                      </p:cBhvr>
                                      <p:to>
                                        <p:strVal val="visible"/>
                                      </p:to>
                                    </p:set>
                                    <p:animEffect transition="in" filter="dissolve">
                                      <p:cBhvr>
                                        <p:cTn id="15" dur="500"/>
                                        <p:tgtEl>
                                          <p:spTgt spid="12291"/>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2295"/>
                                        </p:tgtEl>
                                        <p:attrNameLst>
                                          <p:attrName>style.visibility</p:attrName>
                                        </p:attrNameLst>
                                      </p:cBhvr>
                                      <p:to>
                                        <p:strVal val="visible"/>
                                      </p:to>
                                    </p:set>
                                    <p:animEffect transition="in" filter="dissolve">
                                      <p:cBhvr>
                                        <p:cTn id="19"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xfrm>
            <a:off x="611188"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a:solidFill>
                  <a:srgbClr val="000066"/>
                </a:solidFill>
                <a:latin typeface="楷体" pitchFamily="49" charset="-122"/>
                <a:ea typeface="楷体" pitchFamily="49" charset="-122"/>
              </a:rPr>
              <a:t>汇报内容</a:t>
            </a:r>
          </a:p>
        </p:txBody>
      </p:sp>
      <p:grpSp>
        <p:nvGrpSpPr>
          <p:cNvPr id="47107" name="Group 32"/>
          <p:cNvGrpSpPr>
            <a:grpSpLocks noChangeAspect="1"/>
          </p:cNvGrpSpPr>
          <p:nvPr/>
        </p:nvGrpSpPr>
        <p:grpSpPr bwMode="auto">
          <a:xfrm>
            <a:off x="1479550" y="2744788"/>
            <a:ext cx="7916863" cy="720725"/>
            <a:chOff x="1440" y="1488"/>
            <a:chExt cx="2976" cy="288"/>
          </a:xfrm>
        </p:grpSpPr>
        <p:sp>
          <p:nvSpPr>
            <p:cNvPr id="47108" name="Rectangle 33"/>
            <p:cNvSpPr>
              <a:spLocks noChangeArrowheads="1"/>
            </p:cNvSpPr>
            <p:nvPr/>
          </p:nvSpPr>
          <p:spPr bwMode="gray">
            <a:xfrm>
              <a:off x="1776" y="1488"/>
              <a:ext cx="2019"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sz="2000"/>
            </a:p>
          </p:txBody>
        </p:sp>
        <p:sp>
          <p:nvSpPr>
            <p:cNvPr id="47109" name="Rectangle 34"/>
            <p:cNvSpPr>
              <a:spLocks noChangeArrowheads="1"/>
            </p:cNvSpPr>
            <p:nvPr/>
          </p:nvSpPr>
          <p:spPr bwMode="gray">
            <a:xfrm>
              <a:off x="1440" y="1488"/>
              <a:ext cx="384"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algn="ctr" eaLnBrk="0" hangingPunct="0"/>
              <a:r>
                <a:rPr lang="zh-CN" altLang="en-US" sz="3200" b="1" dirty="0">
                  <a:solidFill>
                    <a:srgbClr val="C00000"/>
                  </a:solidFill>
                  <a:latin typeface="SimSun" charset="0"/>
                  <a:ea typeface="SimSun" charset="0"/>
                  <a:cs typeface="SimSun" charset="0"/>
                </a:rPr>
                <a:t>四</a:t>
              </a:r>
              <a:endParaRPr lang="en-US" altLang="zh-CN" sz="3200" b="1" dirty="0">
                <a:solidFill>
                  <a:srgbClr val="C00000"/>
                </a:solidFill>
                <a:latin typeface="SimSun" charset="0"/>
                <a:ea typeface="SimSun" charset="0"/>
                <a:cs typeface="SimSun" charset="0"/>
              </a:endParaRPr>
            </a:p>
          </p:txBody>
        </p:sp>
        <p:sp>
          <p:nvSpPr>
            <p:cNvPr id="47110" name="Rectangle 35"/>
            <p:cNvSpPr>
              <a:spLocks noChangeArrowheads="1"/>
            </p:cNvSpPr>
            <p:nvPr/>
          </p:nvSpPr>
          <p:spPr bwMode="gray">
            <a:xfrm>
              <a:off x="1872" y="1504"/>
              <a:ext cx="2544" cy="234"/>
            </a:xfrm>
            <a:prstGeom prst="rect">
              <a:avLst/>
            </a:prstGeom>
            <a:noFill/>
            <a:ln w="9525" algn="ctr">
              <a:noFill/>
              <a:miter lim="800000"/>
              <a:headEnd/>
              <a:tailEnd/>
            </a:ln>
          </p:spPr>
          <p:txBody>
            <a:bodyPr>
              <a:spAutoFit/>
            </a:bodyPr>
            <a:lstStyle/>
            <a:p>
              <a:pPr eaLnBrk="0" hangingPunct="0"/>
              <a:r>
                <a:rPr lang="zh-CN" altLang="en-US" sz="3200" b="1" dirty="0">
                  <a:solidFill>
                    <a:srgbClr val="C00000"/>
                  </a:solidFill>
                  <a:latin typeface="Heiti SC Medium" charset="-122"/>
                  <a:ea typeface="Heiti SC Medium" charset="-122"/>
                  <a:cs typeface="Heiti SC Medium" charset="-122"/>
                </a:rPr>
                <a:t>主要技术指标及研究成果</a:t>
              </a:r>
              <a:endParaRPr lang="en-US" altLang="zh-CN" sz="3200" b="1" dirty="0">
                <a:solidFill>
                  <a:srgbClr val="C00000"/>
                </a:solidFill>
                <a:latin typeface="Heiti SC Medium" charset="-122"/>
                <a:ea typeface="Heiti SC Medium" charset="-122"/>
                <a:cs typeface="Heiti SC Medium" charset="-122"/>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xfrm>
            <a:off x="611188"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dirty="0">
                <a:solidFill>
                  <a:srgbClr val="000066"/>
                </a:solidFill>
                <a:latin typeface="黑体" pitchFamily="49" charset="-122"/>
                <a:ea typeface="黑体" pitchFamily="49" charset="-122"/>
              </a:rPr>
              <a:t>1</a:t>
            </a:r>
            <a:r>
              <a:rPr lang="zh-CN" altLang="en-US" sz="2800" dirty="0">
                <a:solidFill>
                  <a:srgbClr val="000066"/>
                </a:solidFill>
                <a:latin typeface="黑体" pitchFamily="49" charset="-122"/>
                <a:ea typeface="黑体" pitchFamily="49" charset="-122"/>
              </a:rPr>
              <a:t>、技术指标</a:t>
            </a:r>
          </a:p>
        </p:txBody>
      </p:sp>
      <p:sp>
        <p:nvSpPr>
          <p:cNvPr id="9" name="AutoShape 13"/>
          <p:cNvSpPr>
            <a:spLocks noChangeArrowheads="1"/>
          </p:cNvSpPr>
          <p:nvPr/>
        </p:nvSpPr>
        <p:spPr bwMode="gray">
          <a:xfrm>
            <a:off x="503238" y="984250"/>
            <a:ext cx="3132658" cy="500063"/>
          </a:xfrm>
          <a:prstGeom prst="roundRect">
            <a:avLst>
              <a:gd name="adj" fmla="val 50000"/>
            </a:avLst>
          </a:prstGeom>
          <a:blipFill dpi="0" rotWithShape="1">
            <a:blip r:embed="rId2" cstate="print"/>
            <a:srcRect/>
            <a:tile tx="0" ty="0" sx="100000" sy="100000" flip="none" algn="tl"/>
          </a:blipFill>
          <a:ln w="38100" algn="ctr">
            <a:noFill/>
            <a:round/>
            <a:headEnd/>
            <a:tailEnd/>
          </a:ln>
        </p:spPr>
        <p:txBody>
          <a:bodyPr wrap="none" anchor="ctr"/>
          <a:lstStyle/>
          <a:p>
            <a:pPr eaLnBrk="0" hangingPunct="0"/>
            <a:r>
              <a:rPr lang="zh-CN" altLang="en-US" sz="2000" dirty="0">
                <a:solidFill>
                  <a:srgbClr val="C00000"/>
                </a:solidFill>
                <a:latin typeface="黑体" pitchFamily="49" charset="-122"/>
                <a:ea typeface="黑体" pitchFamily="49" charset="-122"/>
              </a:rPr>
              <a:t>系统综合感知能力指标：</a:t>
            </a:r>
          </a:p>
        </p:txBody>
      </p:sp>
      <p:pic>
        <p:nvPicPr>
          <p:cNvPr id="14338" name="Picture 2"/>
          <p:cNvPicPr>
            <a:picLocks noChangeAspect="1" noChangeArrowheads="1"/>
          </p:cNvPicPr>
          <p:nvPr/>
        </p:nvPicPr>
        <p:blipFill>
          <a:blip r:embed="rId3" cstate="print"/>
          <a:srcRect/>
          <a:stretch>
            <a:fillRect/>
          </a:stretch>
        </p:blipFill>
        <p:spPr bwMode="auto">
          <a:xfrm>
            <a:off x="893548" y="1665324"/>
            <a:ext cx="7386864" cy="46800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4"/>
          <p:cNvGrpSpPr>
            <a:grpSpLocks/>
          </p:cNvGrpSpPr>
          <p:nvPr/>
        </p:nvGrpSpPr>
        <p:grpSpPr bwMode="auto">
          <a:xfrm>
            <a:off x="539750" y="1233438"/>
            <a:ext cx="1187450" cy="1187450"/>
            <a:chOff x="1248" y="1680"/>
            <a:chExt cx="864" cy="864"/>
          </a:xfrm>
        </p:grpSpPr>
        <p:sp>
          <p:nvSpPr>
            <p:cNvPr id="48152" name="AutoShape 5"/>
            <p:cNvSpPr>
              <a:spLocks noChangeArrowheads="1"/>
            </p:cNvSpPr>
            <p:nvPr/>
          </p:nvSpPr>
          <p:spPr bwMode="gray">
            <a:xfrm>
              <a:off x="1248" y="1680"/>
              <a:ext cx="864" cy="864"/>
            </a:xfrm>
            <a:prstGeom prst="roundRect">
              <a:avLst>
                <a:gd name="adj" fmla="val 11921"/>
              </a:avLst>
            </a:prstGeom>
            <a:gradFill rotWithShape="1">
              <a:gsLst>
                <a:gs pos="0">
                  <a:srgbClr val="CDBD6F"/>
                </a:gs>
                <a:gs pos="100000">
                  <a:srgbClr val="8F844D"/>
                </a:gs>
              </a:gsLst>
              <a:lin ang="5400000" scaled="1"/>
            </a:gradFill>
            <a:ln w="38100">
              <a:solidFill>
                <a:schemeClr val="tx1"/>
              </a:solidFill>
              <a:round/>
              <a:headEnd/>
              <a:tailEnd/>
            </a:ln>
          </p:spPr>
          <p:txBody>
            <a:bodyPr wrap="none" anchor="ctr"/>
            <a:lstStyle/>
            <a:p>
              <a:pPr eaLnBrk="0" hangingPunct="0"/>
              <a:endParaRPr lang="zh-CN" altLang="en-US"/>
            </a:p>
          </p:txBody>
        </p:sp>
        <p:sp>
          <p:nvSpPr>
            <p:cNvPr id="48153" name="Freeform 6"/>
            <p:cNvSpPr>
              <a:spLocks/>
            </p:cNvSpPr>
            <p:nvPr/>
          </p:nvSpPr>
          <p:spPr bwMode="gray">
            <a:xfrm>
              <a:off x="1296" y="1728"/>
              <a:ext cx="431" cy="432"/>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DE7CA"/>
                </a:gs>
                <a:gs pos="50000">
                  <a:srgbClr val="CDBD6F"/>
                </a:gs>
                <a:gs pos="100000">
                  <a:srgbClr val="EDE7CA"/>
                </a:gs>
              </a:gsLst>
              <a:lin ang="2700000" scaled="1"/>
            </a:gradFill>
            <a:ln w="0">
              <a:noFill/>
              <a:round/>
              <a:headEnd/>
              <a:tailEnd/>
            </a:ln>
          </p:spPr>
          <p:txBody>
            <a:bodyPr/>
            <a:lstStyle/>
            <a:p>
              <a:endParaRPr lang="zh-CN" altLang="en-US"/>
            </a:p>
          </p:txBody>
        </p:sp>
      </p:grpSp>
      <p:sp>
        <p:nvSpPr>
          <p:cNvPr id="48131" name="Text Box 7"/>
          <p:cNvSpPr txBox="1">
            <a:spLocks noChangeArrowheads="1"/>
          </p:cNvSpPr>
          <p:nvPr/>
        </p:nvSpPr>
        <p:spPr bwMode="gray">
          <a:xfrm>
            <a:off x="642938" y="1469628"/>
            <a:ext cx="1050925" cy="708025"/>
          </a:xfrm>
          <a:prstGeom prst="rect">
            <a:avLst/>
          </a:prstGeom>
          <a:noFill/>
          <a:ln w="9525" algn="ctr">
            <a:noFill/>
            <a:miter lim="800000"/>
            <a:headEnd/>
            <a:tailEnd/>
          </a:ln>
        </p:spPr>
        <p:txBody>
          <a:bodyPr>
            <a:spAutoFit/>
          </a:bodyPr>
          <a:lstStyle/>
          <a:p>
            <a:pPr eaLnBrk="0" hangingPunct="0"/>
            <a:r>
              <a:rPr lang="zh-CN" altLang="en-US" sz="2000" b="1" dirty="0">
                <a:solidFill>
                  <a:schemeClr val="bg1"/>
                </a:solidFill>
                <a:latin typeface="楷体" pitchFamily="49" charset="-122"/>
                <a:ea typeface="楷体" pitchFamily="49" charset="-122"/>
              </a:rPr>
              <a:t>感知能力指标</a:t>
            </a:r>
            <a:endParaRPr lang="en-US" altLang="zh-CN" sz="2000" b="1" dirty="0">
              <a:solidFill>
                <a:schemeClr val="bg1"/>
              </a:solidFill>
              <a:latin typeface="楷体" pitchFamily="49" charset="-122"/>
              <a:ea typeface="楷体" pitchFamily="49" charset="-122"/>
            </a:endParaRPr>
          </a:p>
        </p:txBody>
      </p:sp>
      <p:sp>
        <p:nvSpPr>
          <p:cNvPr id="48132" name="AutoShape 11"/>
          <p:cNvSpPr>
            <a:spLocks noChangeArrowheads="1"/>
          </p:cNvSpPr>
          <p:nvPr/>
        </p:nvSpPr>
        <p:spPr bwMode="gray">
          <a:xfrm>
            <a:off x="539750" y="2816225"/>
            <a:ext cx="1187450" cy="1187450"/>
          </a:xfrm>
          <a:prstGeom prst="roundRect">
            <a:avLst>
              <a:gd name="adj" fmla="val 11921"/>
            </a:avLst>
          </a:prstGeom>
          <a:gradFill rotWithShape="1">
            <a:gsLst>
              <a:gs pos="0">
                <a:srgbClr val="CC9900"/>
              </a:gs>
              <a:gs pos="100000">
                <a:srgbClr val="8E6B00"/>
              </a:gs>
            </a:gsLst>
            <a:lin ang="5400000" scaled="1"/>
          </a:gradFill>
          <a:ln w="38100">
            <a:solidFill>
              <a:schemeClr val="tx1"/>
            </a:solidFill>
            <a:round/>
            <a:headEnd/>
            <a:tailEnd/>
          </a:ln>
        </p:spPr>
        <p:txBody>
          <a:bodyPr wrap="none" anchor="ctr"/>
          <a:lstStyle/>
          <a:p>
            <a:pPr eaLnBrk="0" hangingPunct="0"/>
            <a:endParaRPr lang="zh-CN" altLang="en-US"/>
          </a:p>
        </p:txBody>
      </p:sp>
      <p:sp>
        <p:nvSpPr>
          <p:cNvPr id="48133" name="Freeform 12"/>
          <p:cNvSpPr>
            <a:spLocks/>
          </p:cNvSpPr>
          <p:nvPr/>
        </p:nvSpPr>
        <p:spPr bwMode="gray">
          <a:xfrm>
            <a:off x="615950" y="2892425"/>
            <a:ext cx="684213" cy="685800"/>
          </a:xfrm>
          <a:custGeom>
            <a:avLst/>
            <a:gdLst>
              <a:gd name="T0" fmla="*/ 2147483647 w 596"/>
              <a:gd name="T1" fmla="*/ 0 h 598"/>
              <a:gd name="T2" fmla="*/ 0 w 596"/>
              <a:gd name="T3" fmla="*/ 2147483647 h 598"/>
              <a:gd name="T4" fmla="*/ 0 w 596"/>
              <a:gd name="T5" fmla="*/ 2147483647 h 598"/>
              <a:gd name="T6" fmla="*/ 2147483647 w 596"/>
              <a:gd name="T7" fmla="*/ 2147483647 h 598"/>
              <a:gd name="T8" fmla="*/ 2147483647 w 596"/>
              <a:gd name="T9" fmla="*/ 0 h 598"/>
              <a:gd name="T10" fmla="*/ 214748364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CDAA2"/>
              </a:gs>
              <a:gs pos="50000">
                <a:srgbClr val="CC9900"/>
              </a:gs>
              <a:gs pos="100000">
                <a:srgbClr val="ECDAA2"/>
              </a:gs>
            </a:gsLst>
            <a:lin ang="2700000" scaled="1"/>
          </a:gradFill>
          <a:ln w="0">
            <a:noFill/>
            <a:round/>
            <a:headEnd/>
            <a:tailEnd/>
          </a:ln>
        </p:spPr>
        <p:txBody>
          <a:bodyPr/>
          <a:lstStyle/>
          <a:p>
            <a:endParaRPr lang="zh-CN" altLang="en-US"/>
          </a:p>
        </p:txBody>
      </p:sp>
      <p:sp>
        <p:nvSpPr>
          <p:cNvPr id="48134" name="Text Box 13"/>
          <p:cNvSpPr txBox="1">
            <a:spLocks noChangeArrowheads="1"/>
          </p:cNvSpPr>
          <p:nvPr/>
        </p:nvSpPr>
        <p:spPr bwMode="gray">
          <a:xfrm>
            <a:off x="660400" y="3044825"/>
            <a:ext cx="958850" cy="708025"/>
          </a:xfrm>
          <a:prstGeom prst="rect">
            <a:avLst/>
          </a:prstGeom>
          <a:noFill/>
          <a:ln w="9525" algn="ctr">
            <a:noFill/>
            <a:miter lim="800000"/>
            <a:headEnd/>
            <a:tailEnd/>
          </a:ln>
        </p:spPr>
        <p:txBody>
          <a:bodyPr wrap="none">
            <a:spAutoFit/>
          </a:bodyPr>
          <a:lstStyle/>
          <a:p>
            <a:pPr eaLnBrk="0" hangingPunct="0"/>
            <a:r>
              <a:rPr lang="zh-CN" altLang="en-US" sz="2000" b="1">
                <a:solidFill>
                  <a:schemeClr val="bg1"/>
                </a:solidFill>
                <a:latin typeface="楷体" pitchFamily="49" charset="-122"/>
                <a:ea typeface="楷体" pitchFamily="49" charset="-122"/>
              </a:rPr>
              <a:t>识别能</a:t>
            </a:r>
            <a:endParaRPr lang="en-US" altLang="zh-CN" sz="2000" b="1">
              <a:solidFill>
                <a:schemeClr val="bg1"/>
              </a:solidFill>
              <a:latin typeface="楷体" pitchFamily="49" charset="-122"/>
              <a:ea typeface="楷体" pitchFamily="49" charset="-122"/>
            </a:endParaRPr>
          </a:p>
          <a:p>
            <a:pPr eaLnBrk="0" hangingPunct="0"/>
            <a:r>
              <a:rPr lang="zh-CN" altLang="en-US" sz="2000" b="1">
                <a:solidFill>
                  <a:schemeClr val="bg1"/>
                </a:solidFill>
                <a:latin typeface="楷体" pitchFamily="49" charset="-122"/>
                <a:ea typeface="楷体" pitchFamily="49" charset="-122"/>
              </a:rPr>
              <a:t>力指标</a:t>
            </a:r>
            <a:endParaRPr lang="en-US" altLang="zh-CN" sz="2000" b="1">
              <a:solidFill>
                <a:schemeClr val="bg1"/>
              </a:solidFill>
              <a:latin typeface="楷体" pitchFamily="49" charset="-122"/>
              <a:ea typeface="楷体" pitchFamily="49" charset="-122"/>
            </a:endParaRPr>
          </a:p>
        </p:txBody>
      </p:sp>
      <p:grpSp>
        <p:nvGrpSpPr>
          <p:cNvPr id="3" name="Group 26"/>
          <p:cNvGrpSpPr>
            <a:grpSpLocks/>
          </p:cNvGrpSpPr>
          <p:nvPr/>
        </p:nvGrpSpPr>
        <p:grpSpPr bwMode="auto">
          <a:xfrm>
            <a:off x="1841230" y="2815547"/>
            <a:ext cx="6763464" cy="1200150"/>
            <a:chOff x="1731" y="1919"/>
            <a:chExt cx="3338" cy="866"/>
          </a:xfrm>
          <a:solidFill>
            <a:schemeClr val="bg2">
              <a:lumMod val="20000"/>
              <a:lumOff val="80000"/>
            </a:schemeClr>
          </a:solidFill>
        </p:grpSpPr>
        <p:sp>
          <p:nvSpPr>
            <p:cNvPr id="53282" name="AutoShape 9"/>
            <p:cNvSpPr>
              <a:spLocks noChangeArrowheads="1"/>
            </p:cNvSpPr>
            <p:nvPr/>
          </p:nvSpPr>
          <p:spPr bwMode="gray">
            <a:xfrm>
              <a:off x="1731" y="1919"/>
              <a:ext cx="3338" cy="866"/>
            </a:xfrm>
            <a:prstGeom prst="roundRect">
              <a:avLst>
                <a:gd name="adj" fmla="val 10889"/>
              </a:avLst>
            </a:prstGeom>
            <a:solidFill>
              <a:schemeClr val="accent5"/>
            </a:solidFill>
            <a:ln w="38100">
              <a:solidFill>
                <a:srgbClr val="FFFFFF"/>
              </a:solidFill>
              <a:round/>
              <a:headEnd/>
              <a:tailEnd/>
            </a:ln>
          </p:spPr>
          <p:txBody>
            <a:bodyPr wrap="none" anchor="ctr"/>
            <a:lstStyle/>
            <a:p>
              <a:pPr eaLnBrk="0" hangingPunct="0">
                <a:defRPr/>
              </a:pPr>
              <a:endParaRPr lang="zh-CN" altLang="en-US"/>
            </a:p>
          </p:txBody>
        </p:sp>
        <p:sp>
          <p:nvSpPr>
            <p:cNvPr id="13" name="Text Box 14"/>
            <p:cNvSpPr txBox="1">
              <a:spLocks noChangeArrowheads="1"/>
            </p:cNvSpPr>
            <p:nvPr/>
          </p:nvSpPr>
          <p:spPr bwMode="gray">
            <a:xfrm>
              <a:off x="1776" y="1971"/>
              <a:ext cx="3199" cy="788"/>
            </a:xfrm>
            <a:prstGeom prst="rect">
              <a:avLst/>
            </a:prstGeom>
            <a:noFill/>
            <a:ln w="9525" algn="ctr">
              <a:noFill/>
              <a:miter lim="800000"/>
              <a:headEnd/>
              <a:tailEnd/>
            </a:ln>
            <a:effectLst/>
          </p:spPr>
          <p:txBody>
            <a:bodyPr>
              <a:spAutoFit/>
            </a:bodyPr>
            <a:lstStyle/>
            <a:p>
              <a:pPr marL="285750" indent="-285750" eaLnBrk="0" hangingPunct="0">
                <a:lnSpc>
                  <a:spcPct val="130000"/>
                </a:lnSpc>
                <a:defRPr/>
              </a:pPr>
              <a:r>
                <a:rPr lang="zh-CN" altLang="en-US" sz="1600" b="1" dirty="0">
                  <a:solidFill>
                    <a:srgbClr val="FF0000"/>
                  </a:solidFill>
                  <a:latin typeface="Heiti SC Medium" charset="-122"/>
                  <a:ea typeface="Heiti SC Medium" charset="-122"/>
                  <a:cs typeface="Heiti SC Medium" charset="-122"/>
                </a:rPr>
                <a:t>指南：</a:t>
              </a:r>
              <a:r>
                <a:rPr lang="zh-CN" altLang="en-US" sz="1600" b="1" dirty="0">
                  <a:latin typeface="Heiti SC Medium" charset="-122"/>
                  <a:ea typeface="Heiti SC Medium" charset="-122"/>
                  <a:cs typeface="Heiti SC Medium" charset="-122"/>
                </a:rPr>
                <a:t>无要求</a:t>
              </a:r>
              <a:endParaRPr lang="en-US" altLang="zh-CN" sz="1600" b="1" dirty="0">
                <a:latin typeface="Heiti SC Medium" charset="-122"/>
                <a:ea typeface="Heiti SC Medium" charset="-122"/>
                <a:cs typeface="Heiti SC Medium" charset="-122"/>
              </a:endParaRPr>
            </a:p>
            <a:p>
              <a:pPr eaLnBrk="0" hangingPunct="0">
                <a:lnSpc>
                  <a:spcPct val="130000"/>
                </a:lnSpc>
                <a:defRPr/>
              </a:pPr>
              <a:r>
                <a:rPr lang="en-US" altLang="zh-CN" sz="1600" b="1" spc="-100" dirty="0">
                  <a:solidFill>
                    <a:schemeClr val="accent6"/>
                  </a:solidFill>
                  <a:latin typeface="Heiti SC Medium" charset="-122"/>
                  <a:ea typeface="Heiti SC Medium" charset="-122"/>
                  <a:cs typeface="Heiti SC Medium" charset="-122"/>
                </a:rPr>
                <a:t>2km</a:t>
              </a:r>
              <a:r>
                <a:rPr lang="zh-CN" altLang="en-US" sz="1600" b="1" spc="-100" dirty="0">
                  <a:solidFill>
                    <a:schemeClr val="accent6"/>
                  </a:solidFill>
                  <a:latin typeface="Heiti SC Medium" charset="-122"/>
                  <a:ea typeface="Heiti SC Medium" charset="-122"/>
                  <a:cs typeface="Heiti SC Medium" charset="-122"/>
                </a:rPr>
                <a:t>、</a:t>
              </a:r>
              <a:r>
                <a:rPr lang="en-US" altLang="zh-CN" sz="1600" b="1" spc="-100" dirty="0">
                  <a:solidFill>
                    <a:schemeClr val="accent6"/>
                  </a:solidFill>
                  <a:latin typeface="Heiti SC Medium" charset="-122"/>
                  <a:ea typeface="Heiti SC Medium" charset="-122"/>
                  <a:cs typeface="Heiti SC Medium" charset="-122"/>
                </a:rPr>
                <a:t>360°</a:t>
              </a:r>
              <a:r>
                <a:rPr lang="zh-CN" altLang="en-US" sz="1600" b="1" spc="-100" dirty="0">
                  <a:solidFill>
                    <a:schemeClr val="accent6"/>
                  </a:solidFill>
                  <a:latin typeface="Heiti SC Medium" charset="-122"/>
                  <a:ea typeface="Heiti SC Medium" charset="-122"/>
                  <a:cs typeface="Heiti SC Medium" charset="-122"/>
                </a:rPr>
                <a:t>范围以内，对于成像截面内长度大于</a:t>
              </a:r>
              <a:r>
                <a:rPr lang="en-US" altLang="zh-CN" sz="1600" b="1" spc="-100" dirty="0">
                  <a:solidFill>
                    <a:schemeClr val="accent6"/>
                  </a:solidFill>
                  <a:latin typeface="Heiti SC Medium" charset="-122"/>
                  <a:ea typeface="Heiti SC Medium" charset="-122"/>
                  <a:cs typeface="Heiti SC Medium" charset="-122"/>
                </a:rPr>
                <a:t>25</a:t>
              </a:r>
              <a:r>
                <a:rPr lang="zh-CN" altLang="en-US" sz="1600" b="1" spc="-100" dirty="0">
                  <a:solidFill>
                    <a:schemeClr val="accent6"/>
                  </a:solidFill>
                  <a:latin typeface="Heiti SC Medium" charset="-122"/>
                  <a:ea typeface="Heiti SC Medium" charset="-122"/>
                  <a:cs typeface="Heiti SC Medium" charset="-122"/>
                </a:rPr>
                <a:t>米的独立目标的分类识别准确率优于</a:t>
              </a:r>
              <a:r>
                <a:rPr lang="en-US" altLang="zh-CN" sz="1600" b="1" spc="-100" dirty="0">
                  <a:solidFill>
                    <a:schemeClr val="accent6"/>
                  </a:solidFill>
                  <a:latin typeface="Heiti SC Medium" charset="-122"/>
                  <a:ea typeface="Heiti SC Medium" charset="-122"/>
                  <a:cs typeface="Heiti SC Medium" charset="-122"/>
                </a:rPr>
                <a:t>95%</a:t>
              </a:r>
              <a:r>
                <a:rPr lang="zh-CN" altLang="en-US" b="1" spc="-100" dirty="0">
                  <a:solidFill>
                    <a:schemeClr val="accent6"/>
                  </a:solidFill>
                  <a:latin typeface="Heiti SC Medium" charset="-122"/>
                  <a:ea typeface="Heiti SC Medium" charset="-122"/>
                  <a:cs typeface="Heiti SC Medium" charset="-122"/>
                </a:rPr>
                <a:t>。</a:t>
              </a:r>
            </a:p>
          </p:txBody>
        </p:sp>
      </p:grpSp>
      <p:grpSp>
        <p:nvGrpSpPr>
          <p:cNvPr id="48136" name="Group 16"/>
          <p:cNvGrpSpPr>
            <a:grpSpLocks/>
          </p:cNvGrpSpPr>
          <p:nvPr/>
        </p:nvGrpSpPr>
        <p:grpSpPr bwMode="auto">
          <a:xfrm>
            <a:off x="539750" y="4076700"/>
            <a:ext cx="1187450" cy="1189038"/>
            <a:chOff x="1248" y="1680"/>
            <a:chExt cx="864" cy="864"/>
          </a:xfrm>
        </p:grpSpPr>
        <p:sp>
          <p:nvSpPr>
            <p:cNvPr id="48150" name="AutoShape 17"/>
            <p:cNvSpPr>
              <a:spLocks noChangeArrowheads="1"/>
            </p:cNvSpPr>
            <p:nvPr/>
          </p:nvSpPr>
          <p:spPr bwMode="gray">
            <a:xfrm>
              <a:off x="1248" y="1680"/>
              <a:ext cx="864" cy="864"/>
            </a:xfrm>
            <a:prstGeom prst="roundRect">
              <a:avLst>
                <a:gd name="adj" fmla="val 11921"/>
              </a:avLst>
            </a:prstGeom>
            <a:gradFill rotWithShape="1">
              <a:gsLst>
                <a:gs pos="0">
                  <a:srgbClr val="629FB4"/>
                </a:gs>
                <a:gs pos="100000">
                  <a:srgbClr val="446F7E"/>
                </a:gs>
              </a:gsLst>
              <a:lin ang="5400000" scaled="1"/>
            </a:gradFill>
            <a:ln w="38100">
              <a:solidFill>
                <a:schemeClr val="tx1"/>
              </a:solidFill>
              <a:round/>
              <a:headEnd/>
              <a:tailEnd/>
            </a:ln>
          </p:spPr>
          <p:txBody>
            <a:bodyPr wrap="none" anchor="ctr"/>
            <a:lstStyle/>
            <a:p>
              <a:pPr eaLnBrk="0" hangingPunct="0"/>
              <a:endParaRPr lang="zh-CN" altLang="en-US"/>
            </a:p>
          </p:txBody>
        </p:sp>
        <p:sp>
          <p:nvSpPr>
            <p:cNvPr id="48151" name="Freeform 18"/>
            <p:cNvSpPr>
              <a:spLocks/>
            </p:cNvSpPr>
            <p:nvPr/>
          </p:nvSpPr>
          <p:spPr bwMode="gray">
            <a:xfrm>
              <a:off x="1296" y="1728"/>
              <a:ext cx="431" cy="432"/>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6DCE4"/>
                </a:gs>
                <a:gs pos="50000">
                  <a:srgbClr val="629FB4"/>
                </a:gs>
                <a:gs pos="100000">
                  <a:srgbClr val="C6DCE4"/>
                </a:gs>
              </a:gsLst>
              <a:lin ang="2700000" scaled="1"/>
            </a:gradFill>
            <a:ln w="0">
              <a:noFill/>
              <a:round/>
              <a:headEnd/>
              <a:tailEnd/>
            </a:ln>
          </p:spPr>
          <p:txBody>
            <a:bodyPr/>
            <a:lstStyle/>
            <a:p>
              <a:endParaRPr lang="zh-CN" altLang="en-US"/>
            </a:p>
          </p:txBody>
        </p:sp>
      </p:grpSp>
      <p:sp>
        <p:nvSpPr>
          <p:cNvPr id="48137" name="Text Box 19"/>
          <p:cNvSpPr txBox="1">
            <a:spLocks noChangeArrowheads="1"/>
          </p:cNvSpPr>
          <p:nvPr/>
        </p:nvSpPr>
        <p:spPr bwMode="gray">
          <a:xfrm>
            <a:off x="647700" y="4318000"/>
            <a:ext cx="958850" cy="706438"/>
          </a:xfrm>
          <a:prstGeom prst="rect">
            <a:avLst/>
          </a:prstGeom>
          <a:noFill/>
          <a:ln w="9525" algn="ctr">
            <a:noFill/>
            <a:miter lim="800000"/>
            <a:headEnd/>
            <a:tailEnd/>
          </a:ln>
        </p:spPr>
        <p:txBody>
          <a:bodyPr wrap="none">
            <a:spAutoFit/>
          </a:bodyPr>
          <a:lstStyle/>
          <a:p>
            <a:pPr eaLnBrk="0" hangingPunct="0"/>
            <a:r>
              <a:rPr lang="zh-CN" altLang="en-US" sz="2000" b="1">
                <a:solidFill>
                  <a:schemeClr val="bg1"/>
                </a:solidFill>
                <a:latin typeface="楷体" pitchFamily="49" charset="-122"/>
                <a:ea typeface="楷体" pitchFamily="49" charset="-122"/>
              </a:rPr>
              <a:t>系统集</a:t>
            </a:r>
            <a:endParaRPr lang="en-US" altLang="zh-CN" sz="2000" b="1">
              <a:solidFill>
                <a:schemeClr val="bg1"/>
              </a:solidFill>
              <a:latin typeface="楷体" pitchFamily="49" charset="-122"/>
              <a:ea typeface="楷体" pitchFamily="49" charset="-122"/>
            </a:endParaRPr>
          </a:p>
          <a:p>
            <a:pPr eaLnBrk="0" hangingPunct="0"/>
            <a:r>
              <a:rPr lang="zh-CN" altLang="en-US" sz="2000" b="1">
                <a:solidFill>
                  <a:schemeClr val="bg1"/>
                </a:solidFill>
                <a:latin typeface="楷体" pitchFamily="49" charset="-122"/>
                <a:ea typeface="楷体" pitchFamily="49" charset="-122"/>
              </a:rPr>
              <a:t>成指标</a:t>
            </a:r>
            <a:endParaRPr lang="en-US" altLang="zh-CN" sz="2000" b="1">
              <a:solidFill>
                <a:schemeClr val="bg1"/>
              </a:solidFill>
              <a:latin typeface="楷体" pitchFamily="49" charset="-122"/>
              <a:ea typeface="楷体" pitchFamily="49" charset="-122"/>
            </a:endParaRPr>
          </a:p>
        </p:txBody>
      </p:sp>
      <p:grpSp>
        <p:nvGrpSpPr>
          <p:cNvPr id="48138" name="Group 27"/>
          <p:cNvGrpSpPr>
            <a:grpSpLocks/>
          </p:cNvGrpSpPr>
          <p:nvPr/>
        </p:nvGrpSpPr>
        <p:grpSpPr bwMode="auto">
          <a:xfrm>
            <a:off x="1800447" y="873125"/>
            <a:ext cx="6804006" cy="1898277"/>
            <a:chOff x="1746" y="1920"/>
            <a:chExt cx="3334" cy="866"/>
          </a:xfrm>
        </p:grpSpPr>
        <p:sp>
          <p:nvSpPr>
            <p:cNvPr id="53276" name="AutoShape 29"/>
            <p:cNvSpPr>
              <a:spLocks noChangeArrowheads="1"/>
            </p:cNvSpPr>
            <p:nvPr/>
          </p:nvSpPr>
          <p:spPr bwMode="gray">
            <a:xfrm>
              <a:off x="1746" y="1920"/>
              <a:ext cx="3334" cy="866"/>
            </a:xfrm>
            <a:prstGeom prst="roundRect">
              <a:avLst>
                <a:gd name="adj" fmla="val 10889"/>
              </a:avLst>
            </a:prstGeom>
            <a:solidFill>
              <a:schemeClr val="accent5"/>
            </a:solidFill>
            <a:ln w="38100">
              <a:solidFill>
                <a:srgbClr val="FFFFFF"/>
              </a:solidFill>
              <a:round/>
              <a:headEnd/>
              <a:tailEnd/>
            </a:ln>
          </p:spPr>
          <p:txBody>
            <a:bodyPr wrap="none" anchor="ctr"/>
            <a:lstStyle/>
            <a:p>
              <a:pPr eaLnBrk="0" hangingPunct="0">
                <a:defRPr/>
              </a:pPr>
              <a:endParaRPr lang="zh-CN" altLang="en-US"/>
            </a:p>
          </p:txBody>
        </p:sp>
        <p:sp>
          <p:nvSpPr>
            <p:cNvPr id="82971" name="Text Box 31"/>
            <p:cNvSpPr txBox="1">
              <a:spLocks noChangeArrowheads="1"/>
            </p:cNvSpPr>
            <p:nvPr/>
          </p:nvSpPr>
          <p:spPr bwMode="gray">
            <a:xfrm>
              <a:off x="1816" y="1979"/>
              <a:ext cx="3198" cy="765"/>
            </a:xfrm>
            <a:prstGeom prst="rect">
              <a:avLst/>
            </a:prstGeom>
            <a:noFill/>
            <a:ln>
              <a:noFill/>
            </a:ln>
            <a:extLst/>
          </p:spPr>
          <p:txBody>
            <a:bodyPr>
              <a:spAutoFit/>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just" eaLnBrk="0" hangingPunct="0">
                <a:defRPr/>
              </a:pPr>
              <a:r>
                <a:rPr lang="zh-CN" altLang="en-US" sz="1600" b="1" spc="-100" dirty="0">
                  <a:solidFill>
                    <a:srgbClr val="FF0000"/>
                  </a:solidFill>
                  <a:latin typeface="Heiti SC Medium" charset="-122"/>
                  <a:ea typeface="Heiti SC Medium" charset="-122"/>
                  <a:cs typeface="Heiti SC Medium" charset="-122"/>
                </a:rPr>
                <a:t>指南：</a:t>
              </a:r>
              <a:r>
                <a:rPr lang="zh-CN" altLang="en-US" sz="1600" b="1" dirty="0">
                  <a:latin typeface="Heiti SC Medium" charset="-122"/>
                  <a:ea typeface="Heiti SC Medium" charset="-122"/>
                  <a:cs typeface="Heiti SC Medium" charset="-122"/>
                </a:rPr>
                <a:t>感知</a:t>
              </a:r>
              <a:r>
                <a:rPr lang="en-US" altLang="zh-CN" sz="1600" b="1" dirty="0">
                  <a:latin typeface="Heiti SC Medium" charset="-122"/>
                  <a:ea typeface="Heiti SC Medium" charset="-122"/>
                  <a:cs typeface="Heiti SC Medium" charset="-122"/>
                </a:rPr>
                <a:t>360°</a:t>
              </a:r>
              <a:r>
                <a:rPr lang="zh-CN" altLang="en-US" sz="1600" b="1" dirty="0">
                  <a:latin typeface="Heiti SC Medium" charset="-122"/>
                  <a:ea typeface="Heiti SC Medium" charset="-122"/>
                  <a:cs typeface="Heiti SC Medium" charset="-122"/>
                </a:rPr>
                <a:t>范围、</a:t>
              </a:r>
              <a:r>
                <a:rPr lang="en-US" altLang="zh-CN" sz="1600" b="1" dirty="0">
                  <a:latin typeface="Heiti SC Medium" charset="-122"/>
                  <a:ea typeface="Heiti SC Medium" charset="-122"/>
                  <a:cs typeface="Heiti SC Medium" charset="-122"/>
                </a:rPr>
                <a:t>10nmile</a:t>
              </a:r>
              <a:r>
                <a:rPr lang="zh-CN" altLang="en-US" sz="1600" b="1" dirty="0">
                  <a:latin typeface="Heiti SC Medium" charset="-122"/>
                  <a:ea typeface="Heiti SC Medium" charset="-122"/>
                  <a:cs typeface="Heiti SC Medium" charset="-122"/>
                </a:rPr>
                <a:t>、反射面积</a:t>
              </a:r>
              <a:r>
                <a:rPr lang="en-US" altLang="zh-CN" sz="1600" b="1" dirty="0">
                  <a:latin typeface="Heiti SC Medium" charset="-122"/>
                  <a:ea typeface="Heiti SC Medium" charset="-122"/>
                  <a:cs typeface="Heiti SC Medium" charset="-122"/>
                </a:rPr>
                <a:t>10m</a:t>
              </a:r>
              <a:r>
                <a:rPr lang="en-US" altLang="zh-CN" sz="1600" b="1" baseline="30000" dirty="0">
                  <a:latin typeface="Heiti SC Medium" charset="-122"/>
                  <a:ea typeface="Heiti SC Medium" charset="-122"/>
                  <a:cs typeface="Heiti SC Medium" charset="-122"/>
                </a:rPr>
                <a:t> 2 </a:t>
              </a:r>
              <a:r>
                <a:rPr lang="zh-CN" altLang="en-US" sz="1600" b="1" dirty="0">
                  <a:latin typeface="Heiti SC Medium" charset="-122"/>
                  <a:ea typeface="Heiti SC Medium" charset="-122"/>
                  <a:cs typeface="Heiti SC Medium" charset="-122"/>
                </a:rPr>
                <a:t>目标。</a:t>
              </a:r>
              <a:r>
                <a:rPr lang="en-US" altLang="zh-CN" sz="1600" b="1" dirty="0">
                  <a:latin typeface="Heiti SC Medium" charset="-122"/>
                  <a:ea typeface="Heiti SC Medium" charset="-122"/>
                  <a:cs typeface="Heiti SC Medium" charset="-122"/>
                </a:rPr>
                <a:t>500m</a:t>
              </a:r>
              <a:r>
                <a:rPr lang="zh-CN" altLang="en-US" sz="1600" b="1" dirty="0">
                  <a:latin typeface="Heiti SC Medium" charset="-122"/>
                  <a:ea typeface="Heiti SC Medium" charset="-122"/>
                  <a:cs typeface="Heiti SC Medium" charset="-122"/>
                </a:rPr>
                <a:t>范围</a:t>
              </a:r>
              <a:r>
                <a:rPr lang="en-US" altLang="zh-CN" sz="1600" b="1" dirty="0">
                  <a:latin typeface="Heiti SC Medium" charset="-122"/>
                  <a:ea typeface="Heiti SC Medium" charset="-122"/>
                  <a:cs typeface="Heiti SC Medium" charset="-122"/>
                </a:rPr>
                <a:t>0.2m</a:t>
              </a:r>
              <a:r>
                <a:rPr lang="zh-CN" altLang="en-US" sz="1600" b="1" dirty="0">
                  <a:latin typeface="Heiti SC Medium" charset="-122"/>
                  <a:ea typeface="Heiti SC Medium" charset="-122"/>
                  <a:cs typeface="Heiti SC Medium" charset="-122"/>
                </a:rPr>
                <a:t>微小目标探测概率</a:t>
              </a:r>
              <a:r>
                <a:rPr lang="en-US" altLang="zh-CN" sz="1600" b="1" dirty="0">
                  <a:latin typeface="Heiti SC Medium" charset="-122"/>
                  <a:ea typeface="Heiti SC Medium" charset="-122"/>
                  <a:cs typeface="Heiti SC Medium" charset="-122"/>
                </a:rPr>
                <a:t>99%</a:t>
              </a:r>
              <a:r>
                <a:rPr lang="zh-CN" altLang="en-US" sz="1600" b="1" dirty="0">
                  <a:latin typeface="Heiti SC Medium" charset="-122"/>
                  <a:ea typeface="Heiti SC Medium" charset="-122"/>
                  <a:cs typeface="Heiti SC Medium" charset="-122"/>
                </a:rPr>
                <a:t>。多源视觉系统</a:t>
              </a:r>
              <a:r>
                <a:rPr lang="en-US" altLang="zh-CN" sz="1600" b="1" dirty="0">
                  <a:latin typeface="Heiti SC Medium" charset="-122"/>
                  <a:ea typeface="Heiti SC Medium" charset="-122"/>
                  <a:cs typeface="Heiti SC Medium" charset="-122"/>
                </a:rPr>
                <a:t>2km</a:t>
              </a:r>
              <a:r>
                <a:rPr lang="zh-CN" altLang="en-US" sz="1600" b="1" dirty="0">
                  <a:latin typeface="Heiti SC Medium" charset="-122"/>
                  <a:ea typeface="Heiti SC Medium" charset="-122"/>
                  <a:cs typeface="Heiti SC Medium" charset="-122"/>
                </a:rPr>
                <a:t>以内成像分辨能力优于</a:t>
              </a:r>
              <a:r>
                <a:rPr lang="en-US" altLang="zh-CN" sz="1600" b="1" dirty="0">
                  <a:latin typeface="Heiti SC Medium" charset="-122"/>
                  <a:ea typeface="Heiti SC Medium" charset="-122"/>
                  <a:cs typeface="Heiti SC Medium" charset="-122"/>
                </a:rPr>
                <a:t>3m</a:t>
              </a:r>
              <a:r>
                <a:rPr lang="zh-CN" altLang="en-US" sz="1600" b="1" dirty="0">
                  <a:latin typeface="Heiti SC Medium" charset="-122"/>
                  <a:ea typeface="Heiti SC Medium" charset="-122"/>
                  <a:cs typeface="Heiti SC Medium" charset="-122"/>
                </a:rPr>
                <a:t>。</a:t>
              </a:r>
              <a:endParaRPr lang="en-US" altLang="zh-CN" sz="1600" b="1" dirty="0">
                <a:latin typeface="Heiti SC Medium" charset="-122"/>
                <a:ea typeface="Heiti SC Medium" charset="-122"/>
                <a:cs typeface="Heiti SC Medium" charset="-122"/>
              </a:endParaRPr>
            </a:p>
            <a:p>
              <a:pPr algn="just" eaLnBrk="0" hangingPunct="0">
                <a:spcBef>
                  <a:spcPts val="600"/>
                </a:spcBef>
                <a:defRPr/>
              </a:pPr>
              <a:r>
                <a:rPr lang="zh-CN" altLang="en-US" sz="1600" b="1" dirty="0">
                  <a:solidFill>
                    <a:schemeClr val="accent6"/>
                  </a:solidFill>
                  <a:latin typeface="Heiti SC Medium" charset="-122"/>
                  <a:ea typeface="Heiti SC Medium" charset="-122"/>
                  <a:cs typeface="Heiti SC Medium" charset="-122"/>
                </a:rPr>
                <a:t>系统满足指南要求，并具有优势：详查激光雷达</a:t>
              </a:r>
              <a:r>
                <a:rPr lang="en-US" altLang="zh-CN" sz="1600" b="1" dirty="0">
                  <a:solidFill>
                    <a:schemeClr val="accent6"/>
                  </a:solidFill>
                  <a:latin typeface="Heiti SC Medium" charset="-122"/>
                  <a:ea typeface="Heiti SC Medium" charset="-122"/>
                  <a:cs typeface="Heiti SC Medium" charset="-122"/>
                </a:rPr>
                <a:t>500m</a:t>
              </a:r>
              <a:r>
                <a:rPr lang="zh-CN" altLang="en-US" sz="1600" b="1" dirty="0">
                  <a:solidFill>
                    <a:schemeClr val="accent6"/>
                  </a:solidFill>
                  <a:latin typeface="Heiti SC Medium" charset="-122"/>
                  <a:ea typeface="Heiti SC Medium" charset="-122"/>
                  <a:cs typeface="Heiti SC Medium" charset="-122"/>
                </a:rPr>
                <a:t>范围</a:t>
              </a:r>
              <a:r>
                <a:rPr lang="en-US" altLang="zh-CN" sz="1600" b="1" dirty="0">
                  <a:solidFill>
                    <a:schemeClr val="accent6"/>
                  </a:solidFill>
                  <a:latin typeface="Heiti SC Medium" charset="-122"/>
                  <a:ea typeface="Heiti SC Medium" charset="-122"/>
                  <a:cs typeface="Heiti SC Medium" charset="-122"/>
                </a:rPr>
                <a:t>0.1m</a:t>
              </a:r>
              <a:r>
                <a:rPr lang="zh-CN" altLang="en-US" sz="1600" b="1" dirty="0">
                  <a:solidFill>
                    <a:schemeClr val="accent6"/>
                  </a:solidFill>
                  <a:latin typeface="Heiti SC Medium" charset="-122"/>
                  <a:ea typeface="Heiti SC Medium" charset="-122"/>
                  <a:cs typeface="Heiti SC Medium" charset="-122"/>
                </a:rPr>
                <a:t>微小目标探测概率</a:t>
              </a:r>
              <a:r>
                <a:rPr lang="en-US" altLang="zh-CN" sz="1600" b="1" dirty="0">
                  <a:solidFill>
                    <a:schemeClr val="accent6"/>
                  </a:solidFill>
                  <a:latin typeface="Heiti SC Medium" charset="-122"/>
                  <a:ea typeface="Heiti SC Medium" charset="-122"/>
                  <a:cs typeface="Heiti SC Medium" charset="-122"/>
                </a:rPr>
                <a:t>99%</a:t>
              </a:r>
              <a:r>
                <a:rPr lang="zh-CN" altLang="en-US" sz="1600" b="1" dirty="0">
                  <a:solidFill>
                    <a:schemeClr val="accent6"/>
                  </a:solidFill>
                  <a:latin typeface="Heiti SC Medium" charset="-122"/>
                  <a:ea typeface="Heiti SC Medium" charset="-122"/>
                  <a:cs typeface="Heiti SC Medium" charset="-122"/>
                </a:rPr>
                <a:t>；</a:t>
              </a:r>
              <a:r>
                <a:rPr lang="en-US" altLang="zh-CN" sz="1600" b="1" dirty="0">
                  <a:solidFill>
                    <a:schemeClr val="accent6"/>
                  </a:solidFill>
                  <a:latin typeface="Heiti SC Medium" charset="-122"/>
                  <a:ea typeface="Heiti SC Medium" charset="-122"/>
                  <a:cs typeface="Heiti SC Medium" charset="-122"/>
                </a:rPr>
                <a:t>0.72</a:t>
              </a:r>
              <a:r>
                <a:rPr lang="zh-CN" altLang="en-US" sz="1600" b="1" dirty="0">
                  <a:solidFill>
                    <a:schemeClr val="accent6"/>
                  </a:solidFill>
                  <a:latin typeface="Heiti SC Medium" charset="-122"/>
                  <a:ea typeface="Heiti SC Medium" charset="-122"/>
                  <a:cs typeface="Heiti SC Medium" charset="-122"/>
                </a:rPr>
                <a:t>米目标最大作用距离可达</a:t>
              </a:r>
              <a:r>
                <a:rPr lang="en-US" altLang="zh-CN" sz="1600" b="1" dirty="0">
                  <a:solidFill>
                    <a:schemeClr val="accent6"/>
                  </a:solidFill>
                  <a:latin typeface="Heiti SC Medium" charset="-122"/>
                  <a:ea typeface="Heiti SC Medium" charset="-122"/>
                  <a:cs typeface="Heiti SC Medium" charset="-122"/>
                </a:rPr>
                <a:t>2Nm</a:t>
              </a:r>
              <a:r>
                <a:rPr lang="zh-CN" altLang="en-US" sz="1600" b="1" dirty="0">
                  <a:solidFill>
                    <a:schemeClr val="accent6"/>
                  </a:solidFill>
                  <a:latin typeface="Heiti SC Medium" charset="-122"/>
                  <a:ea typeface="Heiti SC Medium" charset="-122"/>
                  <a:cs typeface="Heiti SC Medium" charset="-122"/>
                </a:rPr>
                <a:t>。系统微动测速雷达精度：优于</a:t>
              </a:r>
              <a:r>
                <a:rPr lang="en-US" altLang="zh-CN" sz="1600" b="1" dirty="0">
                  <a:solidFill>
                    <a:schemeClr val="accent6"/>
                  </a:solidFill>
                  <a:latin typeface="Heiti SC Medium" charset="-122"/>
                  <a:ea typeface="Heiti SC Medium" charset="-122"/>
                  <a:cs typeface="Heiti SC Medium" charset="-122"/>
                </a:rPr>
                <a:t>2cm/s</a:t>
              </a:r>
              <a:r>
                <a:rPr lang="zh-CN" altLang="en-US" b="1" dirty="0">
                  <a:solidFill>
                    <a:schemeClr val="accent6"/>
                  </a:solidFill>
                  <a:latin typeface="Heiti SC Medium" charset="-122"/>
                  <a:ea typeface="Heiti SC Medium" charset="-122"/>
                  <a:cs typeface="Heiti SC Medium" charset="-122"/>
                </a:rPr>
                <a:t>。</a:t>
              </a:r>
              <a:endParaRPr lang="en-US" altLang="zh-CN" b="1" dirty="0">
                <a:solidFill>
                  <a:schemeClr val="accent6"/>
                </a:solidFill>
                <a:latin typeface="Heiti SC Medium" charset="-122"/>
                <a:ea typeface="Heiti SC Medium" charset="-122"/>
                <a:cs typeface="Heiti SC Medium" charset="-122"/>
              </a:endParaRPr>
            </a:p>
          </p:txBody>
        </p:sp>
      </p:grpSp>
      <p:grpSp>
        <p:nvGrpSpPr>
          <p:cNvPr id="7" name="Group 32"/>
          <p:cNvGrpSpPr>
            <a:grpSpLocks/>
          </p:cNvGrpSpPr>
          <p:nvPr/>
        </p:nvGrpSpPr>
        <p:grpSpPr bwMode="auto">
          <a:xfrm>
            <a:off x="1835150" y="4077072"/>
            <a:ext cx="6769543" cy="1208465"/>
            <a:chOff x="1728" y="1920"/>
            <a:chExt cx="3341" cy="872"/>
          </a:xfrm>
          <a:solidFill>
            <a:schemeClr val="bg2">
              <a:lumMod val="20000"/>
              <a:lumOff val="80000"/>
            </a:schemeClr>
          </a:solidFill>
        </p:grpSpPr>
        <p:sp>
          <p:nvSpPr>
            <p:cNvPr id="53272" name="AutoShape 34"/>
            <p:cNvSpPr>
              <a:spLocks noChangeArrowheads="1"/>
            </p:cNvSpPr>
            <p:nvPr/>
          </p:nvSpPr>
          <p:spPr bwMode="gray">
            <a:xfrm>
              <a:off x="1728" y="1920"/>
              <a:ext cx="3341" cy="866"/>
            </a:xfrm>
            <a:prstGeom prst="roundRect">
              <a:avLst>
                <a:gd name="adj" fmla="val 10889"/>
              </a:avLst>
            </a:prstGeom>
            <a:solidFill>
              <a:schemeClr val="accent5"/>
            </a:solidFill>
            <a:ln w="38100">
              <a:solidFill>
                <a:srgbClr val="FFFFFF"/>
              </a:solidFill>
              <a:round/>
              <a:headEnd/>
              <a:tailEnd/>
            </a:ln>
          </p:spPr>
          <p:txBody>
            <a:bodyPr wrap="none" anchor="ctr"/>
            <a:lstStyle/>
            <a:p>
              <a:pPr eaLnBrk="0" hangingPunct="0">
                <a:defRPr/>
              </a:pPr>
              <a:endParaRPr lang="zh-CN" altLang="en-US"/>
            </a:p>
          </p:txBody>
        </p:sp>
        <p:sp>
          <p:nvSpPr>
            <p:cNvPr id="82967" name="Text Box 36"/>
            <p:cNvSpPr txBox="1">
              <a:spLocks noChangeArrowheads="1"/>
            </p:cNvSpPr>
            <p:nvPr/>
          </p:nvSpPr>
          <p:spPr bwMode="gray">
            <a:xfrm>
              <a:off x="1779" y="1948"/>
              <a:ext cx="3128" cy="844"/>
            </a:xfrm>
            <a:prstGeom prst="rect">
              <a:avLst/>
            </a:prstGeom>
            <a:noFill/>
            <a:ln>
              <a:noFill/>
            </a:ln>
            <a:extLst/>
          </p:spPr>
          <p:txBody>
            <a:bodyPr>
              <a:spAutoFit/>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eaLnBrk="0" hangingPunct="0">
                <a:lnSpc>
                  <a:spcPts val="2600"/>
                </a:lnSpc>
                <a:defRPr/>
              </a:pPr>
              <a:r>
                <a:rPr lang="zh-CN" altLang="en-US" sz="1600" b="1" dirty="0">
                  <a:solidFill>
                    <a:srgbClr val="FF0000"/>
                  </a:solidFill>
                  <a:latin typeface="Heiti SC Medium" charset="-122"/>
                  <a:ea typeface="Heiti SC Medium" charset="-122"/>
                  <a:cs typeface="Heiti SC Medium" charset="-122"/>
                </a:rPr>
                <a:t>指南：</a:t>
              </a:r>
              <a:r>
                <a:rPr lang="zh-CN" altLang="en-US" sz="1600" b="1" dirty="0">
                  <a:latin typeface="Heiti SC Medium" charset="-122"/>
                  <a:ea typeface="Heiti SC Medium" charset="-122"/>
                  <a:cs typeface="Heiti SC Medium" charset="-122"/>
                </a:rPr>
                <a:t>模块化</a:t>
              </a:r>
              <a:endParaRPr lang="en-US" altLang="zh-CN" sz="1600" b="1" dirty="0">
                <a:latin typeface="Heiti SC Medium" charset="-122"/>
                <a:ea typeface="Heiti SC Medium" charset="-122"/>
                <a:cs typeface="Heiti SC Medium" charset="-122"/>
              </a:endParaRPr>
            </a:p>
            <a:p>
              <a:pPr eaLnBrk="0" hangingPunct="0">
                <a:lnSpc>
                  <a:spcPts val="2600"/>
                </a:lnSpc>
                <a:spcBef>
                  <a:spcPts val="600"/>
                </a:spcBef>
                <a:defRPr/>
              </a:pPr>
              <a:r>
                <a:rPr lang="zh-CN" altLang="en-US" sz="1600" b="1" spc="-100" dirty="0">
                  <a:solidFill>
                    <a:schemeClr val="accent6"/>
                  </a:solidFill>
                  <a:latin typeface="Heiti SC Medium" charset="-122"/>
                  <a:ea typeface="Heiti SC Medium" charset="-122"/>
                  <a:cs typeface="Heiti SC Medium" charset="-122"/>
                </a:rPr>
                <a:t>模块化设计满足要求。系统采用模块化分布式设计，冗余网络、订阅式发布通信协议，软件实现全系统集成设计</a:t>
              </a:r>
              <a:r>
                <a:rPr lang="zh-CN" altLang="en-US" b="1" spc="-100" dirty="0">
                  <a:solidFill>
                    <a:schemeClr val="accent6"/>
                  </a:solidFill>
                  <a:ea typeface="楷体" pitchFamily="49" charset="-122"/>
                  <a:cs typeface="Times New Roman" pitchFamily="18" charset="0"/>
                </a:rPr>
                <a:t>。</a:t>
              </a:r>
              <a:endParaRPr lang="en-US" altLang="zh-CN" b="1" spc="-100" dirty="0">
                <a:solidFill>
                  <a:schemeClr val="accent6"/>
                </a:solidFill>
                <a:ea typeface="楷体" pitchFamily="49" charset="-122"/>
                <a:cs typeface="Times New Roman" pitchFamily="18" charset="0"/>
              </a:endParaRPr>
            </a:p>
          </p:txBody>
        </p:sp>
      </p:grpSp>
      <p:grpSp>
        <p:nvGrpSpPr>
          <p:cNvPr id="48140" name="Group 4"/>
          <p:cNvGrpSpPr>
            <a:grpSpLocks/>
          </p:cNvGrpSpPr>
          <p:nvPr/>
        </p:nvGrpSpPr>
        <p:grpSpPr bwMode="auto">
          <a:xfrm>
            <a:off x="550863" y="5357813"/>
            <a:ext cx="1189037" cy="1187450"/>
            <a:chOff x="1248" y="1680"/>
            <a:chExt cx="864" cy="864"/>
          </a:xfrm>
        </p:grpSpPr>
        <p:sp>
          <p:nvSpPr>
            <p:cNvPr id="48146" name="AutoShape 5"/>
            <p:cNvSpPr>
              <a:spLocks noChangeArrowheads="1"/>
            </p:cNvSpPr>
            <p:nvPr/>
          </p:nvSpPr>
          <p:spPr bwMode="gray">
            <a:xfrm>
              <a:off x="1248" y="1680"/>
              <a:ext cx="864" cy="864"/>
            </a:xfrm>
            <a:prstGeom prst="roundRect">
              <a:avLst>
                <a:gd name="adj" fmla="val 11921"/>
              </a:avLst>
            </a:prstGeom>
            <a:solidFill>
              <a:srgbClr val="808000"/>
            </a:solidFill>
            <a:ln w="38100">
              <a:solidFill>
                <a:schemeClr val="tx1"/>
              </a:solidFill>
              <a:round/>
              <a:headEnd/>
              <a:tailEnd/>
            </a:ln>
          </p:spPr>
          <p:txBody>
            <a:bodyPr wrap="none" anchor="ctr"/>
            <a:lstStyle/>
            <a:p>
              <a:pPr eaLnBrk="0" hangingPunct="0"/>
              <a:endParaRPr lang="zh-CN" altLang="en-US"/>
            </a:p>
          </p:txBody>
        </p:sp>
        <p:sp>
          <p:nvSpPr>
            <p:cNvPr id="42" name="Freeform 6"/>
            <p:cNvSpPr>
              <a:spLocks/>
            </p:cNvSpPr>
            <p:nvPr/>
          </p:nvSpPr>
          <p:spPr bwMode="gray">
            <a:xfrm>
              <a:off x="1292" y="1719"/>
              <a:ext cx="431" cy="43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chemeClr val="bg1">
                <a:lumMod val="75000"/>
              </a:schemeClr>
            </a:solidFill>
            <a:ln w="0">
              <a:noFill/>
              <a:prstDash val="solid"/>
              <a:round/>
              <a:headEnd/>
              <a:tailEnd/>
            </a:ln>
          </p:spPr>
          <p:txBody>
            <a:bodyPr/>
            <a:lstStyle/>
            <a:p>
              <a:pPr eaLnBrk="0" hangingPunct="0">
                <a:defRPr/>
              </a:pPr>
              <a:endParaRPr lang="zh-CN" altLang="en-US">
                <a:ea typeface="宋体" charset="-122"/>
              </a:endParaRPr>
            </a:p>
          </p:txBody>
        </p:sp>
      </p:grpSp>
      <p:sp>
        <p:nvSpPr>
          <p:cNvPr id="48141" name="Text Box 7"/>
          <p:cNvSpPr txBox="1">
            <a:spLocks noChangeArrowheads="1"/>
          </p:cNvSpPr>
          <p:nvPr/>
        </p:nvSpPr>
        <p:spPr bwMode="gray">
          <a:xfrm>
            <a:off x="668338" y="5637213"/>
            <a:ext cx="958850" cy="708025"/>
          </a:xfrm>
          <a:prstGeom prst="rect">
            <a:avLst/>
          </a:prstGeom>
          <a:noFill/>
          <a:ln w="9525" algn="ctr">
            <a:noFill/>
            <a:miter lim="800000"/>
            <a:headEnd/>
            <a:tailEnd/>
          </a:ln>
        </p:spPr>
        <p:txBody>
          <a:bodyPr wrap="none">
            <a:spAutoFit/>
          </a:bodyPr>
          <a:lstStyle/>
          <a:p>
            <a:pPr algn="ctr" eaLnBrk="0" hangingPunct="0"/>
            <a:r>
              <a:rPr lang="zh-CN" altLang="en-US" sz="2000" b="1" dirty="0">
                <a:solidFill>
                  <a:schemeClr val="bg1"/>
                </a:solidFill>
                <a:latin typeface="楷体" pitchFamily="49" charset="-122"/>
                <a:ea typeface="楷体" pitchFamily="49" charset="-122"/>
              </a:rPr>
              <a:t>环境适</a:t>
            </a:r>
            <a:endParaRPr lang="en-US" altLang="zh-CN" sz="2000" b="1" dirty="0">
              <a:solidFill>
                <a:schemeClr val="bg1"/>
              </a:solidFill>
              <a:latin typeface="楷体" pitchFamily="49" charset="-122"/>
              <a:ea typeface="楷体" pitchFamily="49" charset="-122"/>
            </a:endParaRPr>
          </a:p>
          <a:p>
            <a:pPr algn="ctr" eaLnBrk="0" hangingPunct="0"/>
            <a:r>
              <a:rPr lang="zh-CN" altLang="en-US" sz="2000" b="1" dirty="0">
                <a:solidFill>
                  <a:schemeClr val="bg1"/>
                </a:solidFill>
                <a:latin typeface="楷体" pitchFamily="49" charset="-122"/>
                <a:ea typeface="楷体" pitchFamily="49" charset="-122"/>
              </a:rPr>
              <a:t>应能力</a:t>
            </a:r>
            <a:endParaRPr lang="en-US" altLang="zh-CN" sz="2000" b="1" dirty="0">
              <a:solidFill>
                <a:schemeClr val="bg1"/>
              </a:solidFill>
              <a:latin typeface="楷体" pitchFamily="49" charset="-122"/>
              <a:ea typeface="楷体" pitchFamily="49" charset="-122"/>
            </a:endParaRPr>
          </a:p>
        </p:txBody>
      </p:sp>
      <p:grpSp>
        <p:nvGrpSpPr>
          <p:cNvPr id="48142" name="Group 27"/>
          <p:cNvGrpSpPr>
            <a:grpSpLocks/>
          </p:cNvGrpSpPr>
          <p:nvPr/>
        </p:nvGrpSpPr>
        <p:grpSpPr bwMode="auto">
          <a:xfrm>
            <a:off x="1848575" y="5345113"/>
            <a:ext cx="6755024" cy="1201737"/>
            <a:chOff x="1728" y="1920"/>
            <a:chExt cx="3335" cy="866"/>
          </a:xfrm>
        </p:grpSpPr>
        <p:sp>
          <p:nvSpPr>
            <p:cNvPr id="53266" name="AutoShape 29"/>
            <p:cNvSpPr>
              <a:spLocks noChangeArrowheads="1"/>
            </p:cNvSpPr>
            <p:nvPr/>
          </p:nvSpPr>
          <p:spPr bwMode="gray">
            <a:xfrm>
              <a:off x="1728" y="1920"/>
              <a:ext cx="3335" cy="866"/>
            </a:xfrm>
            <a:prstGeom prst="roundRect">
              <a:avLst>
                <a:gd name="adj" fmla="val 10889"/>
              </a:avLst>
            </a:prstGeom>
            <a:solidFill>
              <a:schemeClr val="accent5"/>
            </a:solidFill>
            <a:ln w="38100">
              <a:solidFill>
                <a:srgbClr val="FFFFFF"/>
              </a:solidFill>
              <a:round/>
              <a:headEnd/>
              <a:tailEnd/>
            </a:ln>
          </p:spPr>
          <p:txBody>
            <a:bodyPr wrap="none" anchor="ctr"/>
            <a:lstStyle/>
            <a:p>
              <a:pPr eaLnBrk="0" hangingPunct="0">
                <a:defRPr/>
              </a:pPr>
              <a:endParaRPr lang="zh-CN" altLang="en-US"/>
            </a:p>
          </p:txBody>
        </p:sp>
        <p:sp>
          <p:nvSpPr>
            <p:cNvPr id="82961" name="Text Box 31"/>
            <p:cNvSpPr txBox="1">
              <a:spLocks noChangeArrowheads="1"/>
            </p:cNvSpPr>
            <p:nvPr/>
          </p:nvSpPr>
          <p:spPr bwMode="gray">
            <a:xfrm>
              <a:off x="1775" y="2033"/>
              <a:ext cx="2206" cy="639"/>
            </a:xfrm>
            <a:prstGeom prst="rect">
              <a:avLst/>
            </a:prstGeom>
            <a:noFill/>
            <a:ln>
              <a:noFill/>
            </a:ln>
            <a:extLst/>
          </p:spPr>
          <p:txBody>
            <a:bodyPr wrap="square">
              <a:spAutoFit/>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marL="285750" indent="-285750" eaLnBrk="0" hangingPunct="0">
                <a:lnSpc>
                  <a:spcPct val="130000"/>
                </a:lnSpc>
                <a:defRPr/>
              </a:pPr>
              <a:r>
                <a:rPr lang="zh-CN" altLang="en-US" sz="1600" b="1" dirty="0">
                  <a:solidFill>
                    <a:srgbClr val="FF0000"/>
                  </a:solidFill>
                  <a:latin typeface="Heiti SC Medium" charset="-122"/>
                  <a:ea typeface="Heiti SC Medium" charset="-122"/>
                  <a:cs typeface="Heiti SC Medium" charset="-122"/>
                </a:rPr>
                <a:t> 指南：</a:t>
              </a:r>
              <a:r>
                <a:rPr lang="zh-CN" altLang="en-US" sz="1600" b="1" dirty="0">
                  <a:latin typeface="Heiti SC Medium" charset="-122"/>
                  <a:ea typeface="Heiti SC Medium" charset="-122"/>
                  <a:cs typeface="Heiti SC Medium" charset="-122"/>
                </a:rPr>
                <a:t>无要求</a:t>
              </a:r>
              <a:endParaRPr lang="en-US" altLang="zh-CN" sz="1600" b="1" dirty="0">
                <a:latin typeface="Heiti SC Medium" charset="-122"/>
                <a:ea typeface="Heiti SC Medium" charset="-122"/>
                <a:cs typeface="Heiti SC Medium" charset="-122"/>
              </a:endParaRPr>
            </a:p>
            <a:p>
              <a:pPr eaLnBrk="0" hangingPunct="0">
                <a:lnSpc>
                  <a:spcPct val="130000"/>
                </a:lnSpc>
                <a:spcBef>
                  <a:spcPts val="1200"/>
                </a:spcBef>
                <a:defRPr/>
              </a:pPr>
              <a:r>
                <a:rPr lang="zh-CN" altLang="en-US" sz="1600" b="1" dirty="0">
                  <a:solidFill>
                    <a:srgbClr val="FF0000"/>
                  </a:solidFill>
                  <a:latin typeface="Heiti SC Medium" charset="-122"/>
                  <a:ea typeface="Heiti SC Medium" charset="-122"/>
                  <a:cs typeface="Heiti SC Medium" charset="-122"/>
                </a:rPr>
                <a:t> </a:t>
              </a:r>
              <a:r>
                <a:rPr lang="zh-CN" altLang="en-US" sz="1600" b="1" dirty="0">
                  <a:solidFill>
                    <a:schemeClr val="accent6"/>
                  </a:solidFill>
                  <a:latin typeface="Heiti SC Medium" charset="-122"/>
                  <a:ea typeface="Heiti SC Medium" charset="-122"/>
                  <a:cs typeface="Heiti SC Medium" charset="-122"/>
                </a:rPr>
                <a:t>可在</a:t>
              </a:r>
              <a:r>
                <a:rPr lang="en-US" altLang="zh-CN" sz="1600" b="1" dirty="0">
                  <a:solidFill>
                    <a:schemeClr val="accent6"/>
                  </a:solidFill>
                  <a:latin typeface="Heiti SC Medium" charset="-122"/>
                  <a:ea typeface="Heiti SC Medium" charset="-122"/>
                  <a:cs typeface="Heiti SC Medium" charset="-122"/>
                </a:rPr>
                <a:t>4</a:t>
              </a:r>
              <a:r>
                <a:rPr lang="zh-CN" altLang="en-US" sz="1600" b="1" dirty="0">
                  <a:solidFill>
                    <a:schemeClr val="accent6"/>
                  </a:solidFill>
                  <a:latin typeface="Heiti SC Medium" charset="-122"/>
                  <a:ea typeface="Heiti SC Medium" charset="-122"/>
                  <a:cs typeface="Heiti SC Medium" charset="-122"/>
                </a:rPr>
                <a:t>级海况以下，全天候工作。</a:t>
              </a:r>
            </a:p>
          </p:txBody>
        </p:sp>
      </p:grpSp>
      <p:sp>
        <p:nvSpPr>
          <p:cNvPr id="48143"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、技术指标</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strips(downLeft)">
                                      <p:cBhvr>
                                        <p:cTn id="7" dur="500"/>
                                        <p:tgtEl>
                                          <p:spTgt spid="48130"/>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48131"/>
                                        </p:tgtEl>
                                        <p:attrNameLst>
                                          <p:attrName>style.visibility</p:attrName>
                                        </p:attrNameLst>
                                      </p:cBhvr>
                                      <p:to>
                                        <p:strVal val="visible"/>
                                      </p:to>
                                    </p:set>
                                    <p:animEffect transition="in" filter="strips(downLeft)">
                                      <p:cBhvr>
                                        <p:cTn id="11" dur="500"/>
                                        <p:tgtEl>
                                          <p:spTgt spid="48131"/>
                                        </p:tgtEl>
                                      </p:cBhvr>
                                    </p:animEffect>
                                  </p:childTnLst>
                                </p:cTn>
                              </p:par>
                            </p:childTnLst>
                          </p:cTn>
                        </p:par>
                        <p:par>
                          <p:cTn id="12" fill="hold">
                            <p:stCondLst>
                              <p:cond delay="2000"/>
                            </p:stCondLst>
                            <p:childTnLst>
                              <p:par>
                                <p:cTn id="13" presetID="18" presetClass="entr" presetSubtype="12" fill="hold" nodeType="afterEffect">
                                  <p:stCondLst>
                                    <p:cond delay="0"/>
                                  </p:stCondLst>
                                  <p:childTnLst>
                                    <p:set>
                                      <p:cBhvr>
                                        <p:cTn id="14" dur="1" fill="hold">
                                          <p:stCondLst>
                                            <p:cond delay="0"/>
                                          </p:stCondLst>
                                        </p:cTn>
                                        <p:tgtEl>
                                          <p:spTgt spid="48138"/>
                                        </p:tgtEl>
                                        <p:attrNameLst>
                                          <p:attrName>style.visibility</p:attrName>
                                        </p:attrNameLst>
                                      </p:cBhvr>
                                      <p:to>
                                        <p:strVal val="visible"/>
                                      </p:to>
                                    </p:set>
                                    <p:animEffect transition="in" filter="strips(downLeft)">
                                      <p:cBhvr>
                                        <p:cTn id="15" dur="500"/>
                                        <p:tgtEl>
                                          <p:spTgt spid="48138"/>
                                        </p:tgtEl>
                                      </p:cBhvr>
                                    </p:animEffect>
                                  </p:childTnLst>
                                </p:cTn>
                              </p:par>
                            </p:childTnLst>
                          </p:cTn>
                        </p:par>
                        <p:par>
                          <p:cTn id="16" fill="hold">
                            <p:stCondLst>
                              <p:cond delay="2500"/>
                            </p:stCondLst>
                            <p:childTnLst>
                              <p:par>
                                <p:cTn id="17" presetID="18" presetClass="entr" presetSubtype="12" fill="hold" grpId="1" nodeType="afterEffect">
                                  <p:stCondLst>
                                    <p:cond delay="0"/>
                                  </p:stCondLst>
                                  <p:childTnLst>
                                    <p:set>
                                      <p:cBhvr>
                                        <p:cTn id="18" dur="1" fill="hold">
                                          <p:stCondLst>
                                            <p:cond delay="0"/>
                                          </p:stCondLst>
                                        </p:cTn>
                                        <p:tgtEl>
                                          <p:spTgt spid="48132"/>
                                        </p:tgtEl>
                                        <p:attrNameLst>
                                          <p:attrName>style.visibility</p:attrName>
                                        </p:attrNameLst>
                                      </p:cBhvr>
                                      <p:to>
                                        <p:strVal val="visible"/>
                                      </p:to>
                                    </p:set>
                                    <p:animEffect transition="in" filter="strips(downLeft)">
                                      <p:cBhvr>
                                        <p:cTn id="19" dur="500"/>
                                        <p:tgtEl>
                                          <p:spTgt spid="48132"/>
                                        </p:tgtEl>
                                      </p:cBhvr>
                                    </p:animEffect>
                                  </p:childTnLst>
                                </p:cTn>
                              </p:par>
                            </p:childTnLst>
                          </p:cTn>
                        </p:par>
                        <p:par>
                          <p:cTn id="20" fill="hold">
                            <p:stCondLst>
                              <p:cond delay="3000"/>
                            </p:stCondLst>
                            <p:childTnLst>
                              <p:par>
                                <p:cTn id="21" presetID="18" presetClass="entr" presetSubtype="12" fill="hold" grpId="0" nodeType="afterEffect">
                                  <p:stCondLst>
                                    <p:cond delay="0"/>
                                  </p:stCondLst>
                                  <p:childTnLst>
                                    <p:set>
                                      <p:cBhvr>
                                        <p:cTn id="22" dur="1" fill="hold">
                                          <p:stCondLst>
                                            <p:cond delay="0"/>
                                          </p:stCondLst>
                                        </p:cTn>
                                        <p:tgtEl>
                                          <p:spTgt spid="48133"/>
                                        </p:tgtEl>
                                        <p:attrNameLst>
                                          <p:attrName>style.visibility</p:attrName>
                                        </p:attrNameLst>
                                      </p:cBhvr>
                                      <p:to>
                                        <p:strVal val="visible"/>
                                      </p:to>
                                    </p:set>
                                    <p:animEffect transition="in" filter="strips(downLeft)">
                                      <p:cBhvr>
                                        <p:cTn id="23" dur="500"/>
                                        <p:tgtEl>
                                          <p:spTgt spid="48133"/>
                                        </p:tgtEl>
                                      </p:cBhvr>
                                    </p:animEffect>
                                  </p:childTnLst>
                                </p:cTn>
                              </p:par>
                            </p:childTnLst>
                          </p:cTn>
                        </p:par>
                        <p:par>
                          <p:cTn id="24" fill="hold">
                            <p:stCondLst>
                              <p:cond delay="3500"/>
                            </p:stCondLst>
                            <p:childTnLst>
                              <p:par>
                                <p:cTn id="25" presetID="18" presetClass="entr" presetSubtype="12" fill="hold" grpId="0" nodeType="afterEffect">
                                  <p:stCondLst>
                                    <p:cond delay="0"/>
                                  </p:stCondLst>
                                  <p:childTnLst>
                                    <p:set>
                                      <p:cBhvr>
                                        <p:cTn id="26" dur="1" fill="hold">
                                          <p:stCondLst>
                                            <p:cond delay="0"/>
                                          </p:stCondLst>
                                        </p:cTn>
                                        <p:tgtEl>
                                          <p:spTgt spid="48134"/>
                                        </p:tgtEl>
                                        <p:attrNameLst>
                                          <p:attrName>style.visibility</p:attrName>
                                        </p:attrNameLst>
                                      </p:cBhvr>
                                      <p:to>
                                        <p:strVal val="visible"/>
                                      </p:to>
                                    </p:set>
                                    <p:animEffect transition="in" filter="strips(downLeft)">
                                      <p:cBhvr>
                                        <p:cTn id="27" dur="500"/>
                                        <p:tgtEl>
                                          <p:spTgt spid="48134"/>
                                        </p:tgtEl>
                                      </p:cBhvr>
                                    </p:animEffect>
                                  </p:childTnLst>
                                </p:cTn>
                              </p:par>
                            </p:childTnLst>
                          </p:cTn>
                        </p:par>
                        <p:par>
                          <p:cTn id="28" fill="hold">
                            <p:stCondLst>
                              <p:cond delay="4000"/>
                            </p:stCondLst>
                            <p:childTnLst>
                              <p:par>
                                <p:cTn id="29" presetID="18" presetClass="entr" presetSubtype="1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strips(downLeft)">
                                      <p:cBhvr>
                                        <p:cTn id="31" dur="500"/>
                                        <p:tgtEl>
                                          <p:spTgt spid="3"/>
                                        </p:tgtEl>
                                      </p:cBhvr>
                                    </p:animEffect>
                                  </p:childTnLst>
                                </p:cTn>
                              </p:par>
                            </p:childTnLst>
                          </p:cTn>
                        </p:par>
                        <p:par>
                          <p:cTn id="32" fill="hold">
                            <p:stCondLst>
                              <p:cond delay="4500"/>
                            </p:stCondLst>
                            <p:childTnLst>
                              <p:par>
                                <p:cTn id="33" presetID="18" presetClass="entr" presetSubtype="12" fill="hold" nodeType="afterEffect">
                                  <p:stCondLst>
                                    <p:cond delay="0"/>
                                  </p:stCondLst>
                                  <p:childTnLst>
                                    <p:set>
                                      <p:cBhvr>
                                        <p:cTn id="34" dur="1" fill="hold">
                                          <p:stCondLst>
                                            <p:cond delay="0"/>
                                          </p:stCondLst>
                                        </p:cTn>
                                        <p:tgtEl>
                                          <p:spTgt spid="48136"/>
                                        </p:tgtEl>
                                        <p:attrNameLst>
                                          <p:attrName>style.visibility</p:attrName>
                                        </p:attrNameLst>
                                      </p:cBhvr>
                                      <p:to>
                                        <p:strVal val="visible"/>
                                      </p:to>
                                    </p:set>
                                    <p:animEffect transition="in" filter="strips(downLeft)">
                                      <p:cBhvr>
                                        <p:cTn id="35" dur="500"/>
                                        <p:tgtEl>
                                          <p:spTgt spid="48136"/>
                                        </p:tgtEl>
                                      </p:cBhvr>
                                    </p:animEffect>
                                  </p:childTnLst>
                                </p:cTn>
                              </p:par>
                            </p:childTnLst>
                          </p:cTn>
                        </p:par>
                        <p:par>
                          <p:cTn id="36" fill="hold">
                            <p:stCondLst>
                              <p:cond delay="5000"/>
                            </p:stCondLst>
                            <p:childTnLst>
                              <p:par>
                                <p:cTn id="37" presetID="18" presetClass="entr" presetSubtype="12" fill="hold" grpId="0" nodeType="afterEffect">
                                  <p:stCondLst>
                                    <p:cond delay="0"/>
                                  </p:stCondLst>
                                  <p:childTnLst>
                                    <p:set>
                                      <p:cBhvr>
                                        <p:cTn id="38" dur="1" fill="hold">
                                          <p:stCondLst>
                                            <p:cond delay="0"/>
                                          </p:stCondLst>
                                        </p:cTn>
                                        <p:tgtEl>
                                          <p:spTgt spid="48137"/>
                                        </p:tgtEl>
                                        <p:attrNameLst>
                                          <p:attrName>style.visibility</p:attrName>
                                        </p:attrNameLst>
                                      </p:cBhvr>
                                      <p:to>
                                        <p:strVal val="visible"/>
                                      </p:to>
                                    </p:set>
                                    <p:animEffect transition="in" filter="strips(downLeft)">
                                      <p:cBhvr>
                                        <p:cTn id="39" dur="500"/>
                                        <p:tgtEl>
                                          <p:spTgt spid="48137"/>
                                        </p:tgtEl>
                                      </p:cBhvr>
                                    </p:animEffect>
                                  </p:childTnLst>
                                </p:cTn>
                              </p:par>
                            </p:childTnLst>
                          </p:cTn>
                        </p:par>
                        <p:par>
                          <p:cTn id="40" fill="hold">
                            <p:stCondLst>
                              <p:cond delay="5500"/>
                            </p:stCondLst>
                            <p:childTnLst>
                              <p:par>
                                <p:cTn id="41" presetID="18" presetClass="entr" presetSubtype="1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strips(downLeft)">
                                      <p:cBhvr>
                                        <p:cTn id="43" dur="500"/>
                                        <p:tgtEl>
                                          <p:spTgt spid="7"/>
                                        </p:tgtEl>
                                      </p:cBhvr>
                                    </p:animEffect>
                                  </p:childTnLst>
                                </p:cTn>
                              </p:par>
                            </p:childTnLst>
                          </p:cTn>
                        </p:par>
                        <p:par>
                          <p:cTn id="44" fill="hold">
                            <p:stCondLst>
                              <p:cond delay="6000"/>
                            </p:stCondLst>
                            <p:childTnLst>
                              <p:par>
                                <p:cTn id="45" presetID="18" presetClass="entr" presetSubtype="12" fill="hold" nodeType="afterEffect">
                                  <p:stCondLst>
                                    <p:cond delay="0"/>
                                  </p:stCondLst>
                                  <p:childTnLst>
                                    <p:set>
                                      <p:cBhvr>
                                        <p:cTn id="46" dur="1" fill="hold">
                                          <p:stCondLst>
                                            <p:cond delay="0"/>
                                          </p:stCondLst>
                                        </p:cTn>
                                        <p:tgtEl>
                                          <p:spTgt spid="48140"/>
                                        </p:tgtEl>
                                        <p:attrNameLst>
                                          <p:attrName>style.visibility</p:attrName>
                                        </p:attrNameLst>
                                      </p:cBhvr>
                                      <p:to>
                                        <p:strVal val="visible"/>
                                      </p:to>
                                    </p:set>
                                    <p:animEffect transition="in" filter="strips(downLeft)">
                                      <p:cBhvr>
                                        <p:cTn id="47" dur="500"/>
                                        <p:tgtEl>
                                          <p:spTgt spid="48140"/>
                                        </p:tgtEl>
                                      </p:cBhvr>
                                    </p:animEffect>
                                  </p:childTnLst>
                                </p:cTn>
                              </p:par>
                            </p:childTnLst>
                          </p:cTn>
                        </p:par>
                        <p:par>
                          <p:cTn id="48" fill="hold">
                            <p:stCondLst>
                              <p:cond delay="6500"/>
                            </p:stCondLst>
                            <p:childTnLst>
                              <p:par>
                                <p:cTn id="49" presetID="18" presetClass="entr" presetSubtype="12" fill="hold" grpId="0" nodeType="afterEffect">
                                  <p:stCondLst>
                                    <p:cond delay="0"/>
                                  </p:stCondLst>
                                  <p:childTnLst>
                                    <p:set>
                                      <p:cBhvr>
                                        <p:cTn id="50" dur="1" fill="hold">
                                          <p:stCondLst>
                                            <p:cond delay="0"/>
                                          </p:stCondLst>
                                        </p:cTn>
                                        <p:tgtEl>
                                          <p:spTgt spid="48141"/>
                                        </p:tgtEl>
                                        <p:attrNameLst>
                                          <p:attrName>style.visibility</p:attrName>
                                        </p:attrNameLst>
                                      </p:cBhvr>
                                      <p:to>
                                        <p:strVal val="visible"/>
                                      </p:to>
                                    </p:set>
                                    <p:animEffect transition="in" filter="strips(downLeft)">
                                      <p:cBhvr>
                                        <p:cTn id="51" dur="500"/>
                                        <p:tgtEl>
                                          <p:spTgt spid="48141"/>
                                        </p:tgtEl>
                                      </p:cBhvr>
                                    </p:animEffect>
                                  </p:childTnLst>
                                </p:cTn>
                              </p:par>
                            </p:childTnLst>
                          </p:cTn>
                        </p:par>
                        <p:par>
                          <p:cTn id="52" fill="hold">
                            <p:stCondLst>
                              <p:cond delay="7000"/>
                            </p:stCondLst>
                            <p:childTnLst>
                              <p:par>
                                <p:cTn id="53" presetID="18" presetClass="entr" presetSubtype="12" fill="hold" nodeType="afterEffect">
                                  <p:stCondLst>
                                    <p:cond delay="0"/>
                                  </p:stCondLst>
                                  <p:childTnLst>
                                    <p:set>
                                      <p:cBhvr>
                                        <p:cTn id="54" dur="1" fill="hold">
                                          <p:stCondLst>
                                            <p:cond delay="0"/>
                                          </p:stCondLst>
                                        </p:cTn>
                                        <p:tgtEl>
                                          <p:spTgt spid="48142"/>
                                        </p:tgtEl>
                                        <p:attrNameLst>
                                          <p:attrName>style.visibility</p:attrName>
                                        </p:attrNameLst>
                                      </p:cBhvr>
                                      <p:to>
                                        <p:strVal val="visible"/>
                                      </p:to>
                                    </p:set>
                                    <p:animEffect transition="in" filter="strips(downLeft)">
                                      <p:cBhvr>
                                        <p:cTn id="55" dur="500"/>
                                        <p:tgtEl>
                                          <p:spTgt spid="48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P spid="48132" grpId="1" animBg="1"/>
      <p:bldP spid="48133" grpId="0" animBg="1"/>
      <p:bldP spid="48134" grpId="0"/>
      <p:bldP spid="48137" grpId="0"/>
      <p:bldP spid="4814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、研究成果</a:t>
            </a:r>
            <a:endParaRPr lang="zh-CN" altLang="en-US" sz="2400" b="1" dirty="0">
              <a:solidFill>
                <a:srgbClr val="000066"/>
              </a:solidFill>
              <a:latin typeface="Heiti SC Medium" charset="-122"/>
              <a:ea typeface="Heiti SC Medium" charset="-122"/>
              <a:cs typeface="Heiti SC Medium"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358888117"/>
              </p:ext>
            </p:extLst>
          </p:nvPr>
        </p:nvGraphicFramePr>
        <p:xfrm>
          <a:off x="611560" y="944724"/>
          <a:ext cx="7920880" cy="5172516"/>
        </p:xfrm>
        <a:graphic>
          <a:graphicData uri="http://schemas.openxmlformats.org/drawingml/2006/table">
            <a:tbl>
              <a:tblPr>
                <a:effectLst/>
              </a:tblPr>
              <a:tblGrid>
                <a:gridCol w="1224136">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540060">
                <a:tc>
                  <a:txBody>
                    <a:bodyPr/>
                    <a:lstStyle/>
                    <a:p>
                      <a:pPr algn="ctr">
                        <a:lnSpc>
                          <a:spcPct val="130000"/>
                        </a:lnSpc>
                        <a:spcAft>
                          <a:spcPts val="0"/>
                        </a:spcAft>
                      </a:pPr>
                      <a:r>
                        <a:rPr lang="zh-CN" sz="2000" b="1" i="0" kern="100" dirty="0">
                          <a:solidFill>
                            <a:srgbClr val="C00000"/>
                          </a:solidFill>
                          <a:latin typeface="Heiti SC Medium" charset="-122"/>
                          <a:ea typeface="Heiti SC Medium" charset="-122"/>
                          <a:cs typeface="Heiti SC Medium" charset="-122"/>
                        </a:rPr>
                        <a:t>形式</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lnSpc>
                          <a:spcPct val="130000"/>
                        </a:lnSpc>
                        <a:spcAft>
                          <a:spcPts val="0"/>
                        </a:spcAft>
                      </a:pPr>
                      <a:r>
                        <a:rPr lang="zh-CN" sz="2000" b="1" i="0" kern="100" dirty="0">
                          <a:solidFill>
                            <a:srgbClr val="C00000"/>
                          </a:solidFill>
                          <a:latin typeface="Heiti SC Medium" charset="-122"/>
                          <a:ea typeface="Heiti SC Medium" charset="-122"/>
                          <a:cs typeface="Heiti SC Medium" charset="-122"/>
                        </a:rPr>
                        <a:t>研究成果</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lnSpc>
                          <a:spcPct val="130000"/>
                        </a:lnSpc>
                        <a:spcAft>
                          <a:spcPts val="0"/>
                        </a:spcAft>
                      </a:pPr>
                      <a:r>
                        <a:rPr lang="zh-CN" sz="2000" b="1" i="0" kern="100" dirty="0">
                          <a:solidFill>
                            <a:srgbClr val="C00000"/>
                          </a:solidFill>
                          <a:latin typeface="Heiti SC Medium" charset="-122"/>
                          <a:ea typeface="Heiti SC Medium" charset="-122"/>
                          <a:cs typeface="Heiti SC Medium" charset="-122"/>
                        </a:rPr>
                        <a:t>数量</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411480">
                <a:tc rowSpan="4">
                  <a:txBody>
                    <a:bodyPr/>
                    <a:lstStyle/>
                    <a:p>
                      <a:pPr algn="ctr">
                        <a:lnSpc>
                          <a:spcPct val="130000"/>
                        </a:lnSpc>
                        <a:spcAft>
                          <a:spcPts val="0"/>
                        </a:spcAft>
                      </a:pPr>
                      <a:r>
                        <a:rPr lang="zh-CN" sz="1900" b="1" i="0" kern="100" dirty="0">
                          <a:solidFill>
                            <a:srgbClr val="C00000"/>
                          </a:solidFill>
                          <a:latin typeface="Heiti SC Medium" charset="-122"/>
                          <a:ea typeface="Heiti SC Medium" charset="-122"/>
                          <a:cs typeface="Heiti SC Medium" charset="-122"/>
                        </a:rPr>
                        <a:t>报告</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l">
                        <a:lnSpc>
                          <a:spcPct val="130000"/>
                        </a:lnSpc>
                        <a:spcAft>
                          <a:spcPts val="0"/>
                        </a:spcAft>
                      </a:pPr>
                      <a:r>
                        <a:rPr lang="zh-CN" altLang="en-US" sz="1600" b="0" i="0" kern="1200" dirty="0">
                          <a:solidFill>
                            <a:schemeClr val="tx1"/>
                          </a:solidFill>
                          <a:latin typeface="Heiti SC Medium" charset="-122"/>
                          <a:ea typeface="Heiti SC Medium" charset="-122"/>
                          <a:cs typeface="Heiti SC Medium" charset="-122"/>
                        </a:rPr>
                        <a:t>项目技术总结报告</a:t>
                      </a:r>
                    </a:p>
                  </a:txBody>
                  <a:tcPr marL="12692" marR="126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411480">
                <a:tc vMerge="1">
                  <a:txBody>
                    <a:bodyPr/>
                    <a:lstStyle/>
                    <a:p>
                      <a:endParaRPr lang="zh-CN" altLang="en-US"/>
                    </a:p>
                  </a:txBody>
                  <a:tcPr/>
                </a:tc>
                <a:tc>
                  <a:txBody>
                    <a:bodyPr/>
                    <a:lstStyle/>
                    <a:p>
                      <a:pPr algn="l">
                        <a:lnSpc>
                          <a:spcPct val="130000"/>
                        </a:lnSpc>
                        <a:spcAft>
                          <a:spcPts val="0"/>
                        </a:spcAft>
                      </a:pPr>
                      <a:r>
                        <a:rPr lang="zh-CN" altLang="en-US" sz="1600" b="0" i="0" kern="1200" dirty="0">
                          <a:solidFill>
                            <a:schemeClr val="tx1"/>
                          </a:solidFill>
                          <a:latin typeface="Heiti SC Medium" charset="-122"/>
                          <a:ea typeface="Heiti SC Medium" charset="-122"/>
                          <a:cs typeface="Heiti SC Medium" charset="-122"/>
                        </a:rPr>
                        <a:t>项目工作总结报告</a:t>
                      </a:r>
                    </a:p>
                  </a:txBody>
                  <a:tcPr marL="12692" marR="126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411480">
                <a:tc vMerge="1">
                  <a:txBody>
                    <a:bodyPr/>
                    <a:lstStyle/>
                    <a:p>
                      <a:endParaRPr lang="zh-CN" altLang="en-US"/>
                    </a:p>
                  </a:txBody>
                  <a:tcPr/>
                </a:tc>
                <a:tc>
                  <a:txBody>
                    <a:bodyPr/>
                    <a:lstStyle/>
                    <a:p>
                      <a:pPr algn="l">
                        <a:lnSpc>
                          <a:spcPct val="130000"/>
                        </a:lnSpc>
                        <a:spcAft>
                          <a:spcPts val="0"/>
                        </a:spcAft>
                      </a:pPr>
                      <a:r>
                        <a:rPr lang="zh-CN" altLang="en-US" sz="1600" b="0" i="0" kern="1200" dirty="0">
                          <a:solidFill>
                            <a:schemeClr val="tx1"/>
                          </a:solidFill>
                          <a:latin typeface="Heiti SC Medium" charset="-122"/>
                          <a:ea typeface="Heiti SC Medium" charset="-122"/>
                          <a:cs typeface="Heiti SC Medium" charset="-122"/>
                        </a:rPr>
                        <a:t>各子课题研究报告</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411480">
                <a:tc vMerge="1">
                  <a:txBody>
                    <a:bodyPr/>
                    <a:lstStyle/>
                    <a:p>
                      <a:endParaRPr lang="zh-CN" altLang="en-US"/>
                    </a:p>
                  </a:txBody>
                  <a:tcPr/>
                </a:tc>
                <a:tc>
                  <a:txBody>
                    <a:bodyPr/>
                    <a:lstStyle/>
                    <a:p>
                      <a:pPr algn="l">
                        <a:lnSpc>
                          <a:spcPct val="130000"/>
                        </a:lnSpc>
                        <a:spcAft>
                          <a:spcPts val="0"/>
                        </a:spcAft>
                      </a:pPr>
                      <a:r>
                        <a:rPr lang="zh-CN" altLang="zh-CN" sz="1600" b="0" i="0" kern="1200" dirty="0">
                          <a:solidFill>
                            <a:schemeClr val="tx1"/>
                          </a:solidFill>
                          <a:latin typeface="Heiti SC Medium" charset="-122"/>
                          <a:ea typeface="Heiti SC Medium" charset="-122"/>
                          <a:cs typeface="Heiti SC Medium" charset="-122"/>
                        </a:rPr>
                        <a:t>船舶工程实施图纸</a:t>
                      </a:r>
                      <a:endParaRPr lang="zh-CN" altLang="en-US" sz="1600" b="0" i="0" kern="1200" dirty="0">
                        <a:solidFill>
                          <a:schemeClr val="tx1"/>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205740">
                <a:tc rowSpan="9">
                  <a:txBody>
                    <a:bodyPr/>
                    <a:lstStyle/>
                    <a:p>
                      <a:pPr algn="ctr">
                        <a:lnSpc>
                          <a:spcPct val="130000"/>
                        </a:lnSpc>
                        <a:spcAft>
                          <a:spcPts val="0"/>
                        </a:spcAft>
                      </a:pPr>
                      <a:r>
                        <a:rPr lang="zh-CN" altLang="en-US" sz="1900" b="1" i="0" kern="100" dirty="0">
                          <a:solidFill>
                            <a:srgbClr val="C00000"/>
                          </a:solidFill>
                          <a:latin typeface="Heiti SC Medium" charset="-122"/>
                          <a:ea typeface="Heiti SC Medium" charset="-122"/>
                          <a:cs typeface="Heiti SC Medium" charset="-122"/>
                        </a:rPr>
                        <a:t>软件</a:t>
                      </a:r>
                      <a:endParaRPr lang="zh-CN" sz="1900" b="1" i="0" kern="100" dirty="0">
                        <a:solidFill>
                          <a:srgbClr val="C00000"/>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algn="l" defTabSz="914400" rtl="0" eaLnBrk="1" latinLnBrk="0" hangingPunct="1">
                        <a:lnSpc>
                          <a:spcPct val="130000"/>
                        </a:lnSpc>
                        <a:spcAft>
                          <a:spcPts val="0"/>
                        </a:spcAft>
                      </a:pPr>
                      <a:r>
                        <a:rPr lang="zh-CN" altLang="en-US" sz="1600" b="0" i="0" kern="1200" dirty="0">
                          <a:solidFill>
                            <a:srgbClr val="FF0000"/>
                          </a:solidFill>
                          <a:latin typeface="Heiti SC Medium" charset="-122"/>
                          <a:ea typeface="Heiti SC Medium" charset="-122"/>
                          <a:cs typeface="Heiti SC Medium" charset="-122"/>
                        </a:rPr>
                        <a:t>船舶航行态势智能感知软件系统</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en-US" altLang="zh-CN" sz="1800" b="1" i="0" kern="1200" dirty="0">
                          <a:solidFill>
                            <a:schemeClr val="tx1"/>
                          </a:solidFill>
                          <a:latin typeface="Heiti SC Medium" charset="-122"/>
                          <a:ea typeface="Heiti SC Medium" charset="-122"/>
                          <a:cs typeface="Heiti SC Medium" charset="-122"/>
                        </a:rPr>
                        <a:t>1</a:t>
                      </a:r>
                      <a:r>
                        <a:rPr lang="zh-CN" altLang="en-US" sz="1800" b="1" i="0" kern="1200" dirty="0">
                          <a:solidFill>
                            <a:schemeClr val="tx1"/>
                          </a:solidFill>
                          <a:latin typeface="Heiti SC Medium" charset="-122"/>
                          <a:ea typeface="Heiti SC Medium" charset="-122"/>
                          <a:cs typeface="Heiti SC Medium" charset="-122"/>
                        </a:rPr>
                        <a:t>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05"/>
                  </a:ext>
                </a:extLst>
              </a:tr>
              <a:tr h="205740">
                <a:tc vMerge="1">
                  <a:txBody>
                    <a:bodyPr/>
                    <a:lstStyle/>
                    <a:p>
                      <a:endParaRPr lang="zh-CN" altLang="en-US"/>
                    </a:p>
                  </a:txBody>
                  <a:tcPr/>
                </a:tc>
                <a:tc>
                  <a:txBody>
                    <a:bodyPr/>
                    <a:lstStyle/>
                    <a:p>
                      <a:pPr algn="l">
                        <a:lnSpc>
                          <a:spcPct val="130000"/>
                        </a:lnSpc>
                        <a:spcAft>
                          <a:spcPts val="0"/>
                        </a:spcAft>
                      </a:pPr>
                      <a:r>
                        <a:rPr lang="zh-CN" altLang="zh-CN" sz="1600" b="0" i="0" kern="1200" dirty="0">
                          <a:solidFill>
                            <a:schemeClr val="tx1"/>
                          </a:solidFill>
                          <a:latin typeface="Heiti SC Medium" charset="-122"/>
                          <a:ea typeface="Heiti SC Medium" charset="-122"/>
                          <a:cs typeface="Heiti SC Medium" charset="-122"/>
                        </a:rPr>
                        <a:t>固态雷达综合信息处理软件</a:t>
                      </a:r>
                      <a:r>
                        <a:rPr lang="zh-CN" altLang="en-US" sz="1600" b="0" i="0" kern="1200" dirty="0">
                          <a:solidFill>
                            <a:schemeClr val="tx1"/>
                          </a:solidFill>
                          <a:latin typeface="Heiti SC Medium" charset="-122"/>
                          <a:ea typeface="Heiti SC Medium" charset="-122"/>
                          <a:cs typeface="Heiti SC Medium" charset="-122"/>
                        </a:rPr>
                        <a:t>模块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endParaRPr lang="zh-CN" altLang="en-US" sz="1800" b="1" i="0" kern="1200" dirty="0">
                        <a:solidFill>
                          <a:schemeClr val="tx1"/>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06"/>
                  </a:ext>
                </a:extLst>
              </a:tr>
              <a:tr h="411480">
                <a:tc vMerge="1">
                  <a:txBody>
                    <a:bodyPr/>
                    <a:lstStyle/>
                    <a:p>
                      <a:endParaRPr lang="zh-CN" altLang="en-US"/>
                    </a:p>
                  </a:txBody>
                  <a:tcPr/>
                </a:tc>
                <a:tc>
                  <a:txBody>
                    <a:bodyPr/>
                    <a:lstStyle/>
                    <a:p>
                      <a:pPr algn="l">
                        <a:lnSpc>
                          <a:spcPct val="130000"/>
                        </a:lnSpc>
                        <a:spcAft>
                          <a:spcPts val="0"/>
                        </a:spcAft>
                      </a:pPr>
                      <a:r>
                        <a:rPr lang="zh-CN" altLang="zh-CN" sz="1600" b="0" i="0" kern="1200" dirty="0">
                          <a:solidFill>
                            <a:schemeClr val="tx1"/>
                          </a:solidFill>
                          <a:latin typeface="Heiti SC Medium" charset="-122"/>
                          <a:ea typeface="Heiti SC Medium" charset="-122"/>
                          <a:cs typeface="Heiti SC Medium" charset="-122"/>
                        </a:rPr>
                        <a:t>激光雷达综合信息处理软件</a:t>
                      </a:r>
                      <a:r>
                        <a:rPr lang="zh-CN" altLang="en-US" sz="1600" b="0" i="0" kern="1200" dirty="0">
                          <a:solidFill>
                            <a:schemeClr val="tx1"/>
                          </a:solidFill>
                          <a:latin typeface="Heiti SC Medium" charset="-122"/>
                          <a:ea typeface="Heiti SC Medium" charset="-122"/>
                          <a:cs typeface="Heiti SC Medium" charset="-122"/>
                        </a:rPr>
                        <a:t>模块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endParaRPr lang="zh-CN" altLang="en-US" sz="1800" b="1" i="0" kern="1200" dirty="0">
                        <a:solidFill>
                          <a:schemeClr val="tx1"/>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07"/>
                  </a:ext>
                </a:extLst>
              </a:tr>
              <a:tr h="40027">
                <a:tc vMerge="1">
                  <a:txBody>
                    <a:bodyPr/>
                    <a:lstStyle/>
                    <a:p>
                      <a:endParaRPr lang="zh-CN" altLang="en-US"/>
                    </a:p>
                  </a:txBody>
                  <a:tcPr/>
                </a:tc>
                <a:tc>
                  <a:txBody>
                    <a:bodyPr/>
                    <a:lstStyle/>
                    <a:p>
                      <a:pPr algn="l">
                        <a:lnSpc>
                          <a:spcPct val="130000"/>
                        </a:lnSpc>
                        <a:spcAft>
                          <a:spcPts val="0"/>
                        </a:spcAft>
                      </a:pPr>
                      <a:r>
                        <a:rPr lang="zh-CN" altLang="zh-CN" sz="1600" b="0" i="0" kern="1200" dirty="0">
                          <a:solidFill>
                            <a:schemeClr val="tx1"/>
                          </a:solidFill>
                          <a:latin typeface="Heiti SC Medium" charset="-122"/>
                          <a:ea typeface="Heiti SC Medium" charset="-122"/>
                          <a:cs typeface="Heiti SC Medium" charset="-122"/>
                        </a:rPr>
                        <a:t>全景视觉系统综合信息处理软件</a:t>
                      </a:r>
                      <a:r>
                        <a:rPr lang="zh-CN" altLang="en-US" sz="1600" b="0" i="0" kern="1200" dirty="0">
                          <a:solidFill>
                            <a:schemeClr val="tx1"/>
                          </a:solidFill>
                          <a:latin typeface="Heiti SC Medium" charset="-122"/>
                          <a:ea typeface="Heiti SC Medium" charset="-122"/>
                          <a:cs typeface="Heiti SC Medium" charset="-122"/>
                        </a:rPr>
                        <a:t>模块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endParaRPr lang="zh-CN" altLang="en-US" sz="1800" b="1" i="0" kern="1200" dirty="0">
                        <a:solidFill>
                          <a:schemeClr val="tx1"/>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08"/>
                  </a:ext>
                </a:extLst>
              </a:tr>
              <a:tr h="45801">
                <a:tc vMerge="1">
                  <a:txBody>
                    <a:bodyPr/>
                    <a:lstStyle/>
                    <a:p>
                      <a:endParaRPr lang="zh-CN" altLang="en-US"/>
                    </a:p>
                  </a:txBody>
                  <a:tcPr/>
                </a:tc>
                <a:tc>
                  <a:txBody>
                    <a:bodyPr/>
                    <a:lstStyle/>
                    <a:p>
                      <a:pPr algn="l">
                        <a:lnSpc>
                          <a:spcPct val="130000"/>
                        </a:lnSpc>
                        <a:spcAft>
                          <a:spcPts val="0"/>
                        </a:spcAft>
                      </a:pPr>
                      <a:r>
                        <a:rPr lang="zh-CN" altLang="zh-CN" sz="1600" b="0" i="0" kern="1200" dirty="0">
                          <a:solidFill>
                            <a:schemeClr val="tx1"/>
                          </a:solidFill>
                          <a:latin typeface="Heiti SC Medium" charset="-122"/>
                          <a:ea typeface="Heiti SC Medium" charset="-122"/>
                          <a:cs typeface="Heiti SC Medium" charset="-122"/>
                        </a:rPr>
                        <a:t>基于海图信息的</a:t>
                      </a:r>
                      <a:r>
                        <a:rPr lang="en-US" altLang="zh-CN" sz="1600" b="0" i="0" kern="1200" dirty="0">
                          <a:solidFill>
                            <a:schemeClr val="tx1"/>
                          </a:solidFill>
                          <a:latin typeface="Heiti SC Medium" charset="-122"/>
                          <a:ea typeface="Heiti SC Medium" charset="-122"/>
                          <a:cs typeface="Heiti SC Medium" charset="-122"/>
                        </a:rPr>
                        <a:t>3D</a:t>
                      </a:r>
                      <a:r>
                        <a:rPr lang="zh-CN" altLang="zh-CN" sz="1600" b="0" i="0" kern="1200" dirty="0">
                          <a:solidFill>
                            <a:schemeClr val="tx1"/>
                          </a:solidFill>
                          <a:latin typeface="Heiti SC Medium" charset="-122"/>
                          <a:ea typeface="Heiti SC Medium" charset="-122"/>
                          <a:cs typeface="Heiti SC Medium" charset="-122"/>
                        </a:rPr>
                        <a:t>数据运算内核软件</a:t>
                      </a:r>
                      <a:r>
                        <a:rPr lang="zh-CN" altLang="en-US" sz="1600" b="0" i="0" kern="1200" dirty="0">
                          <a:solidFill>
                            <a:schemeClr val="tx1"/>
                          </a:solidFill>
                          <a:latin typeface="Heiti SC Medium" charset="-122"/>
                          <a:ea typeface="Heiti SC Medium" charset="-122"/>
                          <a:cs typeface="Heiti SC Medium" charset="-122"/>
                        </a:rPr>
                        <a:t>模块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endParaRPr lang="zh-CN" altLang="en-US" sz="1800" b="1" i="0" kern="1200" dirty="0">
                        <a:solidFill>
                          <a:schemeClr val="tx1"/>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09"/>
                  </a:ext>
                </a:extLst>
              </a:tr>
              <a:tr h="0">
                <a:tc vMerge="1">
                  <a:txBody>
                    <a:bodyPr/>
                    <a:lstStyle/>
                    <a:p>
                      <a:pPr algn="ctr">
                        <a:lnSpc>
                          <a:spcPct val="150000"/>
                        </a:lnSpc>
                        <a:spcAft>
                          <a:spcPts val="0"/>
                        </a:spcAft>
                      </a:pPr>
                      <a:endParaRPr lang="zh-CN" sz="2000" b="1" kern="100" dirty="0">
                        <a:solidFill>
                          <a:schemeClr val="bg1"/>
                        </a:solidFill>
                        <a:latin typeface="Times New Roman"/>
                        <a:ea typeface="宋体"/>
                        <a:cs typeface="Times New Roman"/>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tcPr>
                </a:tc>
                <a:tc>
                  <a:txBody>
                    <a:bodyPr/>
                    <a:lstStyle/>
                    <a:p>
                      <a:pPr algn="l">
                        <a:lnSpc>
                          <a:spcPct val="130000"/>
                        </a:lnSpc>
                        <a:spcAft>
                          <a:spcPts val="0"/>
                        </a:spcAft>
                      </a:pPr>
                      <a:r>
                        <a:rPr lang="zh-CN" altLang="zh-CN" sz="1600" b="0" i="0" kern="1200" dirty="0">
                          <a:solidFill>
                            <a:schemeClr val="tx1"/>
                          </a:solidFill>
                          <a:latin typeface="Heiti SC Medium" charset="-122"/>
                          <a:ea typeface="Heiti SC Medium" charset="-122"/>
                          <a:cs typeface="Heiti SC Medium" charset="-122"/>
                        </a:rPr>
                        <a:t>甚高频语音及自然航行声号综合语音识别软件</a:t>
                      </a:r>
                      <a:r>
                        <a:rPr lang="zh-CN" altLang="en-US" sz="1600" b="0" i="0" kern="1200" dirty="0">
                          <a:solidFill>
                            <a:schemeClr val="tx1"/>
                          </a:solidFill>
                          <a:latin typeface="Heiti SC Medium" charset="-122"/>
                          <a:ea typeface="Heiti SC Medium" charset="-122"/>
                          <a:cs typeface="Heiti SC Medium" charset="-122"/>
                        </a:rPr>
                        <a:t>模块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endParaRPr lang="zh-CN" altLang="en-US" sz="1800" b="1" i="0" kern="1200" dirty="0">
                        <a:solidFill>
                          <a:schemeClr val="tx1"/>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10"/>
                  </a:ext>
                </a:extLst>
              </a:tr>
              <a:tr h="0">
                <a:tc vMerge="1">
                  <a:txBody>
                    <a:bodyPr/>
                    <a:lstStyle/>
                    <a:p>
                      <a:pPr algn="ctr">
                        <a:lnSpc>
                          <a:spcPct val="150000"/>
                        </a:lnSpc>
                        <a:spcAft>
                          <a:spcPts val="0"/>
                        </a:spcAft>
                      </a:pPr>
                      <a:endParaRPr lang="zh-CN" sz="2000" b="1" kern="100" dirty="0">
                        <a:solidFill>
                          <a:schemeClr val="bg1"/>
                        </a:solidFill>
                        <a:latin typeface="Times New Roman"/>
                        <a:ea typeface="宋体"/>
                        <a:cs typeface="Times New Roman"/>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tcPr>
                </a:tc>
                <a:tc>
                  <a:txBody>
                    <a:bodyPr/>
                    <a:lstStyle/>
                    <a:p>
                      <a:pPr algn="l">
                        <a:lnSpc>
                          <a:spcPct val="130000"/>
                        </a:lnSpc>
                        <a:spcAft>
                          <a:spcPts val="0"/>
                        </a:spcAft>
                      </a:pPr>
                      <a:r>
                        <a:rPr lang="en-US" altLang="zh-CN" sz="1600" b="0" i="0" kern="1200" dirty="0">
                          <a:solidFill>
                            <a:schemeClr val="tx1"/>
                          </a:solidFill>
                          <a:latin typeface="Heiti SC Medium" charset="-122"/>
                          <a:ea typeface="Heiti SC Medium" charset="-122"/>
                          <a:cs typeface="Heiti SC Medium" charset="-122"/>
                        </a:rPr>
                        <a:t>GNSS-R</a:t>
                      </a:r>
                      <a:r>
                        <a:rPr lang="zh-CN" altLang="zh-CN" sz="1600" b="0" i="0" kern="1200" dirty="0">
                          <a:solidFill>
                            <a:schemeClr val="tx1"/>
                          </a:solidFill>
                          <a:latin typeface="Heiti SC Medium" charset="-122"/>
                          <a:ea typeface="Heiti SC Medium" charset="-122"/>
                          <a:cs typeface="Heiti SC Medium" charset="-122"/>
                        </a:rPr>
                        <a:t>传感采集系统信息处理软件</a:t>
                      </a:r>
                      <a:r>
                        <a:rPr lang="zh-CN" altLang="en-US" sz="1600" b="0" i="0" kern="1200" dirty="0">
                          <a:solidFill>
                            <a:schemeClr val="tx1"/>
                          </a:solidFill>
                          <a:latin typeface="Heiti SC Medium" charset="-122"/>
                          <a:ea typeface="Heiti SC Medium" charset="-122"/>
                          <a:cs typeface="Heiti SC Medium" charset="-122"/>
                        </a:rPr>
                        <a:t>模块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endParaRPr lang="zh-CN" altLang="en-US" sz="1800" b="1" i="0" kern="1200" dirty="0">
                        <a:solidFill>
                          <a:schemeClr val="tx1"/>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11"/>
                  </a:ext>
                </a:extLst>
              </a:tr>
              <a:tr h="27119">
                <a:tc vMerge="1">
                  <a:txBody>
                    <a:bodyPr/>
                    <a:lstStyle/>
                    <a:p>
                      <a:endParaRPr lang="zh-CN" altLang="en-US"/>
                    </a:p>
                  </a:txBody>
                  <a:tcPr/>
                </a:tc>
                <a:tc>
                  <a:txBody>
                    <a:bodyPr/>
                    <a:lstStyle/>
                    <a:p>
                      <a:pPr algn="l">
                        <a:lnSpc>
                          <a:spcPct val="130000"/>
                        </a:lnSpc>
                        <a:spcAft>
                          <a:spcPts val="0"/>
                        </a:spcAft>
                      </a:pPr>
                      <a:r>
                        <a:rPr lang="zh-CN" altLang="zh-CN" sz="1600" b="0" i="0" kern="1200" dirty="0">
                          <a:solidFill>
                            <a:schemeClr val="tx1"/>
                          </a:solidFill>
                          <a:latin typeface="Heiti SC Medium" charset="-122"/>
                          <a:ea typeface="Heiti SC Medium" charset="-122"/>
                          <a:cs typeface="Heiti SC Medium" charset="-122"/>
                        </a:rPr>
                        <a:t>空间信息平台下航行环境数据整合与空间分析软件</a:t>
                      </a:r>
                      <a:r>
                        <a:rPr lang="zh-CN" altLang="en-US" sz="1600" b="0" i="0" kern="1200" dirty="0">
                          <a:solidFill>
                            <a:schemeClr val="tx1"/>
                          </a:solidFill>
                          <a:latin typeface="Heiti SC Medium" charset="-122"/>
                          <a:ea typeface="Heiti SC Medium" charset="-122"/>
                          <a:cs typeface="Heiti SC Medium" charset="-122"/>
                        </a:rPr>
                        <a:t>模块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endParaRPr lang="zh-CN" altLang="en-US" sz="1800" b="1" i="0" kern="1200" dirty="0">
                        <a:solidFill>
                          <a:schemeClr val="tx1"/>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12"/>
                  </a:ext>
                </a:extLst>
              </a:tr>
              <a:tr h="212913">
                <a:tc vMerge="1">
                  <a:txBody>
                    <a:bodyPr/>
                    <a:lstStyle/>
                    <a:p>
                      <a:pPr algn="ctr">
                        <a:lnSpc>
                          <a:spcPct val="150000"/>
                        </a:lnSpc>
                        <a:spcAft>
                          <a:spcPts val="0"/>
                        </a:spcAft>
                      </a:pPr>
                      <a:endParaRPr lang="zh-CN" sz="2000" b="1" kern="100" dirty="0">
                        <a:solidFill>
                          <a:schemeClr val="bg1"/>
                        </a:solidFill>
                        <a:latin typeface="Times New Roman"/>
                        <a:ea typeface="宋体"/>
                        <a:cs typeface="Times New Roman"/>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tcPr>
                </a:tc>
                <a:tc>
                  <a:txBody>
                    <a:bodyPr/>
                    <a:lstStyle/>
                    <a:p>
                      <a:pPr algn="l">
                        <a:lnSpc>
                          <a:spcPct val="130000"/>
                        </a:lnSpc>
                        <a:spcAft>
                          <a:spcPts val="0"/>
                        </a:spcAft>
                      </a:pPr>
                      <a:r>
                        <a:rPr lang="zh-CN" altLang="zh-CN" sz="1600" b="0" i="0" kern="1200" dirty="0">
                          <a:solidFill>
                            <a:schemeClr val="tx1"/>
                          </a:solidFill>
                          <a:latin typeface="Heiti SC Medium" charset="-122"/>
                          <a:ea typeface="Heiti SC Medium" charset="-122"/>
                          <a:cs typeface="Heiti SC Medium" charset="-122"/>
                        </a:rPr>
                        <a:t>多源感知数据的态势重构综合软件</a:t>
                      </a:r>
                      <a:r>
                        <a:rPr lang="zh-CN" altLang="en-US" sz="1600" b="0" i="0" kern="1200" dirty="0">
                          <a:solidFill>
                            <a:schemeClr val="tx1"/>
                          </a:solidFill>
                          <a:latin typeface="Heiti SC Medium" charset="-122"/>
                          <a:ea typeface="Heiti SC Medium" charset="-122"/>
                          <a:cs typeface="Heiti SC Medium" charset="-122"/>
                        </a:rPr>
                        <a:t>模块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en-US" altLang="zh-CN" sz="1800" b="1" i="0" kern="1200" dirty="0">
                          <a:solidFill>
                            <a:schemeClr val="tx1"/>
                          </a:solidFill>
                          <a:latin typeface="Heiti SC Medium" charset="-122"/>
                          <a:ea typeface="Heiti SC Medium" charset="-122"/>
                          <a:cs typeface="Heiti SC Medium" charset="-122"/>
                        </a:rPr>
                        <a:t>1</a:t>
                      </a:r>
                      <a:r>
                        <a:rPr lang="zh-CN" altLang="zh-CN" sz="1800" b="1" i="0" kern="1200" dirty="0">
                          <a:solidFill>
                            <a:schemeClr val="tx1"/>
                          </a:solidFill>
                          <a:latin typeface="Heiti SC Medium" charset="-122"/>
                          <a:ea typeface="Heiti SC Medium" charset="-122"/>
                          <a:cs typeface="Heiti SC Medium" charset="-122"/>
                        </a:rPr>
                        <a:t>套</a:t>
                      </a:r>
                      <a:endParaRPr lang="zh-CN" altLang="en-US" sz="1800" b="1" i="0" kern="1200" dirty="0">
                        <a:solidFill>
                          <a:schemeClr val="tx1"/>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596279670"/>
              </p:ext>
            </p:extLst>
          </p:nvPr>
        </p:nvGraphicFramePr>
        <p:xfrm>
          <a:off x="532531" y="1016732"/>
          <a:ext cx="8143931" cy="5093208"/>
        </p:xfrm>
        <a:graphic>
          <a:graphicData uri="http://schemas.openxmlformats.org/drawingml/2006/table">
            <a:tbl>
              <a:tblPr>
                <a:effectLst/>
              </a:tblPr>
              <a:tblGrid>
                <a:gridCol w="979129">
                  <a:extLst>
                    <a:ext uri="{9D8B030D-6E8A-4147-A177-3AD203B41FA5}">
                      <a16:colId xmlns:a16="http://schemas.microsoft.com/office/drawing/2014/main" val="20000"/>
                    </a:ext>
                  </a:extLst>
                </a:gridCol>
                <a:gridCol w="6192688">
                  <a:extLst>
                    <a:ext uri="{9D8B030D-6E8A-4147-A177-3AD203B41FA5}">
                      <a16:colId xmlns:a16="http://schemas.microsoft.com/office/drawing/2014/main" val="20001"/>
                    </a:ext>
                  </a:extLst>
                </a:gridCol>
                <a:gridCol w="972114">
                  <a:extLst>
                    <a:ext uri="{9D8B030D-6E8A-4147-A177-3AD203B41FA5}">
                      <a16:colId xmlns:a16="http://schemas.microsoft.com/office/drawing/2014/main" val="20002"/>
                    </a:ext>
                  </a:extLst>
                </a:gridCol>
              </a:tblGrid>
              <a:tr h="457200">
                <a:tc>
                  <a:txBody>
                    <a:bodyPr/>
                    <a:lstStyle/>
                    <a:p>
                      <a:pPr algn="ctr">
                        <a:lnSpc>
                          <a:spcPct val="130000"/>
                        </a:lnSpc>
                        <a:spcAft>
                          <a:spcPts val="0"/>
                        </a:spcAft>
                      </a:pPr>
                      <a:r>
                        <a:rPr lang="zh-CN" sz="2000" b="1" i="0" kern="100" dirty="0">
                          <a:solidFill>
                            <a:srgbClr val="C00000"/>
                          </a:solidFill>
                          <a:latin typeface="Heiti SC Medium" charset="-122"/>
                          <a:ea typeface="Heiti SC Medium" charset="-122"/>
                          <a:cs typeface="Heiti SC Medium" charset="-122"/>
                        </a:rPr>
                        <a:t>形式</a:t>
                      </a: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lnSpc>
                          <a:spcPct val="130000"/>
                        </a:lnSpc>
                        <a:spcAft>
                          <a:spcPts val="0"/>
                        </a:spcAft>
                      </a:pPr>
                      <a:r>
                        <a:rPr lang="zh-CN" sz="2000" b="1" i="0" kern="100" dirty="0">
                          <a:solidFill>
                            <a:srgbClr val="C00000"/>
                          </a:solidFill>
                          <a:latin typeface="Heiti SC Medium" charset="-122"/>
                          <a:ea typeface="Heiti SC Medium" charset="-122"/>
                          <a:cs typeface="Heiti SC Medium" charset="-122"/>
                        </a:rPr>
                        <a:t>研究成果</a:t>
                      </a: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lnSpc>
                          <a:spcPct val="130000"/>
                        </a:lnSpc>
                        <a:spcAft>
                          <a:spcPts val="0"/>
                        </a:spcAft>
                      </a:pPr>
                      <a:r>
                        <a:rPr lang="zh-CN" sz="2000" b="1" i="0" kern="100" dirty="0">
                          <a:solidFill>
                            <a:srgbClr val="C00000"/>
                          </a:solidFill>
                          <a:latin typeface="Heiti SC Medium" charset="-122"/>
                          <a:ea typeface="Heiti SC Medium" charset="-122"/>
                          <a:cs typeface="Heiti SC Medium" charset="-122"/>
                        </a:rPr>
                        <a:t>数量</a:t>
                      </a: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356616">
                <a:tc rowSpan="7">
                  <a:txBody>
                    <a:bodyPr/>
                    <a:lstStyle/>
                    <a:p>
                      <a:pPr algn="ctr">
                        <a:lnSpc>
                          <a:spcPct val="130000"/>
                        </a:lnSpc>
                        <a:spcAft>
                          <a:spcPts val="0"/>
                        </a:spcAft>
                      </a:pPr>
                      <a:r>
                        <a:rPr lang="zh-CN" altLang="en-US" sz="1900" b="1" i="0" kern="100" dirty="0">
                          <a:solidFill>
                            <a:srgbClr val="C00000"/>
                          </a:solidFill>
                          <a:latin typeface="Heiti SC Medium" charset="-122"/>
                          <a:ea typeface="Heiti SC Medium" charset="-122"/>
                          <a:cs typeface="Heiti SC Medium" charset="-122"/>
                        </a:rPr>
                        <a:t>样机</a:t>
                      </a:r>
                      <a:endParaRPr lang="zh-CN" sz="1900" b="1" i="0" kern="100" dirty="0">
                        <a:solidFill>
                          <a:srgbClr val="C00000"/>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just">
                        <a:lnSpc>
                          <a:spcPct val="130000"/>
                        </a:lnSpc>
                        <a:spcAft>
                          <a:spcPts val="0"/>
                        </a:spcAft>
                      </a:pPr>
                      <a:r>
                        <a:rPr lang="en-US" altLang="en-US" sz="1600" b="1" i="0" kern="1200" dirty="0">
                          <a:solidFill>
                            <a:schemeClr val="tx1"/>
                          </a:solidFill>
                          <a:latin typeface="Heiti SC Medium" charset="-122"/>
                          <a:ea typeface="Heiti SC Medium" charset="-122"/>
                          <a:cs typeface="Heiti SC Medium" charset="-122"/>
                        </a:rPr>
                        <a:t>X/S</a:t>
                      </a:r>
                      <a:r>
                        <a:rPr lang="zh-CN" altLang="en-US" sz="1600" b="1" i="0" kern="1200" dirty="0">
                          <a:solidFill>
                            <a:schemeClr val="tx1"/>
                          </a:solidFill>
                          <a:latin typeface="Heiti SC Medium" charset="-122"/>
                          <a:ea typeface="Heiti SC Medium" charset="-122"/>
                          <a:cs typeface="Heiti SC Medium" charset="-122"/>
                        </a:rPr>
                        <a:t>波段固态导航雷达原理样机和工程样机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zh-CN" sz="1900" b="1" i="0" kern="1200" dirty="0">
                          <a:solidFill>
                            <a:schemeClr val="tx1"/>
                          </a:solidFill>
                          <a:latin typeface="Heiti SC Medium" charset="-122"/>
                          <a:ea typeface="Heiti SC Medium" charset="-122"/>
                          <a:cs typeface="Heiti SC Medium" charset="-122"/>
                        </a:rPr>
                        <a:t>8</a:t>
                      </a:r>
                      <a:r>
                        <a:rPr lang="zh-CN" altLang="en-US" sz="1900" b="1" i="0" kern="1200" dirty="0">
                          <a:solidFill>
                            <a:schemeClr val="tx1"/>
                          </a:solidFill>
                          <a:latin typeface="Heiti SC Medium" charset="-122"/>
                          <a:ea typeface="Heiti SC Medium" charset="-122"/>
                          <a:cs typeface="Heiti SC Medium" charset="-122"/>
                        </a:rPr>
                        <a:t>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56616">
                <a:tc vMerge="1">
                  <a:txBody>
                    <a:bodyPr/>
                    <a:lstStyle/>
                    <a:p>
                      <a:endParaRPr lang="zh-CN" altLang="en-US"/>
                    </a:p>
                  </a:txBody>
                  <a:tcPr/>
                </a:tc>
                <a:tc>
                  <a:txBody>
                    <a:bodyPr/>
                    <a:lstStyle/>
                    <a:p>
                      <a:pPr algn="just">
                        <a:lnSpc>
                          <a:spcPct val="130000"/>
                        </a:lnSpc>
                        <a:spcAft>
                          <a:spcPts val="0"/>
                        </a:spcAft>
                      </a:pPr>
                      <a:r>
                        <a:rPr lang="zh-CN" altLang="en-US" sz="1600" b="1" i="0" kern="1200" dirty="0">
                          <a:solidFill>
                            <a:schemeClr val="tx1"/>
                          </a:solidFill>
                          <a:latin typeface="Heiti SC Medium" charset="-122"/>
                          <a:ea typeface="Heiti SC Medium" charset="-122"/>
                          <a:cs typeface="Heiti SC Medium" charset="-122"/>
                        </a:rPr>
                        <a:t>全景激光扫描雷达系统原理样机和工程样机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en-US" sz="1900" b="1" i="0" kern="1200" dirty="0">
                          <a:solidFill>
                            <a:schemeClr val="tx1"/>
                          </a:solidFill>
                          <a:latin typeface="Heiti SC Medium" charset="-122"/>
                          <a:ea typeface="Heiti SC Medium" charset="-122"/>
                          <a:cs typeface="Heiti SC Medium" charset="-122"/>
                        </a:rPr>
                        <a:t>4</a:t>
                      </a:r>
                      <a:r>
                        <a:rPr lang="zh-CN" altLang="en-US" sz="1900" b="1" i="0" kern="1200" dirty="0">
                          <a:solidFill>
                            <a:schemeClr val="tx1"/>
                          </a:solidFill>
                          <a:latin typeface="Heiti SC Medium" charset="-122"/>
                          <a:ea typeface="Heiti SC Medium" charset="-122"/>
                          <a:cs typeface="Heiti SC Medium" charset="-122"/>
                        </a:rPr>
                        <a:t>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56616">
                <a:tc vMerge="1">
                  <a:txBody>
                    <a:bodyPr/>
                    <a:lstStyle/>
                    <a:p>
                      <a:endParaRPr lang="zh-CN" altLang="en-US"/>
                    </a:p>
                  </a:txBody>
                  <a:tcPr/>
                </a:tc>
                <a:tc>
                  <a:txBody>
                    <a:bodyPr/>
                    <a:lstStyle/>
                    <a:p>
                      <a:pPr algn="just">
                        <a:lnSpc>
                          <a:spcPct val="130000"/>
                        </a:lnSpc>
                        <a:spcAft>
                          <a:spcPts val="0"/>
                        </a:spcAft>
                      </a:pPr>
                      <a:r>
                        <a:rPr lang="zh-CN" altLang="en-US" sz="1600" b="1" i="0" kern="1200" dirty="0">
                          <a:solidFill>
                            <a:schemeClr val="tx1"/>
                          </a:solidFill>
                          <a:latin typeface="Heiti SC Medium" charset="-122"/>
                          <a:ea typeface="Heiti SC Medium" charset="-122"/>
                          <a:cs typeface="Heiti SC Medium" charset="-122"/>
                        </a:rPr>
                        <a:t>全景激光扫描雷达系统原理样机和工程样机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en-US" sz="1900" b="1" i="0" kern="1200" dirty="0">
                          <a:solidFill>
                            <a:schemeClr val="tx1"/>
                          </a:solidFill>
                          <a:latin typeface="Heiti SC Medium" charset="-122"/>
                          <a:ea typeface="Heiti SC Medium" charset="-122"/>
                          <a:cs typeface="Heiti SC Medium" charset="-122"/>
                        </a:rPr>
                        <a:t>4</a:t>
                      </a:r>
                      <a:r>
                        <a:rPr lang="zh-CN" altLang="en-US" sz="1900" b="1" i="0" kern="1200" dirty="0">
                          <a:solidFill>
                            <a:schemeClr val="tx1"/>
                          </a:solidFill>
                          <a:latin typeface="Heiti SC Medium" charset="-122"/>
                          <a:ea typeface="Heiti SC Medium" charset="-122"/>
                          <a:cs typeface="Heiti SC Medium" charset="-122"/>
                        </a:rPr>
                        <a:t>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56616">
                <a:tc vMerge="1">
                  <a:txBody>
                    <a:bodyPr/>
                    <a:lstStyle/>
                    <a:p>
                      <a:endParaRPr lang="zh-CN" altLang="en-US"/>
                    </a:p>
                  </a:txBody>
                  <a:tcPr/>
                </a:tc>
                <a:tc>
                  <a:txBody>
                    <a:bodyPr/>
                    <a:lstStyle/>
                    <a:p>
                      <a:pPr algn="just">
                        <a:lnSpc>
                          <a:spcPct val="130000"/>
                        </a:lnSpc>
                        <a:spcAft>
                          <a:spcPts val="0"/>
                        </a:spcAft>
                      </a:pPr>
                      <a:r>
                        <a:rPr lang="zh-CN" altLang="en-US" sz="1600" b="1" i="0" kern="1200" dirty="0">
                          <a:solidFill>
                            <a:schemeClr val="tx1"/>
                          </a:solidFill>
                          <a:latin typeface="Heiti SC Medium" charset="-122"/>
                          <a:ea typeface="Heiti SC Medium" charset="-122"/>
                          <a:cs typeface="Heiti SC Medium" charset="-122"/>
                        </a:rPr>
                        <a:t>激光测速雷达系统原理样机和工程样机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zh-CN" sz="1900" b="1" i="0" kern="1200" dirty="0">
                          <a:solidFill>
                            <a:schemeClr val="tx1"/>
                          </a:solidFill>
                          <a:latin typeface="Heiti SC Medium" charset="-122"/>
                          <a:ea typeface="Heiti SC Medium" charset="-122"/>
                          <a:cs typeface="Heiti SC Medium" charset="-122"/>
                        </a:rPr>
                        <a:t>7</a:t>
                      </a:r>
                      <a:r>
                        <a:rPr lang="zh-CN" altLang="en-US" sz="1900" b="1" i="0" kern="1200" dirty="0">
                          <a:solidFill>
                            <a:schemeClr val="tx1"/>
                          </a:solidFill>
                          <a:latin typeface="Heiti SC Medium" charset="-122"/>
                          <a:ea typeface="Heiti SC Medium" charset="-122"/>
                          <a:cs typeface="Heiti SC Medium" charset="-122"/>
                        </a:rPr>
                        <a:t>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56616">
                <a:tc vMerge="1">
                  <a:txBody>
                    <a:bodyPr/>
                    <a:lstStyle/>
                    <a:p>
                      <a:pPr algn="ctr">
                        <a:lnSpc>
                          <a:spcPct val="150000"/>
                        </a:lnSpc>
                        <a:spcAft>
                          <a:spcPts val="0"/>
                        </a:spcAft>
                      </a:pPr>
                      <a:endParaRPr lang="zh-CN" sz="1800" b="1" kern="100" dirty="0">
                        <a:solidFill>
                          <a:srgbClr val="C00000"/>
                        </a:solidFill>
                        <a:latin typeface="Times New Roman" pitchFamily="18" charset="0"/>
                        <a:ea typeface="楷体" pitchFamily="49" charset="-122"/>
                        <a:cs typeface="Times New Roman" pitchFamily="18" charset="0"/>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just">
                        <a:lnSpc>
                          <a:spcPct val="130000"/>
                        </a:lnSpc>
                        <a:spcAft>
                          <a:spcPts val="0"/>
                        </a:spcAft>
                      </a:pPr>
                      <a:r>
                        <a:rPr lang="zh-CN" altLang="en-US" sz="1600" b="1" i="0" kern="1200" spc="-100" baseline="0" dirty="0">
                          <a:solidFill>
                            <a:schemeClr val="tx1"/>
                          </a:solidFill>
                          <a:latin typeface="Heiti SC Medium" charset="-122"/>
                          <a:ea typeface="Heiti SC Medium" charset="-122"/>
                          <a:cs typeface="Heiti SC Medium" charset="-122"/>
                        </a:rPr>
                        <a:t>船载热成像和可见光全景融合成像系统原理样机和工程样机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zh-CN" sz="1900" b="1" i="0" kern="1200" dirty="0">
                          <a:solidFill>
                            <a:schemeClr val="tx1"/>
                          </a:solidFill>
                          <a:latin typeface="Heiti SC Medium" charset="-122"/>
                          <a:ea typeface="Heiti SC Medium" charset="-122"/>
                          <a:cs typeface="Heiti SC Medium" charset="-122"/>
                        </a:rPr>
                        <a:t>7</a:t>
                      </a:r>
                      <a:r>
                        <a:rPr lang="zh-CN" altLang="en-US" sz="1900" b="1" i="0" kern="1200" dirty="0">
                          <a:solidFill>
                            <a:schemeClr val="tx1"/>
                          </a:solidFill>
                          <a:latin typeface="Heiti SC Medium" charset="-122"/>
                          <a:ea typeface="Heiti SC Medium" charset="-122"/>
                          <a:cs typeface="Heiti SC Medium" charset="-122"/>
                        </a:rPr>
                        <a:t>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r h="356616">
                <a:tc vMerge="1">
                  <a:txBody>
                    <a:bodyPr/>
                    <a:lstStyle/>
                    <a:p>
                      <a:endParaRPr lang="zh-CN" altLang="en-US"/>
                    </a:p>
                  </a:txBody>
                  <a:tcPr/>
                </a:tc>
                <a:tc>
                  <a:txBody>
                    <a:bodyPr/>
                    <a:lstStyle/>
                    <a:p>
                      <a:pPr algn="just">
                        <a:lnSpc>
                          <a:spcPct val="130000"/>
                        </a:lnSpc>
                        <a:spcAft>
                          <a:spcPts val="0"/>
                        </a:spcAft>
                      </a:pPr>
                      <a:r>
                        <a:rPr lang="en-US" altLang="en-US" sz="1600" b="1" i="0" kern="1200" dirty="0">
                          <a:solidFill>
                            <a:schemeClr val="tx1"/>
                          </a:solidFill>
                          <a:latin typeface="Heiti SC Medium" charset="-122"/>
                          <a:ea typeface="Heiti SC Medium" charset="-122"/>
                          <a:cs typeface="Heiti SC Medium" charset="-122"/>
                        </a:rPr>
                        <a:t>GNSS-R</a:t>
                      </a:r>
                      <a:r>
                        <a:rPr lang="zh-CN" altLang="en-US" sz="1600" b="1" i="0" kern="1200" dirty="0">
                          <a:solidFill>
                            <a:schemeClr val="tx1"/>
                          </a:solidFill>
                          <a:latin typeface="Heiti SC Medium" charset="-122"/>
                          <a:ea typeface="Heiti SC Medium" charset="-122"/>
                          <a:cs typeface="Heiti SC Medium" charset="-122"/>
                        </a:rPr>
                        <a:t>传感采集系统原理样机和工程样机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en-US" sz="1900" b="1" i="0" kern="1200" dirty="0">
                          <a:solidFill>
                            <a:schemeClr val="tx1"/>
                          </a:solidFill>
                          <a:latin typeface="Heiti SC Medium" charset="-122"/>
                          <a:ea typeface="Heiti SC Medium" charset="-122"/>
                          <a:cs typeface="Heiti SC Medium" charset="-122"/>
                        </a:rPr>
                        <a:t>4</a:t>
                      </a:r>
                      <a:r>
                        <a:rPr lang="zh-CN" altLang="en-US" sz="1900" b="1" i="0" kern="1200" dirty="0">
                          <a:solidFill>
                            <a:schemeClr val="tx1"/>
                          </a:solidFill>
                          <a:latin typeface="Heiti SC Medium" charset="-122"/>
                          <a:ea typeface="Heiti SC Medium" charset="-122"/>
                          <a:cs typeface="Heiti SC Medium" charset="-122"/>
                        </a:rPr>
                        <a:t>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6"/>
                  </a:ext>
                </a:extLst>
              </a:tr>
              <a:tr h="356616">
                <a:tc vMerge="1">
                  <a:txBody>
                    <a:bodyPr/>
                    <a:lstStyle/>
                    <a:p>
                      <a:endParaRPr lang="zh-CN" altLang="en-US"/>
                    </a:p>
                  </a:txBody>
                  <a:tcPr/>
                </a:tc>
                <a:tc>
                  <a:txBody>
                    <a:bodyPr/>
                    <a:lstStyle/>
                    <a:p>
                      <a:pPr algn="just">
                        <a:lnSpc>
                          <a:spcPct val="130000"/>
                        </a:lnSpc>
                        <a:spcAft>
                          <a:spcPts val="0"/>
                        </a:spcAft>
                      </a:pPr>
                      <a:r>
                        <a:rPr lang="zh-CN" altLang="en-US" sz="1600" b="1" i="0" kern="1200" dirty="0">
                          <a:solidFill>
                            <a:schemeClr val="tx1"/>
                          </a:solidFill>
                          <a:latin typeface="Heiti SC Medium" charset="-122"/>
                          <a:ea typeface="Heiti SC Medium" charset="-122"/>
                          <a:cs typeface="Heiti SC Medium" charset="-122"/>
                        </a:rPr>
                        <a:t>航行态势智能感知系统原理样机和工程样机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zh-CN" sz="1900" b="1" i="0" kern="1200" dirty="0">
                          <a:solidFill>
                            <a:schemeClr val="tx1"/>
                          </a:solidFill>
                          <a:latin typeface="Heiti SC Medium" charset="-122"/>
                          <a:ea typeface="Heiti SC Medium" charset="-122"/>
                          <a:cs typeface="Heiti SC Medium" charset="-122"/>
                        </a:rPr>
                        <a:t>4</a:t>
                      </a:r>
                      <a:r>
                        <a:rPr lang="zh-CN" altLang="en-US" sz="1900" b="1" i="0" kern="1200" dirty="0">
                          <a:solidFill>
                            <a:schemeClr val="tx1"/>
                          </a:solidFill>
                          <a:latin typeface="Heiti SC Medium" charset="-122"/>
                          <a:ea typeface="Heiti SC Medium" charset="-122"/>
                          <a:cs typeface="Heiti SC Medium" charset="-122"/>
                        </a:rPr>
                        <a:t>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07"/>
                  </a:ext>
                </a:extLst>
              </a:tr>
              <a:tr h="356616">
                <a:tc rowSpan="2">
                  <a:txBody>
                    <a:bodyPr/>
                    <a:lstStyle/>
                    <a:p>
                      <a:pPr marL="0" marR="0" indent="0" algn="ctr" defTabSz="914400" rtl="0" eaLnBrk="1" fontAlgn="auto" latinLnBrk="0" hangingPunct="1">
                        <a:lnSpc>
                          <a:spcPct val="130000"/>
                        </a:lnSpc>
                        <a:spcBef>
                          <a:spcPts val="0"/>
                        </a:spcBef>
                        <a:spcAft>
                          <a:spcPts val="0"/>
                        </a:spcAft>
                        <a:buClrTx/>
                        <a:buSzTx/>
                        <a:buFontTx/>
                        <a:buNone/>
                        <a:tabLst/>
                        <a:defRPr/>
                      </a:pPr>
                      <a:r>
                        <a:rPr lang="zh-CN" altLang="en-US" sz="1900" b="1" i="0" kern="100" dirty="0">
                          <a:solidFill>
                            <a:srgbClr val="C00000"/>
                          </a:solidFill>
                          <a:latin typeface="Heiti SC Medium" charset="-122"/>
                          <a:ea typeface="Heiti SC Medium" charset="-122"/>
                          <a:cs typeface="Heiti SC Medium" charset="-122"/>
                        </a:rPr>
                        <a:t>标准</a:t>
                      </a:r>
                      <a:endParaRPr lang="zh-CN" sz="1900" b="1" i="0" kern="100" dirty="0">
                        <a:solidFill>
                          <a:srgbClr val="C00000"/>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C9"/>
                    </a:solidFill>
                  </a:tcPr>
                </a:tc>
                <a:tc>
                  <a:txBody>
                    <a:bodyPr/>
                    <a:lstStyle/>
                    <a:p>
                      <a:pPr algn="just">
                        <a:lnSpc>
                          <a:spcPct val="130000"/>
                        </a:lnSpc>
                        <a:spcAft>
                          <a:spcPts val="0"/>
                        </a:spcAft>
                      </a:pPr>
                      <a:r>
                        <a:rPr lang="zh-CN" altLang="en-US" sz="1600" b="1" i="0" kern="1200" dirty="0">
                          <a:solidFill>
                            <a:schemeClr val="tx1"/>
                          </a:solidFill>
                          <a:latin typeface="Heiti SC Medium" charset="-122"/>
                          <a:ea typeface="Heiti SC Medium" charset="-122"/>
                          <a:cs typeface="Heiti SC Medium" charset="-122"/>
                        </a:rPr>
                        <a:t>航行态势智能感知系统应用及测试验证标准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altLang="zh-CN" sz="1900" b="1" i="0" kern="1200" dirty="0">
                          <a:solidFill>
                            <a:schemeClr val="tx1"/>
                          </a:solidFill>
                          <a:latin typeface="Heiti SC Medium" charset="-122"/>
                          <a:ea typeface="Heiti SC Medium" charset="-122"/>
                          <a:cs typeface="Heiti SC Medium" charset="-122"/>
                        </a:rPr>
                        <a:t>1</a:t>
                      </a:r>
                      <a:r>
                        <a:rPr lang="zh-CN" altLang="zh-CN" sz="1900" b="1" i="0" kern="1200" dirty="0">
                          <a:solidFill>
                            <a:schemeClr val="tx1"/>
                          </a:solidFill>
                          <a:latin typeface="Heiti SC Medium" charset="-122"/>
                          <a:ea typeface="Heiti SC Medium" charset="-122"/>
                          <a:cs typeface="Heiti SC Medium" charset="-122"/>
                        </a:rPr>
                        <a:t>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08"/>
                  </a:ext>
                </a:extLst>
              </a:tr>
              <a:tr h="356616">
                <a:tc vMerge="1">
                  <a:txBody>
                    <a:bodyPr/>
                    <a:lstStyle/>
                    <a:p>
                      <a:endParaRPr lang="zh-CN" altLang="en-US"/>
                    </a:p>
                  </a:txBody>
                  <a:tcPr/>
                </a:tc>
                <a:tc>
                  <a:txBody>
                    <a:bodyPr/>
                    <a:lstStyle/>
                    <a:p>
                      <a:pPr algn="just">
                        <a:lnSpc>
                          <a:spcPct val="130000"/>
                        </a:lnSpc>
                        <a:spcAft>
                          <a:spcPts val="0"/>
                        </a:spcAft>
                      </a:pPr>
                      <a:r>
                        <a:rPr lang="en-US" altLang="en-US" sz="1600" b="1" i="0" kern="1200" dirty="0">
                          <a:solidFill>
                            <a:schemeClr val="tx1"/>
                          </a:solidFill>
                          <a:latin typeface="Heiti SC Medium" charset="-122"/>
                          <a:ea typeface="Heiti SC Medium" charset="-122"/>
                          <a:cs typeface="Heiti SC Medium" charset="-122"/>
                        </a:rPr>
                        <a:t>IMO</a:t>
                      </a:r>
                      <a:r>
                        <a:rPr lang="zh-CN" altLang="en-US" sz="1600" b="1" i="0" kern="1200" dirty="0">
                          <a:solidFill>
                            <a:schemeClr val="tx1"/>
                          </a:solidFill>
                          <a:latin typeface="Heiti SC Medium" charset="-122"/>
                          <a:ea typeface="Heiti SC Medium" charset="-122"/>
                          <a:cs typeface="Heiti SC Medium" charset="-122"/>
                        </a:rPr>
                        <a:t>提案草案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altLang="zh-CN" sz="1900" b="1" i="0" kern="1200" dirty="0">
                          <a:solidFill>
                            <a:schemeClr val="tx1"/>
                          </a:solidFill>
                          <a:latin typeface="Heiti SC Medium" charset="-122"/>
                          <a:ea typeface="Heiti SC Medium" charset="-122"/>
                          <a:cs typeface="Heiti SC Medium" charset="-122"/>
                        </a:rPr>
                        <a:t>1</a:t>
                      </a:r>
                      <a:r>
                        <a:rPr lang="zh-CN" altLang="zh-CN" sz="1900" b="1" i="0" kern="1200" dirty="0">
                          <a:solidFill>
                            <a:schemeClr val="tx1"/>
                          </a:solidFill>
                          <a:latin typeface="Heiti SC Medium" charset="-122"/>
                          <a:ea typeface="Heiti SC Medium" charset="-122"/>
                          <a:cs typeface="Heiti SC Medium" charset="-122"/>
                        </a:rPr>
                        <a:t>套</a:t>
                      </a: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extLst>
                  <a:ext uri="{0D108BD9-81ED-4DB2-BD59-A6C34878D82A}">
                    <a16:rowId xmlns:a16="http://schemas.microsoft.com/office/drawing/2014/main" val="10009"/>
                  </a:ext>
                </a:extLst>
              </a:tr>
              <a:tr h="356616">
                <a:tc rowSpan="4">
                  <a:txBody>
                    <a:bodyPr/>
                    <a:lstStyle/>
                    <a:p>
                      <a:pPr algn="ctr">
                        <a:lnSpc>
                          <a:spcPct val="130000"/>
                        </a:lnSpc>
                        <a:spcAft>
                          <a:spcPts val="0"/>
                        </a:spcAft>
                      </a:pPr>
                      <a:r>
                        <a:rPr lang="zh-CN" altLang="en-US" sz="1900" b="1" i="0" kern="100" dirty="0">
                          <a:solidFill>
                            <a:srgbClr val="C00000"/>
                          </a:solidFill>
                          <a:latin typeface="Heiti SC Medium" charset="-122"/>
                          <a:ea typeface="Heiti SC Medium" charset="-122"/>
                          <a:cs typeface="Heiti SC Medium" charset="-122"/>
                        </a:rPr>
                        <a:t>知识</a:t>
                      </a:r>
                      <a:endParaRPr lang="en-US" altLang="zh-CN" sz="1900" b="1" i="0" kern="100" dirty="0">
                        <a:solidFill>
                          <a:srgbClr val="C00000"/>
                        </a:solidFill>
                        <a:latin typeface="Heiti SC Medium" charset="-122"/>
                        <a:ea typeface="Heiti SC Medium" charset="-122"/>
                        <a:cs typeface="Heiti SC Medium" charset="-122"/>
                      </a:endParaRPr>
                    </a:p>
                    <a:p>
                      <a:pPr algn="ctr">
                        <a:lnSpc>
                          <a:spcPct val="130000"/>
                        </a:lnSpc>
                        <a:spcAft>
                          <a:spcPts val="0"/>
                        </a:spcAft>
                      </a:pPr>
                      <a:r>
                        <a:rPr lang="zh-CN" altLang="en-US" sz="1900" b="1" i="0" kern="100" dirty="0">
                          <a:solidFill>
                            <a:srgbClr val="C00000"/>
                          </a:solidFill>
                          <a:latin typeface="Heiti SC Medium" charset="-122"/>
                          <a:ea typeface="Heiti SC Medium" charset="-122"/>
                          <a:cs typeface="Heiti SC Medium" charset="-122"/>
                        </a:rPr>
                        <a:t>产权</a:t>
                      </a:r>
                      <a:endParaRPr lang="zh-CN" sz="1900" b="1" i="0" kern="100" dirty="0">
                        <a:solidFill>
                          <a:srgbClr val="C00000"/>
                        </a:solidFill>
                        <a:latin typeface="Heiti SC Medium" charset="-122"/>
                        <a:ea typeface="Heiti SC Medium" charset="-122"/>
                        <a:cs typeface="Heiti SC Medium" charset="-122"/>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just">
                        <a:lnSpc>
                          <a:spcPct val="130000"/>
                        </a:lnSpc>
                        <a:spcAft>
                          <a:spcPts val="0"/>
                        </a:spcAft>
                      </a:pPr>
                      <a:r>
                        <a:rPr lang="zh-CN" altLang="en-US" sz="1600" b="1" i="0" kern="1200" dirty="0">
                          <a:solidFill>
                            <a:schemeClr val="tx1"/>
                          </a:solidFill>
                          <a:latin typeface="Heiti SC Medium" charset="-122"/>
                          <a:ea typeface="Heiti SC Medium" charset="-122"/>
                          <a:cs typeface="Heiti SC Medium" charset="-122"/>
                        </a:rPr>
                        <a:t>专著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en-US" sz="1900" b="1" i="0" kern="1200" dirty="0">
                          <a:solidFill>
                            <a:schemeClr val="tx1"/>
                          </a:solidFill>
                          <a:latin typeface="Heiti SC Medium" charset="-122"/>
                          <a:ea typeface="Heiti SC Medium" charset="-122"/>
                          <a:cs typeface="Heiti SC Medium" charset="-122"/>
                        </a:rPr>
                        <a:t>1</a:t>
                      </a:r>
                      <a:r>
                        <a:rPr lang="zh-CN" altLang="en-US" sz="1900" b="1" i="0" kern="1200" dirty="0">
                          <a:solidFill>
                            <a:schemeClr val="tx1"/>
                          </a:solidFill>
                          <a:latin typeface="Heiti SC Medium" charset="-122"/>
                          <a:ea typeface="Heiti SC Medium" charset="-122"/>
                          <a:cs typeface="Heiti SC Medium" charset="-122"/>
                        </a:rPr>
                        <a:t>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10"/>
                  </a:ext>
                </a:extLst>
              </a:tr>
              <a:tr h="356616">
                <a:tc vMerge="1">
                  <a:txBody>
                    <a:bodyPr/>
                    <a:lstStyle/>
                    <a:p>
                      <a:pPr algn="ctr">
                        <a:lnSpc>
                          <a:spcPct val="150000"/>
                        </a:lnSpc>
                        <a:spcAft>
                          <a:spcPts val="0"/>
                        </a:spcAft>
                      </a:pPr>
                      <a:endParaRPr lang="zh-CN" sz="2000" b="1" kern="100" dirty="0">
                        <a:solidFill>
                          <a:schemeClr val="bg1"/>
                        </a:solidFill>
                        <a:latin typeface="Times New Roman"/>
                        <a:ea typeface="宋体"/>
                        <a:cs typeface="Times New Roman"/>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tcPr>
                </a:tc>
                <a:tc>
                  <a:txBody>
                    <a:bodyPr/>
                    <a:lstStyle/>
                    <a:p>
                      <a:pPr algn="l">
                        <a:lnSpc>
                          <a:spcPct val="130000"/>
                        </a:lnSpc>
                        <a:spcAft>
                          <a:spcPts val="0"/>
                        </a:spcAft>
                      </a:pPr>
                      <a:r>
                        <a:rPr lang="zh-CN" altLang="en-US" sz="1600" b="1" i="0" kern="1200" dirty="0">
                          <a:solidFill>
                            <a:schemeClr val="tx1"/>
                          </a:solidFill>
                          <a:latin typeface="Heiti SC Medium" charset="-122"/>
                          <a:ea typeface="Heiti SC Medium" charset="-122"/>
                          <a:cs typeface="Heiti SC Medium" charset="-122"/>
                        </a:rPr>
                        <a:t>软件著作权</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en-US" sz="1900" b="1" i="0" kern="1200" dirty="0">
                          <a:solidFill>
                            <a:schemeClr val="tx1"/>
                          </a:solidFill>
                          <a:latin typeface="Heiti SC Medium" charset="-122"/>
                          <a:ea typeface="Heiti SC Medium" charset="-122"/>
                          <a:cs typeface="Heiti SC Medium" charset="-122"/>
                        </a:rPr>
                        <a:t>10</a:t>
                      </a:r>
                      <a:r>
                        <a:rPr lang="zh-CN" altLang="en-US" sz="1900" b="1" i="0" kern="1200" dirty="0">
                          <a:solidFill>
                            <a:schemeClr val="tx1"/>
                          </a:solidFill>
                          <a:latin typeface="Heiti SC Medium" charset="-122"/>
                          <a:ea typeface="Heiti SC Medium" charset="-122"/>
                          <a:cs typeface="Heiti SC Medium" charset="-122"/>
                        </a:rPr>
                        <a:t>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11"/>
                  </a:ext>
                </a:extLst>
              </a:tr>
              <a:tr h="356616">
                <a:tc vMerge="1">
                  <a:txBody>
                    <a:bodyPr/>
                    <a:lstStyle/>
                    <a:p>
                      <a:pPr algn="ctr">
                        <a:lnSpc>
                          <a:spcPct val="150000"/>
                        </a:lnSpc>
                        <a:spcAft>
                          <a:spcPts val="0"/>
                        </a:spcAft>
                      </a:pPr>
                      <a:endParaRPr lang="zh-CN" sz="2000" b="1" kern="100" dirty="0">
                        <a:solidFill>
                          <a:schemeClr val="bg1"/>
                        </a:solidFill>
                        <a:latin typeface="Times New Roman"/>
                        <a:ea typeface="宋体"/>
                        <a:cs typeface="Times New Roman"/>
                      </a:endParaRPr>
                    </a:p>
                  </a:txBody>
                  <a:tcPr marL="38100" marR="38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tcPr>
                </a:tc>
                <a:tc>
                  <a:txBody>
                    <a:bodyPr/>
                    <a:lstStyle/>
                    <a:p>
                      <a:pPr algn="l">
                        <a:lnSpc>
                          <a:spcPct val="130000"/>
                        </a:lnSpc>
                        <a:spcAft>
                          <a:spcPts val="0"/>
                        </a:spcAft>
                      </a:pPr>
                      <a:r>
                        <a:rPr lang="zh-CN" altLang="en-US" sz="1600" b="1" i="0" kern="1200" dirty="0">
                          <a:solidFill>
                            <a:schemeClr val="tx1"/>
                          </a:solidFill>
                          <a:latin typeface="Heiti SC Medium" charset="-122"/>
                          <a:ea typeface="Heiti SC Medium" charset="-122"/>
                          <a:cs typeface="Heiti SC Medium" charset="-122"/>
                        </a:rPr>
                        <a:t>专利申请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en-US" sz="1900" b="1" i="0" kern="1200" dirty="0">
                          <a:solidFill>
                            <a:schemeClr val="tx1"/>
                          </a:solidFill>
                          <a:latin typeface="Heiti SC Medium" charset="-122"/>
                          <a:ea typeface="Heiti SC Medium" charset="-122"/>
                          <a:cs typeface="Heiti SC Medium" charset="-122"/>
                        </a:rPr>
                        <a:t>20</a:t>
                      </a:r>
                      <a:r>
                        <a:rPr lang="zh-CN" altLang="en-US" sz="1900" b="1" i="0" kern="1200" dirty="0">
                          <a:solidFill>
                            <a:schemeClr val="tx1"/>
                          </a:solidFill>
                          <a:latin typeface="Heiti SC Medium" charset="-122"/>
                          <a:ea typeface="Heiti SC Medium" charset="-122"/>
                          <a:cs typeface="Heiti SC Medium" charset="-122"/>
                        </a:rPr>
                        <a:t>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12"/>
                  </a:ext>
                </a:extLst>
              </a:tr>
              <a:tr h="356616">
                <a:tc vMerge="1">
                  <a:txBody>
                    <a:bodyPr/>
                    <a:lstStyle/>
                    <a:p>
                      <a:endParaRPr lang="zh-CN" altLang="en-US"/>
                    </a:p>
                  </a:txBody>
                  <a:tcPr/>
                </a:tc>
                <a:tc>
                  <a:txBody>
                    <a:bodyPr/>
                    <a:lstStyle/>
                    <a:p>
                      <a:pPr algn="l">
                        <a:lnSpc>
                          <a:spcPct val="130000"/>
                        </a:lnSpc>
                        <a:spcAft>
                          <a:spcPts val="0"/>
                        </a:spcAft>
                      </a:pPr>
                      <a:r>
                        <a:rPr lang="zh-CN" altLang="en-US" sz="1600" b="1" i="0" kern="1200" dirty="0">
                          <a:solidFill>
                            <a:schemeClr val="tx1"/>
                          </a:solidFill>
                          <a:latin typeface="Heiti SC Medium" charset="-122"/>
                          <a:ea typeface="Heiti SC Medium" charset="-122"/>
                          <a:cs typeface="Heiti SC Medium" charset="-122"/>
                        </a:rPr>
                        <a:t>学术论文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gn="ctr">
                        <a:lnSpc>
                          <a:spcPct val="130000"/>
                        </a:lnSpc>
                        <a:spcAft>
                          <a:spcPts val="0"/>
                        </a:spcAft>
                      </a:pPr>
                      <a:r>
                        <a:rPr lang="en-US" altLang="en-US" sz="1900" b="1" i="0" kern="1200" dirty="0">
                          <a:solidFill>
                            <a:schemeClr val="tx1"/>
                          </a:solidFill>
                          <a:latin typeface="Heiti SC Medium" charset="-122"/>
                          <a:ea typeface="Heiti SC Medium" charset="-122"/>
                          <a:cs typeface="Heiti SC Medium" charset="-122"/>
                        </a:rPr>
                        <a:t>10</a:t>
                      </a:r>
                      <a:r>
                        <a:rPr lang="zh-CN" altLang="en-US" sz="1900" b="1" i="0" kern="1200" dirty="0">
                          <a:solidFill>
                            <a:schemeClr val="tx1"/>
                          </a:solidFill>
                          <a:latin typeface="Heiti SC Medium" charset="-122"/>
                          <a:ea typeface="Heiti SC Medium" charset="-122"/>
                          <a:cs typeface="Heiti SC Medium" charset="-122"/>
                        </a:rPr>
                        <a:t>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10013"/>
                  </a:ext>
                </a:extLst>
              </a:tr>
            </a:tbl>
          </a:graphicData>
        </a:graphic>
      </p:graphicFrame>
      <p:sp>
        <p:nvSpPr>
          <p:cNvPr id="50179"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、研究成果</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611188"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汇报内容</a:t>
            </a:r>
          </a:p>
        </p:txBody>
      </p:sp>
      <p:grpSp>
        <p:nvGrpSpPr>
          <p:cNvPr id="51203" name="Group 36"/>
          <p:cNvGrpSpPr>
            <a:grpSpLocks noChangeAspect="1"/>
          </p:cNvGrpSpPr>
          <p:nvPr/>
        </p:nvGrpSpPr>
        <p:grpSpPr bwMode="auto">
          <a:xfrm>
            <a:off x="863600" y="2528888"/>
            <a:ext cx="7416800" cy="719137"/>
            <a:chOff x="1440" y="1488"/>
            <a:chExt cx="3072" cy="288"/>
          </a:xfrm>
        </p:grpSpPr>
        <p:sp>
          <p:nvSpPr>
            <p:cNvPr id="51204" name="Rectangle 37"/>
            <p:cNvSpPr>
              <a:spLocks noChangeArrowheads="1"/>
            </p:cNvSpPr>
            <p:nvPr/>
          </p:nvSpPr>
          <p:spPr bwMode="gray">
            <a:xfrm>
              <a:off x="1776" y="1488"/>
              <a:ext cx="2736"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51205" name="Rectangle 38"/>
            <p:cNvSpPr>
              <a:spLocks noChangeArrowheads="1"/>
            </p:cNvSpPr>
            <p:nvPr/>
          </p:nvSpPr>
          <p:spPr bwMode="gray">
            <a:xfrm>
              <a:off x="1440" y="1488"/>
              <a:ext cx="384"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algn="ctr" eaLnBrk="0" hangingPunct="0"/>
              <a:r>
                <a:rPr lang="zh-CN" altLang="en-US" sz="3200" b="1" dirty="0">
                  <a:solidFill>
                    <a:srgbClr val="C00000"/>
                  </a:solidFill>
                  <a:latin typeface="Heiti SC Medium" charset="-122"/>
                  <a:ea typeface="Heiti SC Medium" charset="-122"/>
                  <a:cs typeface="Heiti SC Medium" charset="-122"/>
                </a:rPr>
                <a:t>五</a:t>
              </a:r>
              <a:endParaRPr lang="en-US" altLang="zh-CN" sz="3200" b="1" dirty="0">
                <a:solidFill>
                  <a:srgbClr val="C00000"/>
                </a:solidFill>
                <a:latin typeface="Heiti SC Medium" charset="-122"/>
                <a:ea typeface="Heiti SC Medium" charset="-122"/>
                <a:cs typeface="Heiti SC Medium" charset="-122"/>
              </a:endParaRPr>
            </a:p>
          </p:txBody>
        </p:sp>
        <p:sp>
          <p:nvSpPr>
            <p:cNvPr id="51206" name="Rectangle 39"/>
            <p:cNvSpPr>
              <a:spLocks noChangeArrowheads="1"/>
            </p:cNvSpPr>
            <p:nvPr/>
          </p:nvSpPr>
          <p:spPr bwMode="gray">
            <a:xfrm>
              <a:off x="1872" y="1504"/>
              <a:ext cx="2544" cy="234"/>
            </a:xfrm>
            <a:prstGeom prst="rect">
              <a:avLst/>
            </a:prstGeom>
            <a:noFill/>
            <a:ln w="9525" algn="ctr">
              <a:noFill/>
              <a:miter lim="800000"/>
              <a:headEnd/>
              <a:tailEnd/>
            </a:ln>
          </p:spPr>
          <p:txBody>
            <a:bodyPr>
              <a:spAutoFit/>
            </a:bodyPr>
            <a:lstStyle/>
            <a:p>
              <a:pPr eaLnBrk="0" hangingPunct="0"/>
              <a:r>
                <a:rPr lang="zh-CN" altLang="en-US" sz="3200" b="1" dirty="0">
                  <a:solidFill>
                    <a:srgbClr val="C00000"/>
                  </a:solidFill>
                  <a:latin typeface="Heiti SC Medium" charset="-122"/>
                  <a:ea typeface="Heiti SC Medium" charset="-122"/>
                  <a:cs typeface="Heiti SC Medium" charset="-122"/>
                </a:rPr>
                <a:t>项目的知识产权可行性分析报告</a:t>
              </a:r>
              <a:endParaRPr lang="en-US" altLang="zh-CN" sz="3200" b="1" dirty="0">
                <a:solidFill>
                  <a:srgbClr val="C00000"/>
                </a:solidFill>
                <a:latin typeface="Heiti SC Medium" charset="-122"/>
                <a:ea typeface="Heiti SC Medium" charset="-122"/>
                <a:cs typeface="Heiti SC Medium"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576263" y="115851"/>
            <a:ext cx="2182267" cy="508000"/>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、项目背景</a:t>
            </a:r>
          </a:p>
        </p:txBody>
      </p:sp>
      <p:sp>
        <p:nvSpPr>
          <p:cNvPr id="7171" name="矩形 14"/>
          <p:cNvSpPr>
            <a:spLocks noChangeArrowheads="1"/>
          </p:cNvSpPr>
          <p:nvPr/>
        </p:nvSpPr>
        <p:spPr bwMode="auto">
          <a:xfrm>
            <a:off x="576263" y="1520788"/>
            <a:ext cx="5831941" cy="1432700"/>
          </a:xfrm>
          <a:prstGeom prst="rect">
            <a:avLst/>
          </a:prstGeom>
          <a:noFill/>
          <a:ln>
            <a:noFill/>
          </a:ln>
          <a:extLst/>
        </p:spPr>
        <p:txBody>
          <a:bodyPr wrap="square">
            <a:spAutoFit/>
          </a:bodyPr>
          <a:lstStyle>
            <a:lvl1pPr eaLnBrk="0" hangingPunct="0">
              <a:defRPr>
                <a:solidFill>
                  <a:schemeClr val="tx1"/>
                </a:solidFill>
                <a:latin typeface="Times New Roman" pitchFamily="18" charset="0"/>
                <a:ea typeface="宋体" charset="-122"/>
              </a:defRPr>
            </a:lvl1pPr>
            <a:lvl2pPr marL="742950" indent="-285750" eaLnBrk="0" hangingPunct="0">
              <a:defRPr>
                <a:solidFill>
                  <a:schemeClr val="tx1"/>
                </a:solidFill>
                <a:latin typeface="Times New Roman" pitchFamily="18" charset="0"/>
                <a:ea typeface="宋体" charset="-122"/>
              </a:defRPr>
            </a:lvl2pPr>
            <a:lvl3pPr marL="1143000" indent="-228600" eaLnBrk="0" hangingPunct="0">
              <a:defRPr>
                <a:solidFill>
                  <a:schemeClr val="tx1"/>
                </a:solidFill>
                <a:latin typeface="Times New Roman" pitchFamily="18" charset="0"/>
                <a:ea typeface="宋体" charset="-122"/>
              </a:defRPr>
            </a:lvl3pPr>
            <a:lvl4pPr marL="1600200" indent="-228600" eaLnBrk="0" hangingPunct="0">
              <a:defRPr>
                <a:solidFill>
                  <a:schemeClr val="tx1"/>
                </a:solidFill>
                <a:latin typeface="Times New Roman" pitchFamily="18" charset="0"/>
                <a:ea typeface="宋体" charset="-122"/>
              </a:defRPr>
            </a:lvl4pPr>
            <a:lvl5pPr marL="2057400" indent="-228600" eaLnBrk="0" hangingPunct="0">
              <a:defRPr>
                <a:solidFill>
                  <a:schemeClr val="tx1"/>
                </a:solidFill>
                <a:latin typeface="Times New Roman" pitchFamily="18" charset="0"/>
                <a:ea typeface="宋体" charset="-122"/>
              </a:defRPr>
            </a:lvl5pPr>
            <a:lvl6pPr marL="2514600" indent="-228600" eaLnBrk="0" fontAlgn="base" hangingPunct="0">
              <a:spcBef>
                <a:spcPct val="0"/>
              </a:spcBef>
              <a:spcAft>
                <a:spcPct val="0"/>
              </a:spcAft>
              <a:defRPr>
                <a:solidFill>
                  <a:schemeClr val="tx1"/>
                </a:solidFill>
                <a:latin typeface="Times New Roman" pitchFamily="18" charset="0"/>
                <a:ea typeface="宋体" charset="-122"/>
              </a:defRPr>
            </a:lvl6pPr>
            <a:lvl7pPr marL="2971800" indent="-228600" eaLnBrk="0" fontAlgn="base" hangingPunct="0">
              <a:spcBef>
                <a:spcPct val="0"/>
              </a:spcBef>
              <a:spcAft>
                <a:spcPct val="0"/>
              </a:spcAft>
              <a:defRPr>
                <a:solidFill>
                  <a:schemeClr val="tx1"/>
                </a:solidFill>
                <a:latin typeface="Times New Roman" pitchFamily="18" charset="0"/>
                <a:ea typeface="宋体" charset="-122"/>
              </a:defRPr>
            </a:lvl7pPr>
            <a:lvl8pPr marL="3429000" indent="-228600" eaLnBrk="0" fontAlgn="base" hangingPunct="0">
              <a:spcBef>
                <a:spcPct val="0"/>
              </a:spcBef>
              <a:spcAft>
                <a:spcPct val="0"/>
              </a:spcAft>
              <a:defRPr>
                <a:solidFill>
                  <a:schemeClr val="tx1"/>
                </a:solidFill>
                <a:latin typeface="Times New Roman" pitchFamily="18" charset="0"/>
                <a:ea typeface="宋体" charset="-122"/>
              </a:defRPr>
            </a:lvl8pPr>
            <a:lvl9pPr marL="3886200" indent="-228600" eaLnBrk="0" fontAlgn="base" hangingPunct="0">
              <a:spcBef>
                <a:spcPct val="0"/>
              </a:spcBef>
              <a:spcAft>
                <a:spcPct val="0"/>
              </a:spcAft>
              <a:defRPr>
                <a:solidFill>
                  <a:schemeClr val="tx1"/>
                </a:solidFill>
                <a:latin typeface="Times New Roman" pitchFamily="18" charset="0"/>
                <a:ea typeface="宋体" charset="-122"/>
              </a:defRPr>
            </a:lvl9pPr>
          </a:lstStyle>
          <a:p>
            <a:pPr marL="342900" indent="-342900" algn="just">
              <a:lnSpc>
                <a:spcPct val="130000"/>
              </a:lnSpc>
              <a:buFontTx/>
              <a:buBlip>
                <a:blip r:embed="rId3"/>
              </a:buBlip>
              <a:defRPr/>
            </a:pPr>
            <a:r>
              <a:rPr lang="zh-CN" altLang="en-US" sz="1600" dirty="0">
                <a:solidFill>
                  <a:srgbClr val="FF0000"/>
                </a:solidFill>
                <a:latin typeface="黑体" panose="02010609060101010101" pitchFamily="49" charset="-122"/>
                <a:ea typeface="黑体" panose="02010609060101010101" pitchFamily="49" charset="-122"/>
              </a:rPr>
              <a:t>难度增加：</a:t>
            </a:r>
            <a:r>
              <a:rPr lang="zh-CN" altLang="en-US" sz="1600" dirty="0">
                <a:latin typeface="黑体" panose="02010609060101010101" pitchFamily="49" charset="-122"/>
                <a:ea typeface="黑体" panose="02010609060101010101" pitchFamily="49" charset="-122"/>
              </a:rPr>
              <a:t>形势严峻，航行决策失误将导致严重的事故。</a:t>
            </a:r>
            <a:endParaRPr lang="en-US" altLang="zh-CN" sz="1600" dirty="0">
              <a:latin typeface="黑体" panose="02010609060101010101" pitchFamily="49" charset="-122"/>
              <a:ea typeface="黑体" panose="02010609060101010101" pitchFamily="49" charset="-122"/>
            </a:endParaRPr>
          </a:p>
          <a:p>
            <a:pPr marL="342900" indent="-342900" algn="just">
              <a:lnSpc>
                <a:spcPct val="130000"/>
              </a:lnSpc>
              <a:buFontTx/>
              <a:buBlip>
                <a:blip r:embed="rId3"/>
              </a:buBlip>
              <a:defRPr/>
            </a:pPr>
            <a:r>
              <a:rPr lang="zh-CN" altLang="en-US" sz="1600" dirty="0">
                <a:solidFill>
                  <a:srgbClr val="FF0000"/>
                </a:solidFill>
                <a:latin typeface="黑体" panose="02010609060101010101" pitchFamily="49" charset="-122"/>
                <a:ea typeface="黑体" panose="02010609060101010101" pitchFamily="49" charset="-122"/>
              </a:rPr>
              <a:t>缺少安全预警措施：</a:t>
            </a:r>
            <a:r>
              <a:rPr lang="zh-CN" altLang="en-US" sz="1600" dirty="0">
                <a:latin typeface="黑体" panose="02010609060101010101" pitchFamily="49" charset="-122"/>
                <a:ea typeface="黑体" panose="02010609060101010101" pitchFamily="49" charset="-122"/>
              </a:rPr>
              <a:t>影响安全主要因素：人、船舶、货物、环境、政策。</a:t>
            </a:r>
            <a:r>
              <a:rPr lang="zh-CN" altLang="en-US" sz="1600" b="1" dirty="0">
                <a:solidFill>
                  <a:srgbClr val="FF0000"/>
                </a:solidFill>
                <a:latin typeface="黑体" panose="02010609060101010101" pitchFamily="49" charset="-122"/>
                <a:ea typeface="黑体" panose="02010609060101010101" pitchFamily="49" charset="-122"/>
              </a:rPr>
              <a:t>航行决策主要依赖人的主观因素，约</a:t>
            </a:r>
            <a:r>
              <a:rPr lang="en-US" altLang="zh-CN" sz="1600" b="1" dirty="0">
                <a:solidFill>
                  <a:srgbClr val="FF0000"/>
                </a:solidFill>
                <a:latin typeface="黑体" panose="02010609060101010101" pitchFamily="49" charset="-122"/>
                <a:ea typeface="黑体" panose="02010609060101010101" pitchFamily="49" charset="-122"/>
              </a:rPr>
              <a:t>80%</a:t>
            </a:r>
            <a:r>
              <a:rPr lang="zh-CN" altLang="en-US" sz="1600" b="1" dirty="0">
                <a:solidFill>
                  <a:srgbClr val="FF0000"/>
                </a:solidFill>
                <a:latin typeface="黑体" panose="02010609060101010101" pitchFamily="49" charset="-122"/>
                <a:ea typeface="黑体" panose="02010609060101010101" pitchFamily="49" charset="-122"/>
              </a:rPr>
              <a:t>航行事故由人的因素引起</a:t>
            </a:r>
            <a:r>
              <a:rPr lang="zh-CN" altLang="en-US" sz="1600" dirty="0">
                <a:latin typeface="黑体" panose="02010609060101010101" pitchFamily="49" charset="-122"/>
                <a:ea typeface="黑体" panose="02010609060101010101" pitchFamily="49" charset="-122"/>
              </a:rPr>
              <a:t>。</a:t>
            </a:r>
            <a:r>
              <a:rPr lang="zh-CN" altLang="en-US" sz="1900" b="1" dirty="0">
                <a:latin typeface="楷体" pitchFamily="49" charset="-122"/>
                <a:ea typeface="楷体" pitchFamily="49" charset="-122"/>
              </a:rPr>
              <a:t>    </a:t>
            </a:r>
            <a:endParaRPr lang="zh-CN" altLang="en-US" sz="1900" dirty="0"/>
          </a:p>
        </p:txBody>
      </p:sp>
      <p:grpSp>
        <p:nvGrpSpPr>
          <p:cNvPr id="18436" name="Group 29"/>
          <p:cNvGrpSpPr>
            <a:grpSpLocks/>
          </p:cNvGrpSpPr>
          <p:nvPr/>
        </p:nvGrpSpPr>
        <p:grpSpPr bwMode="auto">
          <a:xfrm>
            <a:off x="611188" y="944563"/>
            <a:ext cx="3944430" cy="468312"/>
            <a:chOff x="1728" y="1961"/>
            <a:chExt cx="3688" cy="299"/>
          </a:xfrm>
        </p:grpSpPr>
        <p:sp>
          <p:nvSpPr>
            <p:cNvPr id="17" name="AutoShape 31"/>
            <p:cNvSpPr>
              <a:spLocks noChangeArrowheads="1"/>
            </p:cNvSpPr>
            <p:nvPr/>
          </p:nvSpPr>
          <p:spPr bwMode="gray">
            <a:xfrm>
              <a:off x="1728" y="1961"/>
              <a:ext cx="3264" cy="299"/>
            </a:xfrm>
            <a:prstGeom prst="roundRect">
              <a:avLst>
                <a:gd name="adj" fmla="val 10889"/>
              </a:avLst>
            </a:prstGeom>
            <a:solidFill>
              <a:schemeClr val="accent5"/>
            </a:solidFill>
            <a:ln w="25400">
              <a:solidFill>
                <a:schemeClr val="accent1">
                  <a:lumMod val="90000"/>
                </a:schemeClr>
              </a:solidFill>
              <a:round/>
              <a:headEnd/>
              <a:tailEnd/>
            </a:ln>
            <a:effectLst>
              <a:outerShdw dist="107763" dir="2700000" algn="ctr" rotWithShape="0">
                <a:schemeClr val="bg2">
                  <a:alpha val="50000"/>
                </a:schemeClr>
              </a:outerShdw>
            </a:effectLst>
          </p:spPr>
          <p:txBody>
            <a:bodyPr wrap="none" anchor="ctr"/>
            <a:lstStyle/>
            <a:p>
              <a:pPr eaLnBrk="0" hangingPunct="0">
                <a:defRPr/>
              </a:pPr>
              <a:endParaRPr lang="zh-CN" altLang="en-US"/>
            </a:p>
          </p:txBody>
        </p:sp>
        <p:sp>
          <p:nvSpPr>
            <p:cNvPr id="18442" name="Text Box 33"/>
            <p:cNvSpPr txBox="1">
              <a:spLocks noChangeArrowheads="1"/>
            </p:cNvSpPr>
            <p:nvPr/>
          </p:nvSpPr>
          <p:spPr bwMode="gray">
            <a:xfrm>
              <a:off x="1901" y="1966"/>
              <a:ext cx="3515" cy="289"/>
            </a:xfrm>
            <a:prstGeom prst="rect">
              <a:avLst/>
            </a:prstGeom>
            <a:noFill/>
            <a:ln w="9525" algn="ctr">
              <a:noFill/>
              <a:miter lim="800000"/>
              <a:headEnd/>
              <a:tailEnd/>
            </a:ln>
          </p:spPr>
          <p:txBody>
            <a:bodyPr>
              <a:spAutoFit/>
            </a:bodyPr>
            <a:lstStyle/>
            <a:p>
              <a:pPr eaLnBrk="0" hangingPunct="0">
                <a:lnSpc>
                  <a:spcPct val="130000"/>
                </a:lnSpc>
              </a:pPr>
              <a:r>
                <a:rPr lang="zh-CN" altLang="en-US" b="1" dirty="0">
                  <a:solidFill>
                    <a:srgbClr val="FF0000"/>
                  </a:solidFill>
                  <a:latin typeface="Heiti SC Medium" charset="-122"/>
                  <a:ea typeface="Heiti SC Medium" charset="-122"/>
                  <a:cs typeface="Heiti SC Medium" charset="-122"/>
                </a:rPr>
                <a:t>背景</a:t>
              </a:r>
              <a:r>
                <a:rPr lang="en-US" altLang="zh-CN" b="1" dirty="0">
                  <a:solidFill>
                    <a:srgbClr val="FF0000"/>
                  </a:solidFill>
                  <a:latin typeface="Heiti SC Medium" charset="-122"/>
                  <a:ea typeface="Heiti SC Medium" charset="-122"/>
                  <a:cs typeface="Heiti SC Medium" charset="-122"/>
                </a:rPr>
                <a:t>1</a:t>
              </a:r>
              <a:r>
                <a:rPr lang="zh-CN" altLang="en-US" b="1" dirty="0">
                  <a:solidFill>
                    <a:srgbClr val="FF0000"/>
                  </a:solidFill>
                  <a:latin typeface="Heiti SC Medium" charset="-122"/>
                  <a:ea typeface="Heiti SC Medium" charset="-122"/>
                  <a:cs typeface="Heiti SC Medium" charset="-122"/>
                </a:rPr>
                <a:t>：现代航行安全的挑战</a:t>
              </a:r>
            </a:p>
          </p:txBody>
        </p:sp>
      </p:grpSp>
      <p:sp>
        <p:nvSpPr>
          <p:cNvPr id="18437" name="矩形 9"/>
          <p:cNvSpPr>
            <a:spLocks noChangeArrowheads="1"/>
          </p:cNvSpPr>
          <p:nvPr/>
        </p:nvSpPr>
        <p:spPr bwMode="auto">
          <a:xfrm>
            <a:off x="899592" y="4181016"/>
            <a:ext cx="4398516" cy="2308324"/>
          </a:xfrm>
          <a:prstGeom prst="rect">
            <a:avLst/>
          </a:prstGeom>
          <a:noFill/>
          <a:ln w="9525">
            <a:noFill/>
            <a:miter lim="800000"/>
            <a:headEnd/>
            <a:tailEnd/>
          </a:ln>
        </p:spPr>
        <p:txBody>
          <a:bodyPr wrap="square">
            <a:spAutoFit/>
          </a:bodyPr>
          <a:lstStyle/>
          <a:p>
            <a:pPr algn="just" eaLnBrk="0" hangingPunct="0">
              <a:lnSpc>
                <a:spcPct val="150000"/>
              </a:lnSpc>
              <a:defRPr/>
            </a:pPr>
            <a:r>
              <a:rPr lang="zh-CN" altLang="en-US" sz="1600" b="1" dirty="0">
                <a:solidFill>
                  <a:srgbClr val="FF0000"/>
                </a:solidFill>
                <a:latin typeface="Heiti SC Medium" charset="-122"/>
                <a:ea typeface="Heiti SC Medium" charset="-122"/>
                <a:cs typeface="Heiti SC Medium" charset="-122"/>
              </a:rPr>
              <a:t>实例：</a:t>
            </a:r>
            <a:r>
              <a:rPr lang="zh-CN" altLang="en-US" sz="1600" b="1" dirty="0">
                <a:latin typeface="Heiti SC Medium" charset="-122"/>
                <a:ea typeface="Heiti SC Medium" charset="-122"/>
                <a:cs typeface="Heiti SC Medium" charset="-122"/>
              </a:rPr>
              <a:t>“桑吉”轮事故调查报告显示：</a:t>
            </a:r>
            <a:endParaRPr lang="en-US" altLang="zh-CN" sz="1600" b="1" dirty="0">
              <a:latin typeface="Heiti SC Medium" charset="-122"/>
              <a:ea typeface="Heiti SC Medium" charset="-122"/>
              <a:cs typeface="Heiti SC Medium" charset="-122"/>
            </a:endParaRPr>
          </a:p>
          <a:p>
            <a:pPr marL="285750" indent="-285750" algn="just">
              <a:lnSpc>
                <a:spcPct val="150000"/>
              </a:lnSpc>
              <a:buClr>
                <a:srgbClr val="FF0000"/>
              </a:buClr>
              <a:buFontTx/>
              <a:buBlip>
                <a:blip r:embed="rId4"/>
              </a:buBlip>
              <a:defRPr/>
            </a:pPr>
            <a:r>
              <a:rPr lang="zh-CN" altLang="en-US" sz="1600" b="1" dirty="0">
                <a:solidFill>
                  <a:srgbClr val="FF0000"/>
                </a:solidFill>
                <a:latin typeface="Heiti SC Medium" charset="-122"/>
                <a:ea typeface="Heiti SC Medium" charset="-122"/>
                <a:cs typeface="Heiti SC Medium" charset="-122"/>
              </a:rPr>
              <a:t>观测手段：</a:t>
            </a:r>
            <a:r>
              <a:rPr lang="zh-CN" altLang="en-US" sz="1600" b="1" dirty="0">
                <a:latin typeface="Heiti SC Medium" charset="-122"/>
                <a:ea typeface="Heiti SC Medium" charset="-122"/>
                <a:cs typeface="Heiti SC Medium" charset="-122"/>
              </a:rPr>
              <a:t>主要是雷达、海图、</a:t>
            </a:r>
            <a:r>
              <a:rPr lang="en-US" altLang="zh-CN" sz="1600" b="1" dirty="0">
                <a:latin typeface="Heiti SC Medium" charset="-122"/>
                <a:ea typeface="Heiti SC Medium" charset="-122"/>
                <a:cs typeface="Heiti SC Medium" charset="-122"/>
              </a:rPr>
              <a:t>AIS</a:t>
            </a:r>
          </a:p>
          <a:p>
            <a:pPr marL="285750" indent="-285750" algn="just">
              <a:lnSpc>
                <a:spcPct val="150000"/>
              </a:lnSpc>
              <a:buClr>
                <a:srgbClr val="FF0000"/>
              </a:buClr>
              <a:buFontTx/>
              <a:buBlip>
                <a:blip r:embed="rId4"/>
              </a:buBlip>
              <a:defRPr/>
            </a:pPr>
            <a:r>
              <a:rPr lang="zh-CN" altLang="en-US" sz="1600" b="1" dirty="0">
                <a:solidFill>
                  <a:srgbClr val="FF0000"/>
                </a:solidFill>
                <a:latin typeface="Heiti SC Medium" charset="-122"/>
                <a:ea typeface="Heiti SC Medium" charset="-122"/>
                <a:cs typeface="Heiti SC Medium" charset="-122"/>
              </a:rPr>
              <a:t>存在问题： </a:t>
            </a:r>
            <a:endParaRPr lang="en-US" altLang="zh-CN" sz="1600" b="1" dirty="0">
              <a:solidFill>
                <a:srgbClr val="FF0000"/>
              </a:solidFill>
              <a:latin typeface="Heiti SC Medium" charset="-122"/>
              <a:ea typeface="Heiti SC Medium" charset="-122"/>
              <a:cs typeface="Heiti SC Medium" charset="-122"/>
            </a:endParaRPr>
          </a:p>
          <a:p>
            <a:pPr marL="285750" indent="-285750" algn="just">
              <a:lnSpc>
                <a:spcPct val="150000"/>
              </a:lnSpc>
              <a:buClr>
                <a:srgbClr val="FF0000"/>
              </a:buClr>
              <a:defRPr/>
            </a:pPr>
            <a:r>
              <a:rPr lang="en-US" altLang="zh-CN" sz="1600" b="1" dirty="0">
                <a:latin typeface="Heiti SC Medium" charset="-122"/>
                <a:ea typeface="Heiti SC Medium" charset="-122"/>
                <a:cs typeface="Heiti SC Medium" charset="-122"/>
              </a:rPr>
              <a:t>-- </a:t>
            </a:r>
            <a:r>
              <a:rPr lang="zh-CN" altLang="en-US" sz="1600" b="1" dirty="0">
                <a:latin typeface="Heiti SC Medium" charset="-122"/>
                <a:ea typeface="Heiti SC Medium" charset="-122"/>
                <a:cs typeface="Heiti SC Medium" charset="-122"/>
              </a:rPr>
              <a:t>雷达需手动捕获目标</a:t>
            </a:r>
            <a:r>
              <a:rPr lang="zh-CN" altLang="en-US" sz="1600" b="1" dirty="0">
                <a:solidFill>
                  <a:srgbClr val="FF0000"/>
                </a:solidFill>
                <a:latin typeface="Heiti SC Medium" charset="-122"/>
                <a:ea typeface="Heiti SC Medium" charset="-122"/>
                <a:cs typeface="Heiti SC Medium" charset="-122"/>
              </a:rPr>
              <a:t>（未操作则有隐患）</a:t>
            </a:r>
            <a:endParaRPr lang="en-US" altLang="zh-CN" sz="1600" b="1" dirty="0">
              <a:solidFill>
                <a:srgbClr val="FF0000"/>
              </a:solidFill>
              <a:latin typeface="Heiti SC Medium" charset="-122"/>
              <a:ea typeface="Heiti SC Medium" charset="-122"/>
              <a:cs typeface="Heiti SC Medium" charset="-122"/>
            </a:endParaRPr>
          </a:p>
          <a:p>
            <a:pPr marL="285750" indent="-285750" algn="just">
              <a:lnSpc>
                <a:spcPct val="150000"/>
              </a:lnSpc>
              <a:buClr>
                <a:srgbClr val="FF0000"/>
              </a:buClr>
              <a:defRPr/>
            </a:pPr>
            <a:r>
              <a:rPr lang="en-US" altLang="zh-CN" sz="1600" b="1" dirty="0">
                <a:latin typeface="Heiti SC Medium" charset="-122"/>
                <a:ea typeface="Heiti SC Medium" charset="-122"/>
                <a:cs typeface="Heiti SC Medium" charset="-122"/>
              </a:rPr>
              <a:t>-- </a:t>
            </a:r>
            <a:r>
              <a:rPr lang="en-US" altLang="zh-CN" sz="1600" b="1" spc="-100" dirty="0">
                <a:latin typeface="Heiti SC Medium" charset="-122"/>
                <a:ea typeface="Heiti SC Medium" charset="-122"/>
                <a:cs typeface="Heiti SC Medium" charset="-122"/>
              </a:rPr>
              <a:t>AIS</a:t>
            </a:r>
            <a:r>
              <a:rPr lang="zh-CN" altLang="en-US" sz="1600" b="1" spc="-100" dirty="0">
                <a:latin typeface="Heiti SC Medium" charset="-122"/>
                <a:ea typeface="Heiti SC Medium" charset="-122"/>
                <a:cs typeface="Heiti SC Medium" charset="-122"/>
              </a:rPr>
              <a:t>与雷达未自动融合关联，目标识别不清</a:t>
            </a:r>
            <a:endParaRPr lang="en-US" altLang="zh-CN" sz="1600" b="1" spc="-100" dirty="0">
              <a:latin typeface="Heiti SC Medium" charset="-122"/>
              <a:ea typeface="Heiti SC Medium" charset="-122"/>
              <a:cs typeface="Heiti SC Medium" charset="-122"/>
            </a:endParaRPr>
          </a:p>
          <a:p>
            <a:pPr marL="285750" indent="-285750" algn="just">
              <a:lnSpc>
                <a:spcPct val="150000"/>
              </a:lnSpc>
              <a:buClr>
                <a:srgbClr val="FF0000"/>
              </a:buClr>
              <a:defRPr/>
            </a:pPr>
            <a:r>
              <a:rPr lang="en-US" altLang="zh-CN" sz="1600" b="1" dirty="0">
                <a:latin typeface="Heiti SC Medium" charset="-122"/>
                <a:ea typeface="Heiti SC Medium" charset="-122"/>
                <a:cs typeface="Heiti SC Medium" charset="-122"/>
              </a:rPr>
              <a:t>-- VHF</a:t>
            </a:r>
            <a:r>
              <a:rPr lang="zh-CN" altLang="en-US" sz="1600" b="1" dirty="0">
                <a:latin typeface="Heiti SC Medium" charset="-122"/>
                <a:ea typeface="Heiti SC Medium" charset="-122"/>
                <a:cs typeface="Heiti SC Medium" charset="-122"/>
              </a:rPr>
              <a:t>沟通中语言不畅、不回答或拒绝回应 </a:t>
            </a:r>
          </a:p>
        </p:txBody>
      </p:sp>
      <p:sp>
        <p:nvSpPr>
          <p:cNvPr id="14" name="对角圆角矩形 13"/>
          <p:cNvSpPr/>
          <p:nvPr/>
        </p:nvSpPr>
        <p:spPr bwMode="auto">
          <a:xfrm>
            <a:off x="627184" y="3172263"/>
            <a:ext cx="8245599" cy="857250"/>
          </a:xfrm>
          <a:prstGeom prst="round2DiagRect">
            <a:avLst/>
          </a:prstGeom>
          <a:solidFill>
            <a:schemeClr val="accent5"/>
          </a:solidFill>
          <a:ln w="12700" cap="flat" cmpd="sng" algn="ctr">
            <a:solidFill>
              <a:schemeClr val="accent5">
                <a:lumMod val="50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a:lstStyle/>
          <a:p>
            <a:pPr marL="609600" indent="-609600" eaLnBrk="0" hangingPunct="0">
              <a:lnSpc>
                <a:spcPct val="80000"/>
              </a:lnSpc>
              <a:spcBef>
                <a:spcPct val="20000"/>
              </a:spcBef>
              <a:defRPr/>
            </a:pPr>
            <a:endParaRPr lang="zh-CN" altLang="en-US" sz="2600">
              <a:ea typeface="幼圆" pitchFamily="49" charset="-122"/>
            </a:endParaRPr>
          </a:p>
        </p:txBody>
      </p:sp>
      <p:sp>
        <p:nvSpPr>
          <p:cNvPr id="18439" name="矩形 11"/>
          <p:cNvSpPr>
            <a:spLocks noChangeArrowheads="1"/>
          </p:cNvSpPr>
          <p:nvPr/>
        </p:nvSpPr>
        <p:spPr bwMode="auto">
          <a:xfrm>
            <a:off x="771879" y="3234634"/>
            <a:ext cx="7956208" cy="732508"/>
          </a:xfrm>
          <a:prstGeom prst="rect">
            <a:avLst/>
          </a:prstGeom>
          <a:noFill/>
          <a:ln w="9525">
            <a:noFill/>
            <a:miter lim="800000"/>
            <a:headEnd/>
            <a:tailEnd/>
          </a:ln>
        </p:spPr>
        <p:txBody>
          <a:bodyPr wrap="square">
            <a:spAutoFit/>
          </a:bodyPr>
          <a:lstStyle/>
          <a:p>
            <a:pPr algn="just" eaLnBrk="0" hangingPunct="0">
              <a:lnSpc>
                <a:spcPct val="130000"/>
              </a:lnSpc>
            </a:pPr>
            <a:r>
              <a:rPr lang="zh-CN" altLang="en-US" sz="1600" b="1" dirty="0">
                <a:solidFill>
                  <a:srgbClr val="FF0000"/>
                </a:solidFill>
                <a:latin typeface="Heiti SC Medium" charset="-122"/>
                <a:ea typeface="Heiti SC Medium" charset="-122"/>
                <a:cs typeface="Heiti SC Medium" charset="-122"/>
              </a:rPr>
              <a:t>        如何利用先进技术手段提高感知能力、提供辅助决策、实现安全预警，最大限度降低人的主观因素影响是船东的迫切需求。</a:t>
            </a:r>
          </a:p>
        </p:txBody>
      </p:sp>
      <p:pic>
        <p:nvPicPr>
          <p:cNvPr id="18440" name="Picture 11" descr="C:\Users\user\Desktop\timg05MWIUIT.jpg"/>
          <p:cNvPicPr>
            <a:picLocks noChangeAspect="1" noChangeArrowheads="1"/>
          </p:cNvPicPr>
          <p:nvPr/>
        </p:nvPicPr>
        <p:blipFill>
          <a:blip r:embed="rId5" cstate="print"/>
          <a:srcRect/>
          <a:stretch>
            <a:fillRect/>
          </a:stretch>
        </p:blipFill>
        <p:spPr bwMode="auto">
          <a:xfrm>
            <a:off x="5298108" y="4181016"/>
            <a:ext cx="3629235" cy="2308323"/>
          </a:xfrm>
          <a:prstGeom prst="rect">
            <a:avLst/>
          </a:prstGeom>
          <a:noFill/>
          <a:ln w="9525">
            <a:noFill/>
            <a:miter lim="800000"/>
            <a:headEnd/>
            <a:tailEnd/>
          </a:ln>
        </p:spPr>
      </p:pic>
      <p:graphicFrame>
        <p:nvGraphicFramePr>
          <p:cNvPr id="11" name="图示 10"/>
          <p:cNvGraphicFramePr/>
          <p:nvPr>
            <p:extLst>
              <p:ext uri="{D42A27DB-BD31-4B8C-83A1-F6EECF244321}">
                <p14:modId xmlns:p14="http://schemas.microsoft.com/office/powerpoint/2010/main" val="816730870"/>
              </p:ext>
            </p:extLst>
          </p:nvPr>
        </p:nvGraphicFramePr>
        <p:xfrm>
          <a:off x="6034657" y="832621"/>
          <a:ext cx="3109343" cy="2197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dissolve">
                                      <p:cBhvr>
                                        <p:cTn id="7" dur="1000"/>
                                        <p:tgtEl>
                                          <p:spTgt spid="7171"/>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1000"/>
                                        <p:tgtEl>
                                          <p:spTgt spid="11"/>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18440"/>
                                        </p:tgtEl>
                                        <p:attrNameLst>
                                          <p:attrName>style.visibility</p:attrName>
                                        </p:attrNameLst>
                                      </p:cBhvr>
                                      <p:to>
                                        <p:strVal val="visible"/>
                                      </p:to>
                                    </p:set>
                                    <p:animEffect transition="in" filter="dissolve">
                                      <p:cBhvr>
                                        <p:cTn id="15" dur="1000"/>
                                        <p:tgtEl>
                                          <p:spTgt spid="18440"/>
                                        </p:tgtEl>
                                      </p:cBhvr>
                                    </p:animEffect>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18437"/>
                                        </p:tgtEl>
                                        <p:attrNameLst>
                                          <p:attrName>style.visibility</p:attrName>
                                        </p:attrNameLst>
                                      </p:cBhvr>
                                      <p:to>
                                        <p:strVal val="visible"/>
                                      </p:to>
                                    </p:set>
                                    <p:anim calcmode="lin" valueType="num">
                                      <p:cBhvr additive="base">
                                        <p:cTn id="19" dur="500" fill="hold"/>
                                        <p:tgtEl>
                                          <p:spTgt spid="18437"/>
                                        </p:tgtEl>
                                        <p:attrNameLst>
                                          <p:attrName>ppt_x</p:attrName>
                                        </p:attrNameLst>
                                      </p:cBhvr>
                                      <p:tavLst>
                                        <p:tav tm="0">
                                          <p:val>
                                            <p:strVal val="#ppt_x"/>
                                          </p:val>
                                        </p:tav>
                                        <p:tav tm="100000">
                                          <p:val>
                                            <p:strVal val="#ppt_x"/>
                                          </p:val>
                                        </p:tav>
                                      </p:tavLst>
                                    </p:anim>
                                    <p:anim calcmode="lin" valueType="num">
                                      <p:cBhvr additive="base">
                                        <p:cTn id="20" dur="500" fill="hold"/>
                                        <p:tgtEl>
                                          <p:spTgt spid="18437"/>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18439"/>
                                        </p:tgtEl>
                                        <p:attrNameLst>
                                          <p:attrName>style.visibility</p:attrName>
                                        </p:attrNameLst>
                                      </p:cBhvr>
                                      <p:to>
                                        <p:strVal val="visible"/>
                                      </p:to>
                                    </p:set>
                                    <p:anim calcmode="lin" valueType="num">
                                      <p:cBhvr additive="base">
                                        <p:cTn id="24" dur="500" fill="hold"/>
                                        <p:tgtEl>
                                          <p:spTgt spid="18439"/>
                                        </p:tgtEl>
                                        <p:attrNameLst>
                                          <p:attrName>ppt_x</p:attrName>
                                        </p:attrNameLst>
                                      </p:cBhvr>
                                      <p:tavLst>
                                        <p:tav tm="0">
                                          <p:val>
                                            <p:strVal val="#ppt_x"/>
                                          </p:val>
                                        </p:tav>
                                        <p:tav tm="100000">
                                          <p:val>
                                            <p:strVal val="#ppt_x"/>
                                          </p:val>
                                        </p:tav>
                                      </p:tavLst>
                                    </p:anim>
                                    <p:anim calcmode="lin" valueType="num">
                                      <p:cBhvr additive="base">
                                        <p:cTn id="25" dur="500" fill="hold"/>
                                        <p:tgtEl>
                                          <p:spTgt spid="18439"/>
                                        </p:tgtEl>
                                        <p:attrNameLst>
                                          <p:attrName>ppt_y</p:attrName>
                                        </p:attrNameLst>
                                      </p:cBhvr>
                                      <p:tavLst>
                                        <p:tav tm="0">
                                          <p:val>
                                            <p:strVal val="1+#ppt_h/2"/>
                                          </p:val>
                                        </p:tav>
                                        <p:tav tm="100000">
                                          <p:val>
                                            <p:strVal val="#ppt_y"/>
                                          </p:val>
                                        </p:tav>
                                      </p:tavLst>
                                    </p:anim>
                                  </p:childTnLst>
                                </p:cTn>
                              </p:par>
                            </p:childTnLst>
                          </p:cTn>
                        </p:par>
                        <p:par>
                          <p:cTn id="26" fill="hold">
                            <p:stCondLst>
                              <p:cond delay="4000"/>
                            </p:stCondLst>
                            <p:childTnLst>
                              <p:par>
                                <p:cTn id="27" presetID="2" presetClass="entr" presetSubtype="4"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P spid="18437" grpId="0"/>
      <p:bldP spid="14" grpId="0" animBg="1"/>
      <p:bldP spid="18439" grpId="0"/>
      <p:bldGraphic spid="11"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6"/>
          <p:cNvGrpSpPr>
            <a:grpSpLocks/>
          </p:cNvGrpSpPr>
          <p:nvPr/>
        </p:nvGrpSpPr>
        <p:grpSpPr bwMode="auto">
          <a:xfrm>
            <a:off x="431800" y="3071813"/>
            <a:ext cx="1116013" cy="482600"/>
            <a:chOff x="816" y="2304"/>
            <a:chExt cx="1440" cy="448"/>
          </a:xfrm>
        </p:grpSpPr>
        <p:sp>
          <p:nvSpPr>
            <p:cNvPr id="52243" name="Freeform 7"/>
            <p:cNvSpPr>
              <a:spLocks/>
            </p:cNvSpPr>
            <p:nvPr/>
          </p:nvSpPr>
          <p:spPr bwMode="gray">
            <a:xfrm>
              <a:off x="901" y="2562"/>
              <a:ext cx="1270" cy="190"/>
            </a:xfrm>
            <a:custGeom>
              <a:avLst/>
              <a:gdLst>
                <a:gd name="T0" fmla="*/ 1447786 w 1120"/>
                <a:gd name="T1" fmla="*/ 2 h 252"/>
                <a:gd name="T2" fmla="*/ 1441367 w 1120"/>
                <a:gd name="T3" fmla="*/ 2 h 252"/>
                <a:gd name="T4" fmla="*/ 1420458 w 1120"/>
                <a:gd name="T5" fmla="*/ 2 h 252"/>
                <a:gd name="T6" fmla="*/ 1388354 w 1120"/>
                <a:gd name="T7" fmla="*/ 2 h 252"/>
                <a:gd name="T8" fmla="*/ 1342193 w 1120"/>
                <a:gd name="T9" fmla="*/ 2 h 252"/>
                <a:gd name="T10" fmla="*/ 1282726 w 1120"/>
                <a:gd name="T11" fmla="*/ 2 h 252"/>
                <a:gd name="T12" fmla="*/ 1213307 w 1120"/>
                <a:gd name="T13" fmla="*/ 2 h 252"/>
                <a:gd name="T14" fmla="*/ 1132209 w 1120"/>
                <a:gd name="T15" fmla="*/ 2 h 252"/>
                <a:gd name="T16" fmla="*/ 1040961 w 1120"/>
                <a:gd name="T17" fmla="*/ 2 h 252"/>
                <a:gd name="T18" fmla="*/ 944097 w 1120"/>
                <a:gd name="T19" fmla="*/ 2 h 252"/>
                <a:gd name="T20" fmla="*/ 834916 w 1120"/>
                <a:gd name="T21" fmla="*/ 2 h 252"/>
                <a:gd name="T22" fmla="*/ 717183 w 1120"/>
                <a:gd name="T23" fmla="*/ 2 h 252"/>
                <a:gd name="T24" fmla="*/ 601546 w 1120"/>
                <a:gd name="T25" fmla="*/ 2 h 252"/>
                <a:gd name="T26" fmla="*/ 495190 w 1120"/>
                <a:gd name="T27" fmla="*/ 2 h 252"/>
                <a:gd name="T28" fmla="*/ 397600 w 1120"/>
                <a:gd name="T29" fmla="*/ 2 h 252"/>
                <a:gd name="T30" fmla="*/ 307548 w 1120"/>
                <a:gd name="T31" fmla="*/ 2 h 252"/>
                <a:gd name="T32" fmla="*/ 231002 w 1120"/>
                <a:gd name="T33" fmla="*/ 2 h 252"/>
                <a:gd name="T34" fmla="*/ 162941 w 1120"/>
                <a:gd name="T35" fmla="*/ 2 h 252"/>
                <a:gd name="T36" fmla="*/ 104857 w 1120"/>
                <a:gd name="T37" fmla="*/ 2 h 252"/>
                <a:gd name="T38" fmla="*/ 59984 w 1120"/>
                <a:gd name="T39" fmla="*/ 2 h 252"/>
                <a:gd name="T40" fmla="*/ 24977 w 1120"/>
                <a:gd name="T41" fmla="*/ 2 h 252"/>
                <a:gd name="T42" fmla="*/ 7107 w 1120"/>
                <a:gd name="T43" fmla="*/ 2 h 252"/>
                <a:gd name="T44" fmla="*/ 0 w 1120"/>
                <a:gd name="T45" fmla="*/ 2 h 252"/>
                <a:gd name="T46" fmla="*/ 0 w 1120"/>
                <a:gd name="T47" fmla="*/ 2 h 252"/>
                <a:gd name="T48" fmla="*/ 723177 w 1120"/>
                <a:gd name="T49" fmla="*/ 0 h 252"/>
                <a:gd name="T50" fmla="*/ 1447786 w 1120"/>
                <a:gd name="T51" fmla="*/ 2 h 252"/>
                <a:gd name="T52" fmla="*/ 1447786 w 1120"/>
                <a:gd name="T53" fmla="*/ 2 h 252"/>
                <a:gd name="T54" fmla="*/ 1447786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a:lstStyle/>
            <a:p>
              <a:endParaRPr lang="zh-CN" altLang="en-US"/>
            </a:p>
          </p:txBody>
        </p:sp>
        <p:sp>
          <p:nvSpPr>
            <p:cNvPr id="12" name="Rectangle 8"/>
            <p:cNvSpPr>
              <a:spLocks noChangeArrowheads="1"/>
            </p:cNvSpPr>
            <p:nvPr/>
          </p:nvSpPr>
          <p:spPr bwMode="gray">
            <a:xfrm>
              <a:off x="816" y="2304"/>
              <a:ext cx="1440" cy="393"/>
            </a:xfrm>
            <a:prstGeom prst="rect">
              <a:avLst/>
            </a:prstGeom>
            <a:gradFill rotWithShape="1">
              <a:gsLst>
                <a:gs pos="0">
                  <a:srgbClr val="D8755A">
                    <a:gamma/>
                    <a:tint val="51373"/>
                    <a:invGamma/>
                  </a:srgbClr>
                </a:gs>
                <a:gs pos="100000">
                  <a:srgbClr val="D8755A"/>
                </a:gs>
              </a:gsLst>
              <a:lin ang="2700000" scaled="1"/>
            </a:gradFill>
            <a:ln w="9525" algn="ctr">
              <a:noFill/>
              <a:miter lim="800000"/>
              <a:headEnd/>
              <a:tailEnd/>
            </a:ln>
            <a:effectLst/>
          </p:spPr>
          <p:txBody>
            <a:bodyPr wrap="none" anchor="ctr"/>
            <a:lstStyle/>
            <a:p>
              <a:pPr algn="ctr" eaLnBrk="0" hangingPunct="0">
                <a:defRPr/>
              </a:pPr>
              <a:r>
                <a:rPr lang="en-US" altLang="zh-CN" b="1">
                  <a:solidFill>
                    <a:srgbClr val="000000"/>
                  </a:solidFill>
                  <a:effectLst>
                    <a:outerShdw blurRad="38100" dist="38100" dir="2700000" algn="tl">
                      <a:srgbClr val="FFFFFF"/>
                    </a:outerShdw>
                  </a:effectLst>
                </a:rPr>
                <a:t> </a:t>
              </a:r>
            </a:p>
          </p:txBody>
        </p:sp>
      </p:grpSp>
      <p:grpSp>
        <p:nvGrpSpPr>
          <p:cNvPr id="52227" name="Group 9"/>
          <p:cNvGrpSpPr>
            <a:grpSpLocks/>
          </p:cNvGrpSpPr>
          <p:nvPr/>
        </p:nvGrpSpPr>
        <p:grpSpPr bwMode="auto">
          <a:xfrm>
            <a:off x="431800" y="4476750"/>
            <a:ext cx="1079500" cy="482600"/>
            <a:chOff x="816" y="2304"/>
            <a:chExt cx="1440" cy="448"/>
          </a:xfrm>
        </p:grpSpPr>
        <p:sp>
          <p:nvSpPr>
            <p:cNvPr id="52241" name="Freeform 10"/>
            <p:cNvSpPr>
              <a:spLocks/>
            </p:cNvSpPr>
            <p:nvPr/>
          </p:nvSpPr>
          <p:spPr bwMode="gray">
            <a:xfrm>
              <a:off x="901" y="2562"/>
              <a:ext cx="1270" cy="190"/>
            </a:xfrm>
            <a:custGeom>
              <a:avLst/>
              <a:gdLst>
                <a:gd name="T0" fmla="*/ 1447786 w 1120"/>
                <a:gd name="T1" fmla="*/ 2 h 252"/>
                <a:gd name="T2" fmla="*/ 1441367 w 1120"/>
                <a:gd name="T3" fmla="*/ 2 h 252"/>
                <a:gd name="T4" fmla="*/ 1420458 w 1120"/>
                <a:gd name="T5" fmla="*/ 2 h 252"/>
                <a:gd name="T6" fmla="*/ 1388354 w 1120"/>
                <a:gd name="T7" fmla="*/ 2 h 252"/>
                <a:gd name="T8" fmla="*/ 1342193 w 1120"/>
                <a:gd name="T9" fmla="*/ 2 h 252"/>
                <a:gd name="T10" fmla="*/ 1282726 w 1120"/>
                <a:gd name="T11" fmla="*/ 2 h 252"/>
                <a:gd name="T12" fmla="*/ 1213307 w 1120"/>
                <a:gd name="T13" fmla="*/ 2 h 252"/>
                <a:gd name="T14" fmla="*/ 1132209 w 1120"/>
                <a:gd name="T15" fmla="*/ 2 h 252"/>
                <a:gd name="T16" fmla="*/ 1040961 w 1120"/>
                <a:gd name="T17" fmla="*/ 2 h 252"/>
                <a:gd name="T18" fmla="*/ 944097 w 1120"/>
                <a:gd name="T19" fmla="*/ 2 h 252"/>
                <a:gd name="T20" fmla="*/ 834916 w 1120"/>
                <a:gd name="T21" fmla="*/ 2 h 252"/>
                <a:gd name="T22" fmla="*/ 717183 w 1120"/>
                <a:gd name="T23" fmla="*/ 2 h 252"/>
                <a:gd name="T24" fmla="*/ 601546 w 1120"/>
                <a:gd name="T25" fmla="*/ 2 h 252"/>
                <a:gd name="T26" fmla="*/ 495190 w 1120"/>
                <a:gd name="T27" fmla="*/ 2 h 252"/>
                <a:gd name="T28" fmla="*/ 397600 w 1120"/>
                <a:gd name="T29" fmla="*/ 2 h 252"/>
                <a:gd name="T30" fmla="*/ 307548 w 1120"/>
                <a:gd name="T31" fmla="*/ 2 h 252"/>
                <a:gd name="T32" fmla="*/ 231002 w 1120"/>
                <a:gd name="T33" fmla="*/ 2 h 252"/>
                <a:gd name="T34" fmla="*/ 162941 w 1120"/>
                <a:gd name="T35" fmla="*/ 2 h 252"/>
                <a:gd name="T36" fmla="*/ 104857 w 1120"/>
                <a:gd name="T37" fmla="*/ 2 h 252"/>
                <a:gd name="T38" fmla="*/ 59984 w 1120"/>
                <a:gd name="T39" fmla="*/ 2 h 252"/>
                <a:gd name="T40" fmla="*/ 24977 w 1120"/>
                <a:gd name="T41" fmla="*/ 2 h 252"/>
                <a:gd name="T42" fmla="*/ 7107 w 1120"/>
                <a:gd name="T43" fmla="*/ 2 h 252"/>
                <a:gd name="T44" fmla="*/ 0 w 1120"/>
                <a:gd name="T45" fmla="*/ 2 h 252"/>
                <a:gd name="T46" fmla="*/ 0 w 1120"/>
                <a:gd name="T47" fmla="*/ 2 h 252"/>
                <a:gd name="T48" fmla="*/ 723177 w 1120"/>
                <a:gd name="T49" fmla="*/ 0 h 252"/>
                <a:gd name="T50" fmla="*/ 1447786 w 1120"/>
                <a:gd name="T51" fmla="*/ 2 h 252"/>
                <a:gd name="T52" fmla="*/ 1447786 w 1120"/>
                <a:gd name="T53" fmla="*/ 2 h 252"/>
                <a:gd name="T54" fmla="*/ 1447786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a:lstStyle/>
            <a:p>
              <a:endParaRPr lang="zh-CN" altLang="en-US"/>
            </a:p>
          </p:txBody>
        </p:sp>
        <p:sp>
          <p:nvSpPr>
            <p:cNvPr id="15"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wrap="none" anchor="ctr"/>
            <a:lstStyle/>
            <a:p>
              <a:pPr algn="ctr" eaLnBrk="0" hangingPunct="0">
                <a:defRPr/>
              </a:pPr>
              <a:r>
                <a:rPr lang="en-US" altLang="zh-CN" b="1">
                  <a:solidFill>
                    <a:srgbClr val="000000"/>
                  </a:solidFill>
                  <a:effectLst>
                    <a:outerShdw blurRad="38100" dist="38100" dir="2700000" algn="tl">
                      <a:srgbClr val="FFFFFF"/>
                    </a:outerShdw>
                  </a:effectLst>
                </a:rPr>
                <a:t> </a:t>
              </a:r>
            </a:p>
          </p:txBody>
        </p:sp>
      </p:grpSp>
      <p:sp>
        <p:nvSpPr>
          <p:cNvPr id="52228" name="Line 18"/>
          <p:cNvSpPr>
            <a:spLocks noChangeShapeType="1"/>
          </p:cNvSpPr>
          <p:nvPr/>
        </p:nvSpPr>
        <p:spPr bwMode="auto">
          <a:xfrm flipV="1">
            <a:off x="1022350" y="2640013"/>
            <a:ext cx="7689850" cy="32260"/>
          </a:xfrm>
          <a:prstGeom prst="line">
            <a:avLst/>
          </a:prstGeom>
          <a:noFill/>
          <a:ln w="38100" cap="rnd">
            <a:solidFill>
              <a:srgbClr val="5F5F5F"/>
            </a:solidFill>
            <a:prstDash val="sysDot"/>
            <a:round/>
            <a:headEnd/>
            <a:tailEnd type="oval" w="med" len="med"/>
          </a:ln>
        </p:spPr>
        <p:txBody>
          <a:bodyPr/>
          <a:lstStyle/>
          <a:p>
            <a:endParaRPr lang="zh-CN" altLang="en-US"/>
          </a:p>
        </p:txBody>
      </p:sp>
      <p:sp>
        <p:nvSpPr>
          <p:cNvPr id="52229" name="Line 19"/>
          <p:cNvSpPr>
            <a:spLocks noChangeShapeType="1"/>
          </p:cNvSpPr>
          <p:nvPr/>
        </p:nvSpPr>
        <p:spPr bwMode="auto">
          <a:xfrm>
            <a:off x="1022350" y="4067175"/>
            <a:ext cx="7653338" cy="14288"/>
          </a:xfrm>
          <a:prstGeom prst="line">
            <a:avLst/>
          </a:prstGeom>
          <a:noFill/>
          <a:ln w="38100" cap="rnd">
            <a:solidFill>
              <a:srgbClr val="5F5F5F"/>
            </a:solidFill>
            <a:prstDash val="sysDot"/>
            <a:round/>
            <a:headEnd/>
            <a:tailEnd type="oval" w="med" len="med"/>
          </a:ln>
        </p:spPr>
        <p:txBody>
          <a:bodyPr/>
          <a:lstStyle/>
          <a:p>
            <a:endParaRPr lang="zh-CN" altLang="en-US"/>
          </a:p>
        </p:txBody>
      </p:sp>
      <p:sp>
        <p:nvSpPr>
          <p:cNvPr id="52230" name="Line 20"/>
          <p:cNvSpPr>
            <a:spLocks noChangeShapeType="1"/>
          </p:cNvSpPr>
          <p:nvPr/>
        </p:nvSpPr>
        <p:spPr bwMode="auto">
          <a:xfrm>
            <a:off x="1022350" y="5337174"/>
            <a:ext cx="7618414" cy="3175"/>
          </a:xfrm>
          <a:prstGeom prst="line">
            <a:avLst/>
          </a:prstGeom>
          <a:noFill/>
          <a:ln w="38100" cap="rnd">
            <a:solidFill>
              <a:srgbClr val="5F5F5F"/>
            </a:solidFill>
            <a:prstDash val="sysDot"/>
            <a:round/>
            <a:headEnd/>
            <a:tailEnd type="oval" w="med" len="med"/>
          </a:ln>
        </p:spPr>
        <p:txBody>
          <a:bodyPr/>
          <a:lstStyle/>
          <a:p>
            <a:endParaRPr lang="zh-CN" altLang="en-US"/>
          </a:p>
        </p:txBody>
      </p:sp>
      <p:sp>
        <p:nvSpPr>
          <p:cNvPr id="52231" name="Text Box 21"/>
          <p:cNvSpPr txBox="1">
            <a:spLocks noChangeArrowheads="1"/>
          </p:cNvSpPr>
          <p:nvPr/>
        </p:nvSpPr>
        <p:spPr bwMode="auto">
          <a:xfrm>
            <a:off x="1655763" y="1665288"/>
            <a:ext cx="7092950" cy="923925"/>
          </a:xfrm>
          <a:prstGeom prst="rect">
            <a:avLst/>
          </a:prstGeom>
          <a:noFill/>
          <a:ln w="9525">
            <a:noFill/>
            <a:miter lim="800000"/>
            <a:headEnd/>
            <a:tailEnd/>
          </a:ln>
        </p:spPr>
        <p:txBody>
          <a:bodyPr>
            <a:spAutoFit/>
          </a:bodyPr>
          <a:lstStyle/>
          <a:p>
            <a:pPr algn="just" eaLnBrk="0" hangingPunct="0">
              <a:lnSpc>
                <a:spcPct val="150000"/>
              </a:lnSpc>
            </a:pPr>
            <a:r>
              <a:rPr lang="zh-CN" altLang="en-US" dirty="0">
                <a:latin typeface="Heiti SC Medium" charset="-122"/>
                <a:ea typeface="Heiti SC Medium" charset="-122"/>
                <a:cs typeface="Heiti SC Medium" charset="-122"/>
              </a:rPr>
              <a:t>船载导航雷达、激光雷达和全景成像等技术在国内已有较多成熟应用案例。需针对船舶应用环境和探测指标新要求进行调整和改进设计。</a:t>
            </a:r>
            <a:endParaRPr lang="en-US" altLang="zh-CN" dirty="0">
              <a:latin typeface="Heiti SC Medium" charset="-122"/>
              <a:ea typeface="Heiti SC Medium" charset="-122"/>
              <a:cs typeface="Heiti SC Medium" charset="-122"/>
            </a:endParaRPr>
          </a:p>
        </p:txBody>
      </p:sp>
      <p:grpSp>
        <p:nvGrpSpPr>
          <p:cNvPr id="52232" name="组合 58"/>
          <p:cNvGrpSpPr>
            <a:grpSpLocks/>
          </p:cNvGrpSpPr>
          <p:nvPr/>
        </p:nvGrpSpPr>
        <p:grpSpPr bwMode="auto">
          <a:xfrm>
            <a:off x="431800" y="1676400"/>
            <a:ext cx="1152525" cy="492125"/>
            <a:chOff x="395536" y="1241452"/>
            <a:chExt cx="1725613" cy="491305"/>
          </a:xfrm>
        </p:grpSpPr>
        <p:sp>
          <p:nvSpPr>
            <p:cNvPr id="21" name="Freeform 5"/>
            <p:cNvSpPr>
              <a:spLocks/>
            </p:cNvSpPr>
            <p:nvPr/>
          </p:nvSpPr>
          <p:spPr bwMode="gray">
            <a:xfrm>
              <a:off x="497742" y="1528311"/>
              <a:ext cx="1521202" cy="204446"/>
            </a:xfrm>
            <a:custGeom>
              <a:avLst/>
              <a:gdLst/>
              <a:ahLst/>
              <a:cxnLst>
                <a:cxn ang="0">
                  <a:pos x="1120" y="252"/>
                </a:cxn>
                <a:cxn ang="0">
                  <a:pos x="1116" y="250"/>
                </a:cxn>
                <a:cxn ang="0">
                  <a:pos x="1100" y="246"/>
                </a:cxn>
                <a:cxn ang="0">
                  <a:pos x="1074" y="240"/>
                </a:cxn>
                <a:cxn ang="0">
                  <a:pos x="1038" y="232"/>
                </a:cxn>
                <a:cxn ang="0">
                  <a:pos x="992" y="222"/>
                </a:cxn>
                <a:cxn ang="0">
                  <a:pos x="938" y="212"/>
                </a:cxn>
                <a:cxn ang="0">
                  <a:pos x="876" y="204"/>
                </a:cxn>
                <a:cxn ang="0">
                  <a:pos x="806" y="196"/>
                </a:cxn>
                <a:cxn ang="0">
                  <a:pos x="730" y="190"/>
                </a:cxn>
                <a:cxn ang="0">
                  <a:pos x="646" y="184"/>
                </a:cxn>
                <a:cxn ang="0">
                  <a:pos x="556" y="184"/>
                </a:cxn>
                <a:cxn ang="0">
                  <a:pos x="466" y="184"/>
                </a:cxn>
                <a:cxn ang="0">
                  <a:pos x="384" y="190"/>
                </a:cxn>
                <a:cxn ang="0">
                  <a:pos x="308" y="196"/>
                </a:cxn>
                <a:cxn ang="0">
                  <a:pos x="238" y="204"/>
                </a:cxn>
                <a:cxn ang="0">
                  <a:pos x="178" y="212"/>
                </a:cxn>
                <a:cxn ang="0">
                  <a:pos x="126" y="222"/>
                </a:cxn>
                <a:cxn ang="0">
                  <a:pos x="82" y="232"/>
                </a:cxn>
                <a:cxn ang="0">
                  <a:pos x="46" y="240"/>
                </a:cxn>
                <a:cxn ang="0">
                  <a:pos x="20" y="246"/>
                </a:cxn>
                <a:cxn ang="0">
                  <a:pos x="6" y="250"/>
                </a:cxn>
                <a:cxn ang="0">
                  <a:pos x="0" y="252"/>
                </a:cxn>
                <a:cxn ang="0">
                  <a:pos x="0" y="62"/>
                </a:cxn>
                <a:cxn ang="0">
                  <a:pos x="560" y="0"/>
                </a:cxn>
                <a:cxn ang="0">
                  <a:pos x="1120" y="62"/>
                </a:cxn>
                <a:cxn ang="0">
                  <a:pos x="1120" y="252"/>
                </a:cxn>
                <a:cxn ang="0">
                  <a:pos x="1120" y="252"/>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accent6">
                <a:lumMod val="20000"/>
                <a:lumOff val="80000"/>
              </a:schemeClr>
            </a:solidFill>
            <a:ln w="0">
              <a:noFill/>
              <a:prstDash val="solid"/>
              <a:round/>
              <a:headEnd/>
              <a:tailEnd/>
            </a:ln>
          </p:spPr>
          <p:txBody>
            <a:bodyPr/>
            <a:lstStyle/>
            <a:p>
              <a:pPr algn="ctr" eaLnBrk="0" hangingPunct="0">
                <a:defRPr/>
              </a:pPr>
              <a:endParaRPr lang="zh-CN" altLang="en-US">
                <a:ea typeface="宋体" charset="-122"/>
              </a:endParaRPr>
            </a:p>
          </p:txBody>
        </p:sp>
        <p:sp>
          <p:nvSpPr>
            <p:cNvPr id="22" name="Rectangle 6"/>
            <p:cNvSpPr>
              <a:spLocks noChangeArrowheads="1"/>
            </p:cNvSpPr>
            <p:nvPr/>
          </p:nvSpPr>
          <p:spPr bwMode="gray">
            <a:xfrm>
              <a:off x="395536" y="1241452"/>
              <a:ext cx="1725613" cy="423157"/>
            </a:xfrm>
            <a:prstGeom prst="rect">
              <a:avLst/>
            </a:prstGeom>
            <a:gradFill rotWithShape="1">
              <a:gsLst>
                <a:gs pos="0">
                  <a:srgbClr val="FFCC00">
                    <a:gamma/>
                    <a:tint val="48627"/>
                    <a:invGamma/>
                  </a:srgbClr>
                </a:gs>
                <a:gs pos="100000">
                  <a:srgbClr val="FFCC00"/>
                </a:gs>
              </a:gsLst>
              <a:lin ang="2700000" scaled="1"/>
            </a:gradFill>
            <a:ln w="9525" algn="ctr">
              <a:noFill/>
              <a:miter lim="800000"/>
              <a:headEnd/>
              <a:tailEnd/>
            </a:ln>
            <a:effectLst/>
          </p:spPr>
          <p:txBody>
            <a:bodyPr wrap="none" anchor="ctr"/>
            <a:lstStyle/>
            <a:p>
              <a:pPr algn="ctr" eaLnBrk="0" hangingPunct="0">
                <a:defRPr/>
              </a:pPr>
              <a:r>
                <a:rPr lang="en-US" altLang="zh-CN" b="1">
                  <a:solidFill>
                    <a:srgbClr val="000000"/>
                  </a:solidFill>
                  <a:effectLst>
                    <a:outerShdw blurRad="38100" dist="38100" dir="2700000" algn="tl">
                      <a:srgbClr val="FFFFFF"/>
                    </a:outerShdw>
                  </a:effectLst>
                </a:rPr>
                <a:t> </a:t>
              </a:r>
            </a:p>
          </p:txBody>
        </p:sp>
      </p:grpSp>
      <p:sp>
        <p:nvSpPr>
          <p:cNvPr id="52233" name="矩形 22"/>
          <p:cNvSpPr>
            <a:spLocks noChangeArrowheads="1"/>
          </p:cNvSpPr>
          <p:nvPr/>
        </p:nvSpPr>
        <p:spPr bwMode="auto">
          <a:xfrm>
            <a:off x="1692275" y="2811463"/>
            <a:ext cx="6985000" cy="1255712"/>
          </a:xfrm>
          <a:prstGeom prst="rect">
            <a:avLst/>
          </a:prstGeom>
          <a:noFill/>
          <a:ln w="9525">
            <a:noFill/>
            <a:miter lim="800000"/>
            <a:headEnd/>
            <a:tailEnd/>
          </a:ln>
        </p:spPr>
        <p:txBody>
          <a:bodyPr>
            <a:spAutoFit/>
          </a:bodyPr>
          <a:lstStyle/>
          <a:p>
            <a:pPr algn="just" eaLnBrk="0" hangingPunct="0">
              <a:lnSpc>
                <a:spcPct val="140000"/>
              </a:lnSpc>
            </a:pPr>
            <a:r>
              <a:rPr lang="zh-CN" altLang="en-US" b="1" dirty="0">
                <a:latin typeface="Heiti SC Medium" charset="-122"/>
                <a:ea typeface="Heiti SC Medium" charset="-122"/>
                <a:cs typeface="Heiti SC Medium" charset="-122"/>
              </a:rPr>
              <a:t>基于深度神经网络（</a:t>
            </a:r>
            <a:r>
              <a:rPr lang="en-US" altLang="zh-CN" b="1" dirty="0">
                <a:latin typeface="Heiti SC Medium" charset="-122"/>
                <a:ea typeface="Heiti SC Medium" charset="-122"/>
                <a:cs typeface="Heiti SC Medium" charset="-122"/>
              </a:rPr>
              <a:t>NLP</a:t>
            </a:r>
            <a:r>
              <a:rPr lang="zh-CN" altLang="en-US" b="1" dirty="0">
                <a:latin typeface="Heiti SC Medium" charset="-122"/>
                <a:ea typeface="Heiti SC Medium" charset="-122"/>
                <a:cs typeface="Heiti SC Medium" charset="-122"/>
              </a:rPr>
              <a:t>）机器学习的语音识别和语义识别，在国内智能终端、智能家居方面已经有上亿的用户，正处于不断完善、用户数量快速上升的发展阶段。</a:t>
            </a:r>
          </a:p>
        </p:txBody>
      </p:sp>
      <p:cxnSp>
        <p:nvCxnSpPr>
          <p:cNvPr id="52234" name="AutoShape 15"/>
          <p:cNvCxnSpPr>
            <a:cxnSpLocks noChangeShapeType="1"/>
          </p:cNvCxnSpPr>
          <p:nvPr/>
        </p:nvCxnSpPr>
        <p:spPr bwMode="gray">
          <a:xfrm flipH="1">
            <a:off x="969963" y="3505200"/>
            <a:ext cx="1587" cy="971550"/>
          </a:xfrm>
          <a:prstGeom prst="straightConnector1">
            <a:avLst/>
          </a:prstGeom>
          <a:noFill/>
          <a:ln w="9525">
            <a:solidFill>
              <a:srgbClr val="808080"/>
            </a:solidFill>
            <a:round/>
            <a:headEnd/>
            <a:tailEnd/>
          </a:ln>
        </p:spPr>
      </p:cxnSp>
      <p:cxnSp>
        <p:nvCxnSpPr>
          <p:cNvPr id="52235" name="AutoShape 15"/>
          <p:cNvCxnSpPr>
            <a:cxnSpLocks noChangeShapeType="1"/>
          </p:cNvCxnSpPr>
          <p:nvPr/>
        </p:nvCxnSpPr>
        <p:spPr bwMode="gray">
          <a:xfrm>
            <a:off x="973138" y="4872038"/>
            <a:ext cx="0" cy="465136"/>
          </a:xfrm>
          <a:prstGeom prst="straightConnector1">
            <a:avLst/>
          </a:prstGeom>
          <a:noFill/>
          <a:ln w="9525">
            <a:solidFill>
              <a:srgbClr val="808080"/>
            </a:solidFill>
            <a:round/>
            <a:headEnd/>
            <a:tailEnd/>
          </a:ln>
        </p:spPr>
      </p:cxnSp>
      <p:cxnSp>
        <p:nvCxnSpPr>
          <p:cNvPr id="52236" name="AutoShape 15"/>
          <p:cNvCxnSpPr>
            <a:cxnSpLocks noChangeShapeType="1"/>
          </p:cNvCxnSpPr>
          <p:nvPr/>
        </p:nvCxnSpPr>
        <p:spPr bwMode="gray">
          <a:xfrm flipH="1">
            <a:off x="971550" y="2100263"/>
            <a:ext cx="1588" cy="971550"/>
          </a:xfrm>
          <a:prstGeom prst="straightConnector1">
            <a:avLst/>
          </a:prstGeom>
          <a:noFill/>
          <a:ln w="9525">
            <a:solidFill>
              <a:srgbClr val="808080"/>
            </a:solidFill>
            <a:round/>
            <a:headEnd/>
            <a:tailEnd/>
          </a:ln>
        </p:spPr>
      </p:cxnSp>
      <p:sp>
        <p:nvSpPr>
          <p:cNvPr id="52237" name="矩形 26"/>
          <p:cNvSpPr>
            <a:spLocks noChangeArrowheads="1"/>
          </p:cNvSpPr>
          <p:nvPr/>
        </p:nvSpPr>
        <p:spPr bwMode="auto">
          <a:xfrm>
            <a:off x="1692275" y="4325938"/>
            <a:ext cx="6948488" cy="923925"/>
          </a:xfrm>
          <a:prstGeom prst="rect">
            <a:avLst/>
          </a:prstGeom>
          <a:noFill/>
          <a:ln w="9525">
            <a:noFill/>
            <a:miter lim="800000"/>
            <a:headEnd/>
            <a:tailEnd/>
          </a:ln>
        </p:spPr>
        <p:txBody>
          <a:bodyPr>
            <a:spAutoFit/>
          </a:bodyPr>
          <a:lstStyle/>
          <a:p>
            <a:pPr eaLnBrk="0" hangingPunct="0">
              <a:lnSpc>
                <a:spcPct val="150000"/>
              </a:lnSpc>
            </a:pPr>
            <a:r>
              <a:rPr lang="zh-CN" altLang="en-US" b="1" dirty="0">
                <a:latin typeface="Heiti SC Medium" charset="-122"/>
                <a:ea typeface="Heiti SC Medium" charset="-122"/>
                <a:cs typeface="Heiti SC Medium" charset="-122"/>
              </a:rPr>
              <a:t>这些基础性知识产权，使项目起点较高，立足行业应用需求，可以开发出更加贴近智能船舶应用需求的新成果。</a:t>
            </a:r>
          </a:p>
        </p:txBody>
      </p:sp>
      <p:sp>
        <p:nvSpPr>
          <p:cNvPr id="52238"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、已有知识产权情况</a:t>
            </a:r>
            <a:endParaRPr lang="zh-CN" altLang="en-US" sz="2400" b="1" dirty="0">
              <a:solidFill>
                <a:srgbClr val="000066"/>
              </a:solidFill>
              <a:latin typeface="Heiti SC Medium" charset="-122"/>
              <a:ea typeface="Heiti SC Medium" charset="-122"/>
              <a:cs typeface="Heiti SC Medium"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2231"/>
                                        </p:tgtEl>
                                        <p:attrNameLst>
                                          <p:attrName>style.visibility</p:attrName>
                                        </p:attrNameLst>
                                      </p:cBhvr>
                                      <p:to>
                                        <p:strVal val="visible"/>
                                      </p:to>
                                    </p:set>
                                    <p:anim calcmode="lin" valueType="num">
                                      <p:cBhvr>
                                        <p:cTn id="7" dur="1000" fill="hold"/>
                                        <p:tgtEl>
                                          <p:spTgt spid="52231"/>
                                        </p:tgtEl>
                                        <p:attrNameLst>
                                          <p:attrName>ppt_w</p:attrName>
                                        </p:attrNameLst>
                                      </p:cBhvr>
                                      <p:tavLst>
                                        <p:tav tm="0">
                                          <p:val>
                                            <p:strVal val="#ppt_w*0.70"/>
                                          </p:val>
                                        </p:tav>
                                        <p:tav tm="100000">
                                          <p:val>
                                            <p:strVal val="#ppt_w"/>
                                          </p:val>
                                        </p:tav>
                                      </p:tavLst>
                                    </p:anim>
                                    <p:anim calcmode="lin" valueType="num">
                                      <p:cBhvr>
                                        <p:cTn id="8" dur="1000" fill="hold"/>
                                        <p:tgtEl>
                                          <p:spTgt spid="52231"/>
                                        </p:tgtEl>
                                        <p:attrNameLst>
                                          <p:attrName>ppt_h</p:attrName>
                                        </p:attrNameLst>
                                      </p:cBhvr>
                                      <p:tavLst>
                                        <p:tav tm="0">
                                          <p:val>
                                            <p:strVal val="#ppt_h"/>
                                          </p:val>
                                        </p:tav>
                                        <p:tav tm="100000">
                                          <p:val>
                                            <p:strVal val="#ppt_h"/>
                                          </p:val>
                                        </p:tav>
                                      </p:tavLst>
                                    </p:anim>
                                    <p:animEffect transition="in" filter="fade">
                                      <p:cBhvr>
                                        <p:cTn id="9" dur="1000"/>
                                        <p:tgtEl>
                                          <p:spTgt spid="52231"/>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52233"/>
                                        </p:tgtEl>
                                        <p:attrNameLst>
                                          <p:attrName>style.visibility</p:attrName>
                                        </p:attrNameLst>
                                      </p:cBhvr>
                                      <p:to>
                                        <p:strVal val="visible"/>
                                      </p:to>
                                    </p:set>
                                    <p:anim calcmode="lin" valueType="num">
                                      <p:cBhvr>
                                        <p:cTn id="13" dur="1000" fill="hold"/>
                                        <p:tgtEl>
                                          <p:spTgt spid="52233"/>
                                        </p:tgtEl>
                                        <p:attrNameLst>
                                          <p:attrName>ppt_w</p:attrName>
                                        </p:attrNameLst>
                                      </p:cBhvr>
                                      <p:tavLst>
                                        <p:tav tm="0">
                                          <p:val>
                                            <p:strVal val="#ppt_w*0.70"/>
                                          </p:val>
                                        </p:tav>
                                        <p:tav tm="100000">
                                          <p:val>
                                            <p:strVal val="#ppt_w"/>
                                          </p:val>
                                        </p:tav>
                                      </p:tavLst>
                                    </p:anim>
                                    <p:anim calcmode="lin" valueType="num">
                                      <p:cBhvr>
                                        <p:cTn id="14" dur="1000" fill="hold"/>
                                        <p:tgtEl>
                                          <p:spTgt spid="52233"/>
                                        </p:tgtEl>
                                        <p:attrNameLst>
                                          <p:attrName>ppt_h</p:attrName>
                                        </p:attrNameLst>
                                      </p:cBhvr>
                                      <p:tavLst>
                                        <p:tav tm="0">
                                          <p:val>
                                            <p:strVal val="#ppt_h"/>
                                          </p:val>
                                        </p:tav>
                                        <p:tav tm="100000">
                                          <p:val>
                                            <p:strVal val="#ppt_h"/>
                                          </p:val>
                                        </p:tav>
                                      </p:tavLst>
                                    </p:anim>
                                    <p:animEffect transition="in" filter="fade">
                                      <p:cBhvr>
                                        <p:cTn id="15" dur="1000"/>
                                        <p:tgtEl>
                                          <p:spTgt spid="52233"/>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52237"/>
                                        </p:tgtEl>
                                        <p:attrNameLst>
                                          <p:attrName>style.visibility</p:attrName>
                                        </p:attrNameLst>
                                      </p:cBhvr>
                                      <p:to>
                                        <p:strVal val="visible"/>
                                      </p:to>
                                    </p:set>
                                    <p:anim calcmode="lin" valueType="num">
                                      <p:cBhvr>
                                        <p:cTn id="19" dur="1000" fill="hold"/>
                                        <p:tgtEl>
                                          <p:spTgt spid="52237"/>
                                        </p:tgtEl>
                                        <p:attrNameLst>
                                          <p:attrName>ppt_w</p:attrName>
                                        </p:attrNameLst>
                                      </p:cBhvr>
                                      <p:tavLst>
                                        <p:tav tm="0">
                                          <p:val>
                                            <p:strVal val="#ppt_w*0.70"/>
                                          </p:val>
                                        </p:tav>
                                        <p:tav tm="100000">
                                          <p:val>
                                            <p:strVal val="#ppt_w"/>
                                          </p:val>
                                        </p:tav>
                                      </p:tavLst>
                                    </p:anim>
                                    <p:anim calcmode="lin" valueType="num">
                                      <p:cBhvr>
                                        <p:cTn id="20" dur="1000" fill="hold"/>
                                        <p:tgtEl>
                                          <p:spTgt spid="52237"/>
                                        </p:tgtEl>
                                        <p:attrNameLst>
                                          <p:attrName>ppt_h</p:attrName>
                                        </p:attrNameLst>
                                      </p:cBhvr>
                                      <p:tavLst>
                                        <p:tav tm="0">
                                          <p:val>
                                            <p:strVal val="#ppt_h"/>
                                          </p:val>
                                        </p:tav>
                                        <p:tav tm="100000">
                                          <p:val>
                                            <p:strVal val="#ppt_h"/>
                                          </p:val>
                                        </p:tav>
                                      </p:tavLst>
                                    </p:anim>
                                    <p:animEffect transition="in" filter="fade">
                                      <p:cBhvr>
                                        <p:cTn id="21" dur="1000"/>
                                        <p:tgtEl>
                                          <p:spTgt spid="52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p:bldP spid="52233" grpId="0"/>
      <p:bldP spid="5223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Line 2"/>
          <p:cNvSpPr>
            <a:spLocks noChangeShapeType="1"/>
          </p:cNvSpPr>
          <p:nvPr/>
        </p:nvSpPr>
        <p:spPr bwMode="auto">
          <a:xfrm>
            <a:off x="1069975" y="1366838"/>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51" name="Group 3"/>
          <p:cNvGrpSpPr>
            <a:grpSpLocks/>
          </p:cNvGrpSpPr>
          <p:nvPr/>
        </p:nvGrpSpPr>
        <p:grpSpPr bwMode="auto">
          <a:xfrm>
            <a:off x="825500" y="1125538"/>
            <a:ext cx="182563" cy="182562"/>
            <a:chOff x="1239" y="1515"/>
            <a:chExt cx="115" cy="115"/>
          </a:xfrm>
        </p:grpSpPr>
        <p:sp>
          <p:nvSpPr>
            <p:cNvPr id="53311"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312"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52" name="Text Box 6"/>
          <p:cNvSpPr txBox="1">
            <a:spLocks noChangeArrowheads="1"/>
          </p:cNvSpPr>
          <p:nvPr/>
        </p:nvSpPr>
        <p:spPr bwMode="auto">
          <a:xfrm>
            <a:off x="1042988" y="981075"/>
            <a:ext cx="4833937" cy="369888"/>
          </a:xfrm>
          <a:prstGeom prst="rect">
            <a:avLst/>
          </a:prstGeom>
          <a:noFill/>
          <a:ln w="9525" algn="ctr">
            <a:noFill/>
            <a:miter lim="800000"/>
            <a:headEnd/>
            <a:tailEnd/>
          </a:ln>
        </p:spPr>
        <p:txBody>
          <a:bodyPr wrap="none">
            <a:spAutoFit/>
          </a:bodyPr>
          <a:lstStyle/>
          <a:p>
            <a:pPr eaLnBrk="0" hangingPunct="0"/>
            <a:r>
              <a:rPr lang="zh-CN" altLang="en-US" b="1" dirty="0">
                <a:latin typeface="Heiti SC Medium" charset="-122"/>
                <a:ea typeface="Heiti SC Medium" charset="-122"/>
                <a:cs typeface="Heiti SC Medium" charset="-122"/>
              </a:rPr>
              <a:t>带有海浪探测功能的船载多功能固态导航雷达</a:t>
            </a:r>
            <a:endParaRPr lang="en-US" altLang="zh-CN" b="1" dirty="0">
              <a:latin typeface="Heiti SC Medium" charset="-122"/>
              <a:ea typeface="Heiti SC Medium" charset="-122"/>
              <a:cs typeface="Heiti SC Medium" charset="-122"/>
            </a:endParaRPr>
          </a:p>
        </p:txBody>
      </p:sp>
      <p:sp>
        <p:nvSpPr>
          <p:cNvPr id="53253" name="Line 2"/>
          <p:cNvSpPr>
            <a:spLocks noChangeShapeType="1"/>
          </p:cNvSpPr>
          <p:nvPr/>
        </p:nvSpPr>
        <p:spPr bwMode="auto">
          <a:xfrm>
            <a:off x="1069975" y="1841500"/>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54" name="Group 3"/>
          <p:cNvGrpSpPr>
            <a:grpSpLocks/>
          </p:cNvGrpSpPr>
          <p:nvPr/>
        </p:nvGrpSpPr>
        <p:grpSpPr bwMode="auto">
          <a:xfrm>
            <a:off x="825500" y="1600200"/>
            <a:ext cx="182563" cy="182563"/>
            <a:chOff x="1239" y="1515"/>
            <a:chExt cx="115" cy="115"/>
          </a:xfrm>
        </p:grpSpPr>
        <p:sp>
          <p:nvSpPr>
            <p:cNvPr id="53309"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310"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55" name="Text Box 6"/>
          <p:cNvSpPr txBox="1">
            <a:spLocks noChangeArrowheads="1"/>
          </p:cNvSpPr>
          <p:nvPr/>
        </p:nvSpPr>
        <p:spPr bwMode="auto">
          <a:xfrm>
            <a:off x="1042988" y="1457325"/>
            <a:ext cx="2973387" cy="369888"/>
          </a:xfrm>
          <a:prstGeom prst="rect">
            <a:avLst/>
          </a:prstGeom>
          <a:noFill/>
          <a:ln w="9525" algn="ctr">
            <a:noFill/>
            <a:miter lim="800000"/>
            <a:headEnd/>
            <a:tailEnd/>
          </a:ln>
        </p:spPr>
        <p:txBody>
          <a:bodyPr wrap="none">
            <a:spAutoFit/>
          </a:bodyPr>
          <a:lstStyle/>
          <a:p>
            <a:pPr eaLnBrk="0" hangingPunct="0"/>
            <a:r>
              <a:rPr lang="zh-CN" altLang="en-US" b="1" dirty="0">
                <a:latin typeface="Heiti SC Medium" charset="-122"/>
                <a:ea typeface="Heiti SC Medium" charset="-122"/>
                <a:cs typeface="Heiti SC Medium" charset="-122"/>
              </a:rPr>
              <a:t>船载远程激光扫描成像雷达</a:t>
            </a:r>
            <a:endParaRPr lang="en-US" altLang="zh-CN" b="1" dirty="0">
              <a:latin typeface="Heiti SC Medium" charset="-122"/>
              <a:ea typeface="Heiti SC Medium" charset="-122"/>
              <a:cs typeface="Heiti SC Medium" charset="-122"/>
            </a:endParaRPr>
          </a:p>
        </p:txBody>
      </p:sp>
      <p:sp>
        <p:nvSpPr>
          <p:cNvPr id="53256" name="Line 2"/>
          <p:cNvSpPr>
            <a:spLocks noChangeShapeType="1"/>
          </p:cNvSpPr>
          <p:nvPr/>
        </p:nvSpPr>
        <p:spPr bwMode="auto">
          <a:xfrm>
            <a:off x="1069975" y="2308225"/>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57" name="Group 3"/>
          <p:cNvGrpSpPr>
            <a:grpSpLocks/>
          </p:cNvGrpSpPr>
          <p:nvPr/>
        </p:nvGrpSpPr>
        <p:grpSpPr bwMode="auto">
          <a:xfrm>
            <a:off x="825500" y="2066925"/>
            <a:ext cx="182563" cy="182563"/>
            <a:chOff x="1239" y="1515"/>
            <a:chExt cx="115" cy="115"/>
          </a:xfrm>
        </p:grpSpPr>
        <p:sp>
          <p:nvSpPr>
            <p:cNvPr id="53307"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308"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58" name="Text Box 6"/>
          <p:cNvSpPr txBox="1">
            <a:spLocks noChangeArrowheads="1"/>
          </p:cNvSpPr>
          <p:nvPr/>
        </p:nvSpPr>
        <p:spPr bwMode="auto">
          <a:xfrm>
            <a:off x="1042988" y="1906588"/>
            <a:ext cx="2276475" cy="369887"/>
          </a:xfrm>
          <a:prstGeom prst="rect">
            <a:avLst/>
          </a:prstGeom>
          <a:noFill/>
          <a:ln w="9525" algn="ctr">
            <a:noFill/>
            <a:miter lim="800000"/>
            <a:headEnd/>
            <a:tailEnd/>
          </a:ln>
        </p:spPr>
        <p:txBody>
          <a:bodyPr wrap="none">
            <a:spAutoFit/>
          </a:bodyPr>
          <a:lstStyle/>
          <a:p>
            <a:pPr eaLnBrk="0" hangingPunct="0"/>
            <a:r>
              <a:rPr lang="zh-CN" altLang="en-US" b="1" dirty="0">
                <a:latin typeface="Heiti SC Medium" charset="-122"/>
                <a:ea typeface="Heiti SC Medium" charset="-122"/>
                <a:cs typeface="Heiti SC Medium" charset="-122"/>
              </a:rPr>
              <a:t>船载多普勒激光雷达</a:t>
            </a:r>
            <a:endParaRPr lang="en-US" altLang="zh-CN" b="1" dirty="0">
              <a:latin typeface="Heiti SC Medium" charset="-122"/>
              <a:ea typeface="Heiti SC Medium" charset="-122"/>
              <a:cs typeface="Heiti SC Medium" charset="-122"/>
            </a:endParaRPr>
          </a:p>
        </p:txBody>
      </p:sp>
      <p:sp>
        <p:nvSpPr>
          <p:cNvPr id="53259" name="Line 2"/>
          <p:cNvSpPr>
            <a:spLocks noChangeShapeType="1"/>
          </p:cNvSpPr>
          <p:nvPr/>
        </p:nvSpPr>
        <p:spPr bwMode="auto">
          <a:xfrm>
            <a:off x="1069975" y="2778125"/>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60" name="Group 3"/>
          <p:cNvGrpSpPr>
            <a:grpSpLocks/>
          </p:cNvGrpSpPr>
          <p:nvPr/>
        </p:nvGrpSpPr>
        <p:grpSpPr bwMode="auto">
          <a:xfrm>
            <a:off x="825500" y="2535238"/>
            <a:ext cx="182563" cy="182562"/>
            <a:chOff x="1239" y="1515"/>
            <a:chExt cx="115" cy="115"/>
          </a:xfrm>
        </p:grpSpPr>
        <p:sp>
          <p:nvSpPr>
            <p:cNvPr id="53305"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306"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61" name="Text Box 6"/>
          <p:cNvSpPr txBox="1">
            <a:spLocks noChangeArrowheads="1"/>
          </p:cNvSpPr>
          <p:nvPr/>
        </p:nvSpPr>
        <p:spPr bwMode="auto">
          <a:xfrm>
            <a:off x="1042988" y="2374900"/>
            <a:ext cx="2508250" cy="369888"/>
          </a:xfrm>
          <a:prstGeom prst="rect">
            <a:avLst/>
          </a:prstGeom>
          <a:noFill/>
          <a:ln w="9525" algn="ctr">
            <a:noFill/>
            <a:miter lim="800000"/>
            <a:headEnd/>
            <a:tailEnd/>
          </a:ln>
        </p:spPr>
        <p:txBody>
          <a:bodyPr wrap="none">
            <a:spAutoFit/>
          </a:bodyPr>
          <a:lstStyle/>
          <a:p>
            <a:pPr eaLnBrk="0" hangingPunct="0"/>
            <a:r>
              <a:rPr lang="zh-CN" altLang="en-US" b="1">
                <a:latin typeface="Heiti SC Medium" charset="-122"/>
                <a:ea typeface="Heiti SC Medium" charset="-122"/>
                <a:cs typeface="Heiti SC Medium" charset="-122"/>
              </a:rPr>
              <a:t>多源全景视觉成像系统</a:t>
            </a:r>
            <a:endParaRPr lang="en-US" altLang="zh-CN" b="1">
              <a:latin typeface="Heiti SC Medium" charset="-122"/>
              <a:ea typeface="Heiti SC Medium" charset="-122"/>
              <a:cs typeface="Heiti SC Medium" charset="-122"/>
            </a:endParaRPr>
          </a:p>
        </p:txBody>
      </p:sp>
      <p:sp>
        <p:nvSpPr>
          <p:cNvPr id="53262" name="Line 2"/>
          <p:cNvSpPr>
            <a:spLocks noChangeShapeType="1"/>
          </p:cNvSpPr>
          <p:nvPr/>
        </p:nvSpPr>
        <p:spPr bwMode="auto">
          <a:xfrm>
            <a:off x="1069975" y="3244850"/>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63" name="Group 3"/>
          <p:cNvGrpSpPr>
            <a:grpSpLocks/>
          </p:cNvGrpSpPr>
          <p:nvPr/>
        </p:nvGrpSpPr>
        <p:grpSpPr bwMode="auto">
          <a:xfrm>
            <a:off x="825500" y="3003550"/>
            <a:ext cx="182563" cy="182563"/>
            <a:chOff x="1239" y="1515"/>
            <a:chExt cx="115" cy="115"/>
          </a:xfrm>
        </p:grpSpPr>
        <p:sp>
          <p:nvSpPr>
            <p:cNvPr id="53303"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304"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64" name="Text Box 6"/>
          <p:cNvSpPr txBox="1">
            <a:spLocks noChangeArrowheads="1"/>
          </p:cNvSpPr>
          <p:nvPr/>
        </p:nvSpPr>
        <p:spPr bwMode="auto">
          <a:xfrm>
            <a:off x="1042988" y="2843213"/>
            <a:ext cx="2890837" cy="369887"/>
          </a:xfrm>
          <a:prstGeom prst="rect">
            <a:avLst/>
          </a:prstGeom>
          <a:noFill/>
          <a:ln w="9525" algn="ctr">
            <a:noFill/>
            <a:miter lim="800000"/>
            <a:headEnd/>
            <a:tailEnd/>
          </a:ln>
        </p:spPr>
        <p:txBody>
          <a:bodyPr wrap="none">
            <a:spAutoFit/>
          </a:bodyPr>
          <a:lstStyle/>
          <a:p>
            <a:pPr eaLnBrk="0" hangingPunct="0"/>
            <a:r>
              <a:rPr lang="zh-CN" altLang="en-US" b="1" dirty="0">
                <a:latin typeface="Heiti SC Medium" charset="-122"/>
                <a:ea typeface="Heiti SC Medium" charset="-122"/>
                <a:cs typeface="Heiti SC Medium" charset="-122"/>
              </a:rPr>
              <a:t>船载</a:t>
            </a:r>
            <a:r>
              <a:rPr lang="en-US" altLang="zh-CN" b="1" dirty="0">
                <a:latin typeface="Heiti SC Medium" charset="-122"/>
                <a:ea typeface="Heiti SC Medium" charset="-122"/>
                <a:cs typeface="Heiti SC Medium" charset="-122"/>
              </a:rPr>
              <a:t>GNSS-R</a:t>
            </a:r>
            <a:r>
              <a:rPr lang="zh-CN" altLang="en-US" b="1" dirty="0">
                <a:latin typeface="Heiti SC Medium" charset="-122"/>
                <a:ea typeface="Heiti SC Medium" charset="-122"/>
                <a:cs typeface="Heiti SC Medium" charset="-122"/>
              </a:rPr>
              <a:t>态势感知系统</a:t>
            </a:r>
            <a:endParaRPr lang="en-US" altLang="zh-CN" b="1" dirty="0">
              <a:latin typeface="Heiti SC Medium" charset="-122"/>
              <a:ea typeface="Heiti SC Medium" charset="-122"/>
              <a:cs typeface="Heiti SC Medium" charset="-122"/>
            </a:endParaRPr>
          </a:p>
        </p:txBody>
      </p:sp>
      <p:sp>
        <p:nvSpPr>
          <p:cNvPr id="53265" name="Line 2"/>
          <p:cNvSpPr>
            <a:spLocks noChangeShapeType="1"/>
          </p:cNvSpPr>
          <p:nvPr/>
        </p:nvSpPr>
        <p:spPr bwMode="auto">
          <a:xfrm>
            <a:off x="1069975" y="3713163"/>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66" name="Group 3"/>
          <p:cNvGrpSpPr>
            <a:grpSpLocks/>
          </p:cNvGrpSpPr>
          <p:nvPr/>
        </p:nvGrpSpPr>
        <p:grpSpPr bwMode="auto">
          <a:xfrm>
            <a:off x="825500" y="3471863"/>
            <a:ext cx="182563" cy="182562"/>
            <a:chOff x="1239" y="1515"/>
            <a:chExt cx="115" cy="115"/>
          </a:xfrm>
        </p:grpSpPr>
        <p:sp>
          <p:nvSpPr>
            <p:cNvPr id="53301"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302"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67" name="Text Box 6"/>
          <p:cNvSpPr txBox="1">
            <a:spLocks noChangeArrowheads="1"/>
          </p:cNvSpPr>
          <p:nvPr/>
        </p:nvSpPr>
        <p:spPr bwMode="auto">
          <a:xfrm>
            <a:off x="1042988" y="3311525"/>
            <a:ext cx="1397000" cy="369888"/>
          </a:xfrm>
          <a:prstGeom prst="rect">
            <a:avLst/>
          </a:prstGeom>
          <a:noFill/>
          <a:ln w="9525" algn="ctr">
            <a:noFill/>
            <a:miter lim="800000"/>
            <a:headEnd/>
            <a:tailEnd/>
          </a:ln>
        </p:spPr>
        <p:txBody>
          <a:bodyPr wrap="none">
            <a:spAutoFit/>
          </a:bodyPr>
          <a:lstStyle/>
          <a:p>
            <a:pPr eaLnBrk="0" hangingPunct="0"/>
            <a:r>
              <a:rPr lang="en-US" altLang="zh-CN" b="1">
                <a:latin typeface="Heiti SC Medium" charset="-122"/>
                <a:ea typeface="Heiti SC Medium" charset="-122"/>
                <a:cs typeface="Heiti SC Medium" charset="-122"/>
              </a:rPr>
              <a:t>3D</a:t>
            </a:r>
            <a:r>
              <a:rPr lang="zh-CN" altLang="en-US" b="1">
                <a:latin typeface="Heiti SC Medium" charset="-122"/>
                <a:ea typeface="Heiti SC Medium" charset="-122"/>
                <a:cs typeface="Heiti SC Medium" charset="-122"/>
              </a:rPr>
              <a:t>动态海图</a:t>
            </a:r>
            <a:endParaRPr lang="en-US" altLang="zh-CN" b="1">
              <a:latin typeface="Heiti SC Medium" charset="-122"/>
              <a:ea typeface="Heiti SC Medium" charset="-122"/>
              <a:cs typeface="Heiti SC Medium" charset="-122"/>
            </a:endParaRPr>
          </a:p>
        </p:txBody>
      </p:sp>
      <p:sp>
        <p:nvSpPr>
          <p:cNvPr id="53268" name="Line 2"/>
          <p:cNvSpPr>
            <a:spLocks noChangeShapeType="1"/>
          </p:cNvSpPr>
          <p:nvPr/>
        </p:nvSpPr>
        <p:spPr bwMode="auto">
          <a:xfrm>
            <a:off x="1069975" y="4138613"/>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69" name="Group 3"/>
          <p:cNvGrpSpPr>
            <a:grpSpLocks/>
          </p:cNvGrpSpPr>
          <p:nvPr/>
        </p:nvGrpSpPr>
        <p:grpSpPr bwMode="auto">
          <a:xfrm>
            <a:off x="825500" y="3897313"/>
            <a:ext cx="182563" cy="182562"/>
            <a:chOff x="1239" y="1515"/>
            <a:chExt cx="115" cy="115"/>
          </a:xfrm>
        </p:grpSpPr>
        <p:sp>
          <p:nvSpPr>
            <p:cNvPr id="53299"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300"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70" name="Text Box 6"/>
          <p:cNvSpPr txBox="1">
            <a:spLocks noChangeArrowheads="1"/>
          </p:cNvSpPr>
          <p:nvPr/>
        </p:nvSpPr>
        <p:spPr bwMode="auto">
          <a:xfrm>
            <a:off x="1042988" y="3744913"/>
            <a:ext cx="2508250" cy="369887"/>
          </a:xfrm>
          <a:prstGeom prst="rect">
            <a:avLst/>
          </a:prstGeom>
          <a:noFill/>
          <a:ln w="9525" algn="ctr">
            <a:noFill/>
            <a:miter lim="800000"/>
            <a:headEnd/>
            <a:tailEnd/>
          </a:ln>
        </p:spPr>
        <p:txBody>
          <a:bodyPr wrap="none">
            <a:spAutoFit/>
          </a:bodyPr>
          <a:lstStyle/>
          <a:p>
            <a:pPr eaLnBrk="0" hangingPunct="0"/>
            <a:r>
              <a:rPr lang="zh-CN" altLang="en-US" b="1">
                <a:latin typeface="Heiti SC Medium" charset="-122"/>
                <a:ea typeface="Heiti SC Medium" charset="-122"/>
                <a:cs typeface="Heiti SC Medium" charset="-122"/>
              </a:rPr>
              <a:t>船载声音识别应用系统</a:t>
            </a:r>
            <a:endParaRPr lang="en-US" altLang="zh-CN" b="1">
              <a:latin typeface="Heiti SC Medium" charset="-122"/>
              <a:ea typeface="Heiti SC Medium" charset="-122"/>
              <a:cs typeface="Heiti SC Medium" charset="-122"/>
            </a:endParaRPr>
          </a:p>
        </p:txBody>
      </p:sp>
      <p:sp>
        <p:nvSpPr>
          <p:cNvPr id="53271" name="Line 2"/>
          <p:cNvSpPr>
            <a:spLocks noChangeShapeType="1"/>
          </p:cNvSpPr>
          <p:nvPr/>
        </p:nvSpPr>
        <p:spPr bwMode="auto">
          <a:xfrm>
            <a:off x="1069975" y="4570413"/>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72" name="Group 3"/>
          <p:cNvGrpSpPr>
            <a:grpSpLocks/>
          </p:cNvGrpSpPr>
          <p:nvPr/>
        </p:nvGrpSpPr>
        <p:grpSpPr bwMode="auto">
          <a:xfrm>
            <a:off x="825500" y="4329113"/>
            <a:ext cx="182563" cy="182562"/>
            <a:chOff x="1239" y="1515"/>
            <a:chExt cx="115" cy="115"/>
          </a:xfrm>
        </p:grpSpPr>
        <p:sp>
          <p:nvSpPr>
            <p:cNvPr id="53297"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298"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73" name="Text Box 6"/>
          <p:cNvSpPr txBox="1">
            <a:spLocks noChangeArrowheads="1"/>
          </p:cNvSpPr>
          <p:nvPr/>
        </p:nvSpPr>
        <p:spPr bwMode="auto">
          <a:xfrm>
            <a:off x="1042988" y="4184650"/>
            <a:ext cx="3438525" cy="369888"/>
          </a:xfrm>
          <a:prstGeom prst="rect">
            <a:avLst/>
          </a:prstGeom>
          <a:noFill/>
          <a:ln w="9525" algn="ctr">
            <a:noFill/>
            <a:miter lim="800000"/>
            <a:headEnd/>
            <a:tailEnd/>
          </a:ln>
        </p:spPr>
        <p:txBody>
          <a:bodyPr wrap="none">
            <a:spAutoFit/>
          </a:bodyPr>
          <a:lstStyle/>
          <a:p>
            <a:pPr eaLnBrk="0" hangingPunct="0"/>
            <a:r>
              <a:rPr lang="zh-CN" altLang="en-US" b="1">
                <a:latin typeface="Heiti SC Medium" charset="-122"/>
                <a:ea typeface="Heiti SC Medium" charset="-122"/>
                <a:cs typeface="Heiti SC Medium" charset="-122"/>
              </a:rPr>
              <a:t>多源航行态势数据重构处理系统</a:t>
            </a:r>
            <a:endParaRPr lang="en-US" altLang="zh-CN" b="1">
              <a:latin typeface="Heiti SC Medium" charset="-122"/>
              <a:ea typeface="Heiti SC Medium" charset="-122"/>
              <a:cs typeface="Heiti SC Medium" charset="-122"/>
            </a:endParaRPr>
          </a:p>
        </p:txBody>
      </p:sp>
      <p:sp>
        <p:nvSpPr>
          <p:cNvPr id="53274" name="Line 2"/>
          <p:cNvSpPr>
            <a:spLocks noChangeShapeType="1"/>
          </p:cNvSpPr>
          <p:nvPr/>
        </p:nvSpPr>
        <p:spPr bwMode="auto">
          <a:xfrm>
            <a:off x="1069975" y="5049838"/>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75" name="Group 3"/>
          <p:cNvGrpSpPr>
            <a:grpSpLocks/>
          </p:cNvGrpSpPr>
          <p:nvPr/>
        </p:nvGrpSpPr>
        <p:grpSpPr bwMode="auto">
          <a:xfrm>
            <a:off x="825500" y="4767263"/>
            <a:ext cx="182563" cy="182562"/>
            <a:chOff x="1239" y="1515"/>
            <a:chExt cx="115" cy="115"/>
          </a:xfrm>
        </p:grpSpPr>
        <p:sp>
          <p:nvSpPr>
            <p:cNvPr id="53295"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296"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76" name="Text Box 6"/>
          <p:cNvSpPr txBox="1">
            <a:spLocks noChangeArrowheads="1"/>
          </p:cNvSpPr>
          <p:nvPr/>
        </p:nvSpPr>
        <p:spPr bwMode="auto">
          <a:xfrm>
            <a:off x="1042988" y="4645025"/>
            <a:ext cx="3438525" cy="369888"/>
          </a:xfrm>
          <a:prstGeom prst="rect">
            <a:avLst/>
          </a:prstGeom>
          <a:noFill/>
          <a:ln w="9525" algn="ctr">
            <a:noFill/>
            <a:miter lim="800000"/>
            <a:headEnd/>
            <a:tailEnd/>
          </a:ln>
        </p:spPr>
        <p:txBody>
          <a:bodyPr wrap="none">
            <a:spAutoFit/>
          </a:bodyPr>
          <a:lstStyle/>
          <a:p>
            <a:pPr eaLnBrk="0" hangingPunct="0"/>
            <a:r>
              <a:rPr lang="zh-CN" altLang="en-US" b="1">
                <a:latin typeface="Heiti SC Medium" charset="-122"/>
                <a:ea typeface="Heiti SC Medium" charset="-122"/>
                <a:cs typeface="Heiti SC Medium" charset="-122"/>
              </a:rPr>
              <a:t>多源航行态势数据融合应用系统</a:t>
            </a:r>
            <a:endParaRPr lang="en-US" altLang="zh-CN" b="1">
              <a:latin typeface="Heiti SC Medium" charset="-122"/>
              <a:ea typeface="Heiti SC Medium" charset="-122"/>
              <a:cs typeface="Heiti SC Medium" charset="-122"/>
            </a:endParaRPr>
          </a:p>
        </p:txBody>
      </p:sp>
      <p:sp>
        <p:nvSpPr>
          <p:cNvPr id="53277" name="Line 2"/>
          <p:cNvSpPr>
            <a:spLocks noChangeShapeType="1"/>
          </p:cNvSpPr>
          <p:nvPr/>
        </p:nvSpPr>
        <p:spPr bwMode="auto">
          <a:xfrm>
            <a:off x="1069975" y="5481638"/>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78" name="Group 3"/>
          <p:cNvGrpSpPr>
            <a:grpSpLocks/>
          </p:cNvGrpSpPr>
          <p:nvPr/>
        </p:nvGrpSpPr>
        <p:grpSpPr bwMode="auto">
          <a:xfrm>
            <a:off x="825500" y="5226050"/>
            <a:ext cx="182563" cy="182563"/>
            <a:chOff x="1239" y="1515"/>
            <a:chExt cx="115" cy="115"/>
          </a:xfrm>
        </p:grpSpPr>
        <p:sp>
          <p:nvSpPr>
            <p:cNvPr id="53293"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294"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79" name="Text Box 6"/>
          <p:cNvSpPr txBox="1">
            <a:spLocks noChangeArrowheads="1"/>
          </p:cNvSpPr>
          <p:nvPr/>
        </p:nvSpPr>
        <p:spPr bwMode="auto">
          <a:xfrm>
            <a:off x="1079500" y="5111750"/>
            <a:ext cx="3671888" cy="369888"/>
          </a:xfrm>
          <a:prstGeom prst="rect">
            <a:avLst/>
          </a:prstGeom>
          <a:noFill/>
          <a:ln w="9525" algn="ctr">
            <a:noFill/>
            <a:miter lim="800000"/>
            <a:headEnd/>
            <a:tailEnd/>
          </a:ln>
        </p:spPr>
        <p:txBody>
          <a:bodyPr wrap="none">
            <a:spAutoFit/>
          </a:bodyPr>
          <a:lstStyle/>
          <a:p>
            <a:pPr eaLnBrk="0" hangingPunct="0"/>
            <a:r>
              <a:rPr lang="zh-CN" altLang="en-US" b="1">
                <a:latin typeface="Heiti SC Medium" charset="-122"/>
                <a:ea typeface="Heiti SC Medium" charset="-122"/>
                <a:cs typeface="Heiti SC Medium" charset="-122"/>
              </a:rPr>
              <a:t>目标探测和识别相关专利和著作权</a:t>
            </a:r>
            <a:endParaRPr lang="en-US" altLang="zh-CN" b="1">
              <a:latin typeface="Heiti SC Medium" charset="-122"/>
              <a:ea typeface="Heiti SC Medium" charset="-122"/>
              <a:cs typeface="Heiti SC Medium" charset="-122"/>
            </a:endParaRPr>
          </a:p>
        </p:txBody>
      </p:sp>
      <p:sp>
        <p:nvSpPr>
          <p:cNvPr id="53280" name="Line 2"/>
          <p:cNvSpPr>
            <a:spLocks noChangeShapeType="1"/>
          </p:cNvSpPr>
          <p:nvPr/>
        </p:nvSpPr>
        <p:spPr bwMode="auto">
          <a:xfrm>
            <a:off x="1069975" y="5889625"/>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81" name="Group 3"/>
          <p:cNvGrpSpPr>
            <a:grpSpLocks/>
          </p:cNvGrpSpPr>
          <p:nvPr/>
        </p:nvGrpSpPr>
        <p:grpSpPr bwMode="auto">
          <a:xfrm>
            <a:off x="825500" y="5659438"/>
            <a:ext cx="182563" cy="182562"/>
            <a:chOff x="1239" y="1515"/>
            <a:chExt cx="115" cy="115"/>
          </a:xfrm>
        </p:grpSpPr>
        <p:sp>
          <p:nvSpPr>
            <p:cNvPr id="53291"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292"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53282" name="Text Box 6"/>
          <p:cNvSpPr txBox="1">
            <a:spLocks noChangeArrowheads="1"/>
          </p:cNvSpPr>
          <p:nvPr/>
        </p:nvSpPr>
        <p:spPr bwMode="auto">
          <a:xfrm>
            <a:off x="1042988" y="5507038"/>
            <a:ext cx="2508250" cy="369887"/>
          </a:xfrm>
          <a:prstGeom prst="rect">
            <a:avLst/>
          </a:prstGeom>
          <a:noFill/>
          <a:ln w="9525" algn="ctr">
            <a:noFill/>
            <a:miter lim="800000"/>
            <a:headEnd/>
            <a:tailEnd/>
          </a:ln>
        </p:spPr>
        <p:txBody>
          <a:bodyPr wrap="none">
            <a:spAutoFit/>
          </a:bodyPr>
          <a:lstStyle/>
          <a:p>
            <a:pPr eaLnBrk="0" hangingPunct="0"/>
            <a:r>
              <a:rPr lang="zh-CN" altLang="en-US" b="1">
                <a:latin typeface="Heiti SC Medium" charset="-122"/>
                <a:ea typeface="Heiti SC Medium" charset="-122"/>
                <a:cs typeface="Heiti SC Medium" charset="-122"/>
              </a:rPr>
              <a:t>感知信息数据通信标准</a:t>
            </a:r>
            <a:endParaRPr lang="en-US" altLang="zh-CN" b="1">
              <a:latin typeface="Heiti SC Medium" charset="-122"/>
              <a:ea typeface="Heiti SC Medium" charset="-122"/>
              <a:cs typeface="Heiti SC Medium" charset="-122"/>
            </a:endParaRPr>
          </a:p>
        </p:txBody>
      </p:sp>
      <p:sp>
        <p:nvSpPr>
          <p:cNvPr id="53283" name="Line 2"/>
          <p:cNvSpPr>
            <a:spLocks noChangeShapeType="1"/>
          </p:cNvSpPr>
          <p:nvPr/>
        </p:nvSpPr>
        <p:spPr bwMode="auto">
          <a:xfrm>
            <a:off x="1069975" y="6381750"/>
            <a:ext cx="4800600" cy="0"/>
          </a:xfrm>
          <a:prstGeom prst="line">
            <a:avLst/>
          </a:prstGeom>
          <a:noFill/>
          <a:ln w="25400">
            <a:solidFill>
              <a:srgbClr val="5F5F5F"/>
            </a:solidFill>
            <a:prstDash val="sysDot"/>
            <a:round/>
            <a:headEnd/>
            <a:tailEnd type="oval" w="med" len="med"/>
          </a:ln>
        </p:spPr>
        <p:txBody>
          <a:bodyPr wrap="none" anchor="ctr"/>
          <a:lstStyle/>
          <a:p>
            <a:endParaRPr lang="zh-CN" altLang="en-US"/>
          </a:p>
        </p:txBody>
      </p:sp>
      <p:grpSp>
        <p:nvGrpSpPr>
          <p:cNvPr id="53284" name="Group 3"/>
          <p:cNvGrpSpPr>
            <a:grpSpLocks/>
          </p:cNvGrpSpPr>
          <p:nvPr/>
        </p:nvGrpSpPr>
        <p:grpSpPr bwMode="auto">
          <a:xfrm>
            <a:off x="825500" y="6113463"/>
            <a:ext cx="182563" cy="182562"/>
            <a:chOff x="1239" y="1515"/>
            <a:chExt cx="115" cy="115"/>
          </a:xfrm>
        </p:grpSpPr>
        <p:sp>
          <p:nvSpPr>
            <p:cNvPr id="53289" name="AutoShape 4"/>
            <p:cNvSpPr>
              <a:spLocks noChangeArrowheads="1"/>
            </p:cNvSpPr>
            <p:nvPr/>
          </p:nvSpPr>
          <p:spPr bwMode="gray">
            <a:xfrm rot="2700000">
              <a:off x="1239" y="1515"/>
              <a:ext cx="115" cy="115"/>
            </a:xfrm>
            <a:prstGeom prst="rtTriangle">
              <a:avLst/>
            </a:prstGeom>
            <a:solidFill>
              <a:srgbClr val="80808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sp>
          <p:nvSpPr>
            <p:cNvPr id="53290" name="AutoShape 5"/>
            <p:cNvSpPr>
              <a:spLocks noChangeArrowheads="1"/>
            </p:cNvSpPr>
            <p:nvPr/>
          </p:nvSpPr>
          <p:spPr bwMode="gray">
            <a:xfrm rot="18900000" flipH="1">
              <a:off x="1239" y="1515"/>
              <a:ext cx="115" cy="115"/>
            </a:xfrm>
            <a:prstGeom prst="rtTriangle">
              <a:avLst/>
            </a:prstGeom>
            <a:solidFill>
              <a:srgbClr val="FF9900"/>
            </a:solidFill>
            <a:ln w="9525" algn="ctr">
              <a:noFill/>
              <a:miter lim="800000"/>
              <a:headEnd/>
              <a:tailEnd/>
            </a:ln>
          </p:spPr>
          <p:txBody>
            <a:bodyPr wrap="none" anchor="ctr"/>
            <a:lstStyle/>
            <a:p>
              <a:pPr eaLnBrk="0" hangingPunct="0"/>
              <a:endParaRPr lang="zh-CN" altLang="en-US">
                <a:ea typeface="楷体" pitchFamily="49" charset="-122"/>
                <a:cs typeface="Times New Roman" pitchFamily="18" charset="0"/>
              </a:endParaRPr>
            </a:p>
          </p:txBody>
        </p:sp>
      </p:grpSp>
      <p:sp>
        <p:nvSpPr>
          <p:cNvPr id="81" name="Text Box 6"/>
          <p:cNvSpPr txBox="1">
            <a:spLocks noChangeArrowheads="1"/>
          </p:cNvSpPr>
          <p:nvPr/>
        </p:nvSpPr>
        <p:spPr bwMode="auto">
          <a:xfrm>
            <a:off x="1042988" y="5975350"/>
            <a:ext cx="5016500" cy="369888"/>
          </a:xfrm>
          <a:prstGeom prst="rect">
            <a:avLst/>
          </a:prstGeom>
          <a:noFill/>
          <a:ln w="9525" algn="ctr">
            <a:noFill/>
            <a:miter lim="800000"/>
            <a:headEnd/>
            <a:tailEnd/>
          </a:ln>
          <a:effectLst/>
        </p:spPr>
        <p:txBody>
          <a:bodyPr wrap="none">
            <a:spAutoFit/>
          </a:bodyPr>
          <a:lstStyle/>
          <a:p>
            <a:pPr eaLnBrk="0" hangingPunct="0">
              <a:defRPr/>
            </a:pPr>
            <a:r>
              <a:rPr lang="zh-CN" altLang="en-US" b="1" spc="-100" dirty="0">
                <a:latin typeface="Heiti SC Medium" charset="-122"/>
                <a:ea typeface="Heiti SC Medium" charset="-122"/>
                <a:cs typeface="Heiti SC Medium" charset="-122"/>
              </a:rPr>
              <a:t>多源感知系统在不同海况下的应用效果评价与分析</a:t>
            </a:r>
            <a:endParaRPr lang="en-US" altLang="zh-CN" b="1" spc="-100" dirty="0">
              <a:latin typeface="Heiti SC Medium" charset="-122"/>
              <a:ea typeface="Heiti SC Medium" charset="-122"/>
              <a:cs typeface="Heiti SC Medium" charset="-122"/>
            </a:endParaRPr>
          </a:p>
        </p:txBody>
      </p:sp>
      <p:sp>
        <p:nvSpPr>
          <p:cNvPr id="53286"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、将产生的新的知识产权</a:t>
            </a:r>
            <a:endParaRPr lang="zh-CN" altLang="en-US" sz="2400" b="1" dirty="0">
              <a:solidFill>
                <a:srgbClr val="000066"/>
              </a:solidFill>
              <a:latin typeface="Heiti SC Medium" charset="-122"/>
              <a:ea typeface="Heiti SC Medium" charset="-122"/>
              <a:cs typeface="Heiti SC Medium" charset="-122"/>
            </a:endParaRPr>
          </a:p>
        </p:txBody>
      </p:sp>
      <p:sp>
        <p:nvSpPr>
          <p:cNvPr id="53288" name="矩形 63"/>
          <p:cNvSpPr>
            <a:spLocks noChangeArrowheads="1"/>
          </p:cNvSpPr>
          <p:nvPr/>
        </p:nvSpPr>
        <p:spPr bwMode="auto">
          <a:xfrm>
            <a:off x="6408204" y="2569658"/>
            <a:ext cx="2268413" cy="1532727"/>
          </a:xfrm>
          <a:prstGeom prst="rect">
            <a:avLst/>
          </a:prstGeom>
          <a:noFill/>
          <a:ln w="9525">
            <a:noFill/>
            <a:miter lim="800000"/>
            <a:headEnd/>
            <a:tailEnd/>
          </a:ln>
        </p:spPr>
        <p:txBody>
          <a:bodyPr wrap="square">
            <a:spAutoFit/>
          </a:bodyPr>
          <a:lstStyle/>
          <a:p>
            <a:pPr algn="just">
              <a:lnSpc>
                <a:spcPct val="130000"/>
              </a:lnSpc>
              <a:buClr>
                <a:srgbClr val="FF0000"/>
              </a:buClr>
            </a:pPr>
            <a:r>
              <a:rPr lang="zh-CN" altLang="en-US" b="1" dirty="0">
                <a:latin typeface="Heiti SC Medium" charset="-122"/>
                <a:ea typeface="Heiti SC Medium" charset="-122"/>
                <a:cs typeface="Heiti SC Medium" charset="-122"/>
              </a:rPr>
              <a:t>        </a:t>
            </a:r>
            <a:r>
              <a:rPr lang="zh-CN" altLang="en-US" b="1" dirty="0">
                <a:solidFill>
                  <a:srgbClr val="FF0000"/>
                </a:solidFill>
                <a:latin typeface="Heiti SC Medium" charset="-122"/>
                <a:ea typeface="Heiti SC Medium" charset="-122"/>
                <a:cs typeface="Heiti SC Medium" charset="-122"/>
              </a:rPr>
              <a:t>该产品的国产化水平达到</a:t>
            </a:r>
            <a:r>
              <a:rPr lang="en-US" altLang="zh-CN" b="1" dirty="0">
                <a:solidFill>
                  <a:srgbClr val="FF0000"/>
                </a:solidFill>
                <a:latin typeface="Heiti SC Medium" charset="-122"/>
                <a:ea typeface="Heiti SC Medium" charset="-122"/>
                <a:cs typeface="Heiti SC Medium" charset="-122"/>
              </a:rPr>
              <a:t>90%</a:t>
            </a:r>
            <a:r>
              <a:rPr lang="zh-CN" altLang="en-US" b="1" dirty="0">
                <a:solidFill>
                  <a:srgbClr val="FF0000"/>
                </a:solidFill>
                <a:latin typeface="Heiti SC Medium" charset="-122"/>
                <a:ea typeface="Heiti SC Medium" charset="-122"/>
                <a:cs typeface="Heiti SC Medium" charset="-122"/>
              </a:rPr>
              <a:t>，在当前严峻的国际形势下，具有重要的意义。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3288"/>
                                        </p:tgtEl>
                                        <p:attrNameLst>
                                          <p:attrName>style.visibility</p:attrName>
                                        </p:attrNameLst>
                                      </p:cBhvr>
                                      <p:to>
                                        <p:strVal val="visible"/>
                                      </p:to>
                                    </p:set>
                                    <p:animEffect transition="in" filter="dissolve">
                                      <p:cBhvr>
                                        <p:cTn id="7" dur="500"/>
                                        <p:tgtEl>
                                          <p:spTgt spid="53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8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xfrm>
            <a:off x="611188"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汇报内容</a:t>
            </a:r>
          </a:p>
        </p:txBody>
      </p:sp>
      <p:grpSp>
        <p:nvGrpSpPr>
          <p:cNvPr id="54275" name="Group 32"/>
          <p:cNvGrpSpPr>
            <a:grpSpLocks noChangeAspect="1"/>
          </p:cNvGrpSpPr>
          <p:nvPr/>
        </p:nvGrpSpPr>
        <p:grpSpPr bwMode="auto">
          <a:xfrm>
            <a:off x="971550" y="2636838"/>
            <a:ext cx="7272338" cy="720725"/>
            <a:chOff x="1440" y="1488"/>
            <a:chExt cx="3072" cy="288"/>
          </a:xfrm>
        </p:grpSpPr>
        <p:sp>
          <p:nvSpPr>
            <p:cNvPr id="54276" name="Rectangle 33"/>
            <p:cNvSpPr>
              <a:spLocks noChangeArrowheads="1"/>
            </p:cNvSpPr>
            <p:nvPr/>
          </p:nvSpPr>
          <p:spPr bwMode="gray">
            <a:xfrm>
              <a:off x="1776" y="1488"/>
              <a:ext cx="2736" cy="288"/>
            </a:xfrm>
            <a:prstGeom prst="rect">
              <a:avLst/>
            </a:prstGeom>
            <a:solidFill>
              <a:schemeClr val="accent1"/>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sz="2000"/>
            </a:p>
          </p:txBody>
        </p:sp>
        <p:sp>
          <p:nvSpPr>
            <p:cNvPr id="54277" name="Rectangle 34"/>
            <p:cNvSpPr>
              <a:spLocks noChangeArrowheads="1"/>
            </p:cNvSpPr>
            <p:nvPr/>
          </p:nvSpPr>
          <p:spPr bwMode="gray">
            <a:xfrm>
              <a:off x="1440" y="1488"/>
              <a:ext cx="384" cy="288"/>
            </a:xfrm>
            <a:prstGeom prst="rect">
              <a:avLst/>
            </a:prstGeom>
            <a:solidFill>
              <a:schemeClr val="accent1"/>
            </a:solidFill>
            <a:ln w="9525" algn="ctr">
              <a:noFill/>
              <a:miter lim="800000"/>
              <a:headEnd/>
              <a:tailEnd/>
            </a:ln>
            <a:effectLst>
              <a:prstShdw prst="shdw17" dist="63500" dir="5400000">
                <a:srgbClr val="59596F"/>
              </a:prstShdw>
            </a:effectLst>
          </p:spPr>
          <p:txBody>
            <a:bodyPr wrap="none" anchor="ctr"/>
            <a:lstStyle/>
            <a:p>
              <a:pPr algn="ctr" eaLnBrk="0" hangingPunct="0"/>
              <a:r>
                <a:rPr lang="zh-CN" altLang="en-US" sz="3200" b="1" dirty="0">
                  <a:solidFill>
                    <a:srgbClr val="C00000"/>
                  </a:solidFill>
                  <a:latin typeface="Heiti SC Light" charset="-122"/>
                  <a:ea typeface="Heiti SC Light" charset="-122"/>
                  <a:cs typeface="Heiti SC Light" charset="-122"/>
                </a:rPr>
                <a:t>六</a:t>
              </a:r>
              <a:endParaRPr lang="en-US" altLang="zh-CN" sz="3200" b="1" dirty="0">
                <a:solidFill>
                  <a:srgbClr val="C00000"/>
                </a:solidFill>
                <a:latin typeface="Heiti SC Light" charset="-122"/>
                <a:ea typeface="Heiti SC Light" charset="-122"/>
                <a:cs typeface="Heiti SC Light" charset="-122"/>
              </a:endParaRPr>
            </a:p>
          </p:txBody>
        </p:sp>
        <p:sp>
          <p:nvSpPr>
            <p:cNvPr id="54278" name="Rectangle 35"/>
            <p:cNvSpPr>
              <a:spLocks noChangeArrowheads="1"/>
            </p:cNvSpPr>
            <p:nvPr/>
          </p:nvSpPr>
          <p:spPr bwMode="gray">
            <a:xfrm>
              <a:off x="1872" y="1504"/>
              <a:ext cx="2544" cy="234"/>
            </a:xfrm>
            <a:prstGeom prst="rect">
              <a:avLst/>
            </a:prstGeom>
            <a:noFill/>
            <a:ln w="9525" algn="ctr">
              <a:noFill/>
              <a:miter lim="800000"/>
              <a:headEnd/>
              <a:tailEnd/>
            </a:ln>
          </p:spPr>
          <p:txBody>
            <a:bodyPr>
              <a:spAutoFit/>
            </a:bodyPr>
            <a:lstStyle/>
            <a:p>
              <a:pPr eaLnBrk="0" hangingPunct="0"/>
              <a:r>
                <a:rPr lang="zh-CN" altLang="en-US" sz="3200" b="1" dirty="0">
                  <a:solidFill>
                    <a:srgbClr val="C00000"/>
                  </a:solidFill>
                  <a:latin typeface="Heiti SC Medium" charset="-122"/>
                  <a:ea typeface="Heiti SC Medium" charset="-122"/>
                  <a:cs typeface="Heiti SC Medium" charset="-122"/>
                </a:rPr>
                <a:t>技术基础、配套条件及措施分析</a:t>
              </a:r>
              <a:endParaRPr lang="en-US" altLang="zh-CN" sz="3200" b="1" dirty="0">
                <a:solidFill>
                  <a:srgbClr val="C00000"/>
                </a:solidFill>
                <a:latin typeface="Heiti SC Medium" charset="-122"/>
                <a:ea typeface="Heiti SC Medium" charset="-122"/>
                <a:cs typeface="Heiti SC Medium" charset="-122"/>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、研究队伍</a:t>
            </a:r>
            <a:endParaRPr lang="zh-CN" altLang="en-US" sz="2400" b="1" dirty="0">
              <a:solidFill>
                <a:srgbClr val="000066"/>
              </a:solidFill>
              <a:latin typeface="Heiti SC Medium" charset="-122"/>
              <a:ea typeface="Heiti SC Medium" charset="-122"/>
              <a:cs typeface="Heiti SC Medium" charset="-122"/>
            </a:endParaRPr>
          </a:p>
        </p:txBody>
      </p:sp>
      <p:grpSp>
        <p:nvGrpSpPr>
          <p:cNvPr id="55299" name="Group 4"/>
          <p:cNvGrpSpPr>
            <a:grpSpLocks/>
          </p:cNvGrpSpPr>
          <p:nvPr/>
        </p:nvGrpSpPr>
        <p:grpSpPr bwMode="auto">
          <a:xfrm>
            <a:off x="468313" y="1089025"/>
            <a:ext cx="935037" cy="971550"/>
            <a:chOff x="1248" y="1680"/>
            <a:chExt cx="864" cy="864"/>
          </a:xfrm>
        </p:grpSpPr>
        <p:sp>
          <p:nvSpPr>
            <p:cNvPr id="55320" name="AutoShape 5"/>
            <p:cNvSpPr>
              <a:spLocks noChangeArrowheads="1"/>
            </p:cNvSpPr>
            <p:nvPr/>
          </p:nvSpPr>
          <p:spPr bwMode="gray">
            <a:xfrm>
              <a:off x="1248" y="1680"/>
              <a:ext cx="864" cy="864"/>
            </a:xfrm>
            <a:prstGeom prst="roundRect">
              <a:avLst>
                <a:gd name="adj" fmla="val 11921"/>
              </a:avLst>
            </a:prstGeom>
            <a:gradFill rotWithShape="1">
              <a:gsLst>
                <a:gs pos="0">
                  <a:srgbClr val="CDBD6F"/>
                </a:gs>
                <a:gs pos="100000">
                  <a:srgbClr val="8F844D"/>
                </a:gs>
              </a:gsLst>
              <a:lin ang="5400000" scaled="1"/>
            </a:gradFill>
            <a:ln w="38100">
              <a:solidFill>
                <a:schemeClr val="tx1"/>
              </a:solidFill>
              <a:round/>
              <a:headEnd/>
              <a:tailEnd/>
            </a:ln>
          </p:spPr>
          <p:txBody>
            <a:bodyPr wrap="none" anchor="ctr"/>
            <a:lstStyle/>
            <a:p>
              <a:pPr eaLnBrk="0" hangingPunct="0"/>
              <a:endParaRPr lang="zh-CN" altLang="en-US"/>
            </a:p>
          </p:txBody>
        </p:sp>
        <p:sp>
          <p:nvSpPr>
            <p:cNvPr id="55321" name="Freeform 6"/>
            <p:cNvSpPr>
              <a:spLocks/>
            </p:cNvSpPr>
            <p:nvPr/>
          </p:nvSpPr>
          <p:spPr bwMode="gray">
            <a:xfrm>
              <a:off x="1296" y="1728"/>
              <a:ext cx="431" cy="432"/>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DE7CA"/>
                </a:gs>
                <a:gs pos="50000">
                  <a:srgbClr val="CDBD6F"/>
                </a:gs>
                <a:gs pos="100000">
                  <a:srgbClr val="EDE7CA"/>
                </a:gs>
              </a:gsLst>
              <a:lin ang="2700000" scaled="1"/>
            </a:gradFill>
            <a:ln w="0">
              <a:noFill/>
              <a:round/>
              <a:headEnd/>
              <a:tailEnd/>
            </a:ln>
          </p:spPr>
          <p:txBody>
            <a:bodyPr/>
            <a:lstStyle/>
            <a:p>
              <a:endParaRPr lang="zh-CN" altLang="en-US"/>
            </a:p>
          </p:txBody>
        </p:sp>
      </p:grpSp>
      <p:sp>
        <p:nvSpPr>
          <p:cNvPr id="55300" name="Text Box 7"/>
          <p:cNvSpPr txBox="1">
            <a:spLocks noChangeArrowheads="1"/>
          </p:cNvSpPr>
          <p:nvPr/>
        </p:nvSpPr>
        <p:spPr bwMode="gray">
          <a:xfrm>
            <a:off x="569913" y="1196975"/>
            <a:ext cx="833437" cy="708025"/>
          </a:xfrm>
          <a:prstGeom prst="rect">
            <a:avLst/>
          </a:prstGeom>
          <a:noFill/>
          <a:ln w="9525" algn="ctr">
            <a:noFill/>
            <a:miter lim="800000"/>
            <a:headEnd/>
            <a:tailEnd/>
          </a:ln>
        </p:spPr>
        <p:txBody>
          <a:bodyPr>
            <a:spAutoFit/>
          </a:bodyPr>
          <a:lstStyle/>
          <a:p>
            <a:pPr eaLnBrk="0" hangingPunct="0"/>
            <a:r>
              <a:rPr lang="zh-CN" altLang="en-US" sz="2000" b="1">
                <a:solidFill>
                  <a:schemeClr val="bg1"/>
                </a:solidFill>
                <a:latin typeface="楷体" pitchFamily="49" charset="-122"/>
                <a:ea typeface="楷体" pitchFamily="49" charset="-122"/>
              </a:rPr>
              <a:t>专业</a:t>
            </a:r>
            <a:endParaRPr lang="en-US" altLang="zh-CN" sz="2000" b="1">
              <a:solidFill>
                <a:schemeClr val="bg1"/>
              </a:solidFill>
              <a:latin typeface="楷体" pitchFamily="49" charset="-122"/>
              <a:ea typeface="楷体" pitchFamily="49" charset="-122"/>
            </a:endParaRPr>
          </a:p>
          <a:p>
            <a:pPr eaLnBrk="0" hangingPunct="0"/>
            <a:r>
              <a:rPr lang="zh-CN" altLang="en-US" sz="2000" b="1">
                <a:solidFill>
                  <a:schemeClr val="bg1"/>
                </a:solidFill>
                <a:latin typeface="楷体" pitchFamily="49" charset="-122"/>
                <a:ea typeface="楷体" pitchFamily="49" charset="-122"/>
              </a:rPr>
              <a:t>优势</a:t>
            </a:r>
            <a:endParaRPr lang="en-US" altLang="zh-CN" sz="2000" b="1">
              <a:solidFill>
                <a:schemeClr val="bg1"/>
              </a:solidFill>
              <a:latin typeface="楷体" pitchFamily="49" charset="-122"/>
              <a:ea typeface="楷体" pitchFamily="49" charset="-122"/>
            </a:endParaRPr>
          </a:p>
        </p:txBody>
      </p:sp>
      <p:sp>
        <p:nvSpPr>
          <p:cNvPr id="55301" name="AutoShape 11"/>
          <p:cNvSpPr>
            <a:spLocks noChangeArrowheads="1"/>
          </p:cNvSpPr>
          <p:nvPr/>
        </p:nvSpPr>
        <p:spPr bwMode="gray">
          <a:xfrm>
            <a:off x="468313" y="2430463"/>
            <a:ext cx="935037" cy="1008062"/>
          </a:xfrm>
          <a:prstGeom prst="roundRect">
            <a:avLst>
              <a:gd name="adj" fmla="val 11921"/>
            </a:avLst>
          </a:prstGeom>
          <a:gradFill rotWithShape="1">
            <a:gsLst>
              <a:gs pos="0">
                <a:srgbClr val="CC9900"/>
              </a:gs>
              <a:gs pos="100000">
                <a:srgbClr val="8E6B00"/>
              </a:gs>
            </a:gsLst>
            <a:lin ang="5400000" scaled="1"/>
          </a:gradFill>
          <a:ln w="38100">
            <a:solidFill>
              <a:schemeClr val="tx1"/>
            </a:solidFill>
            <a:round/>
            <a:headEnd/>
            <a:tailEnd/>
          </a:ln>
        </p:spPr>
        <p:txBody>
          <a:bodyPr wrap="none" anchor="ctr"/>
          <a:lstStyle/>
          <a:p>
            <a:pPr eaLnBrk="0" hangingPunct="0"/>
            <a:endParaRPr lang="zh-CN" altLang="en-US"/>
          </a:p>
        </p:txBody>
      </p:sp>
      <p:sp>
        <p:nvSpPr>
          <p:cNvPr id="55302" name="Freeform 12"/>
          <p:cNvSpPr>
            <a:spLocks/>
          </p:cNvSpPr>
          <p:nvPr/>
        </p:nvSpPr>
        <p:spPr bwMode="gray">
          <a:xfrm>
            <a:off x="544513" y="2504370"/>
            <a:ext cx="684212" cy="685800"/>
          </a:xfrm>
          <a:custGeom>
            <a:avLst/>
            <a:gdLst>
              <a:gd name="T0" fmla="*/ 2147483647 w 596"/>
              <a:gd name="T1" fmla="*/ 0 h 598"/>
              <a:gd name="T2" fmla="*/ 0 w 596"/>
              <a:gd name="T3" fmla="*/ 2147483647 h 598"/>
              <a:gd name="T4" fmla="*/ 0 w 596"/>
              <a:gd name="T5" fmla="*/ 2147483647 h 598"/>
              <a:gd name="T6" fmla="*/ 2147483647 w 596"/>
              <a:gd name="T7" fmla="*/ 2147483647 h 598"/>
              <a:gd name="T8" fmla="*/ 2147483647 w 596"/>
              <a:gd name="T9" fmla="*/ 0 h 598"/>
              <a:gd name="T10" fmla="*/ 214748364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CDAA2"/>
              </a:gs>
              <a:gs pos="50000">
                <a:srgbClr val="CC9900"/>
              </a:gs>
              <a:gs pos="100000">
                <a:srgbClr val="ECDAA2"/>
              </a:gs>
            </a:gsLst>
            <a:lin ang="2700000" scaled="1"/>
          </a:gradFill>
          <a:ln w="0">
            <a:noFill/>
            <a:round/>
            <a:headEnd/>
            <a:tailEnd/>
          </a:ln>
        </p:spPr>
        <p:txBody>
          <a:bodyPr/>
          <a:lstStyle/>
          <a:p>
            <a:endParaRPr lang="zh-CN" altLang="en-US"/>
          </a:p>
        </p:txBody>
      </p:sp>
      <p:sp>
        <p:nvSpPr>
          <p:cNvPr id="55303" name="Text Box 13"/>
          <p:cNvSpPr txBox="1">
            <a:spLocks noChangeArrowheads="1"/>
          </p:cNvSpPr>
          <p:nvPr/>
        </p:nvSpPr>
        <p:spPr bwMode="gray">
          <a:xfrm>
            <a:off x="565766" y="2587625"/>
            <a:ext cx="700088" cy="708025"/>
          </a:xfrm>
          <a:prstGeom prst="rect">
            <a:avLst/>
          </a:prstGeom>
          <a:noFill/>
          <a:ln w="9525" algn="ctr">
            <a:noFill/>
            <a:miter lim="800000"/>
            <a:headEnd/>
            <a:tailEnd/>
          </a:ln>
        </p:spPr>
        <p:txBody>
          <a:bodyPr wrap="none">
            <a:spAutoFit/>
          </a:bodyPr>
          <a:lstStyle/>
          <a:p>
            <a:pPr eaLnBrk="0" hangingPunct="0"/>
            <a:r>
              <a:rPr lang="zh-CN" altLang="en-US" sz="2000" b="1" dirty="0">
                <a:solidFill>
                  <a:schemeClr val="bg1"/>
                </a:solidFill>
                <a:latin typeface="楷体" pitchFamily="49" charset="-122"/>
                <a:ea typeface="楷体" pitchFamily="49" charset="-122"/>
              </a:rPr>
              <a:t>行业</a:t>
            </a:r>
            <a:endParaRPr lang="en-US" altLang="zh-CN" sz="2000" b="1" dirty="0">
              <a:solidFill>
                <a:schemeClr val="bg1"/>
              </a:solidFill>
              <a:latin typeface="楷体" pitchFamily="49" charset="-122"/>
              <a:ea typeface="楷体" pitchFamily="49" charset="-122"/>
            </a:endParaRPr>
          </a:p>
          <a:p>
            <a:pPr eaLnBrk="0" hangingPunct="0"/>
            <a:r>
              <a:rPr lang="zh-CN" altLang="en-US" sz="2000" b="1" dirty="0">
                <a:solidFill>
                  <a:schemeClr val="bg1"/>
                </a:solidFill>
                <a:latin typeface="楷体" pitchFamily="49" charset="-122"/>
                <a:ea typeface="楷体" pitchFamily="49" charset="-122"/>
              </a:rPr>
              <a:t>优势</a:t>
            </a:r>
            <a:endParaRPr lang="en-US" altLang="zh-CN" sz="2000" b="1" dirty="0">
              <a:solidFill>
                <a:schemeClr val="bg1"/>
              </a:solidFill>
              <a:latin typeface="楷体" pitchFamily="49" charset="-122"/>
              <a:ea typeface="楷体" pitchFamily="49" charset="-122"/>
            </a:endParaRPr>
          </a:p>
        </p:txBody>
      </p:sp>
      <p:grpSp>
        <p:nvGrpSpPr>
          <p:cNvPr id="3" name="Group 26"/>
          <p:cNvGrpSpPr>
            <a:grpSpLocks/>
          </p:cNvGrpSpPr>
          <p:nvPr/>
        </p:nvGrpSpPr>
        <p:grpSpPr bwMode="auto">
          <a:xfrm>
            <a:off x="1538160" y="2324363"/>
            <a:ext cx="7137528" cy="1234548"/>
            <a:chOff x="1711" y="2174"/>
            <a:chExt cx="3268" cy="1057"/>
          </a:xfrm>
          <a:solidFill>
            <a:schemeClr val="bg2">
              <a:lumMod val="20000"/>
              <a:lumOff val="80000"/>
            </a:schemeClr>
          </a:solidFill>
        </p:grpSpPr>
        <p:sp>
          <p:nvSpPr>
            <p:cNvPr id="28" name="AutoShape 9"/>
            <p:cNvSpPr>
              <a:spLocks noChangeArrowheads="1"/>
            </p:cNvSpPr>
            <p:nvPr/>
          </p:nvSpPr>
          <p:spPr bwMode="gray">
            <a:xfrm>
              <a:off x="1711" y="2174"/>
              <a:ext cx="3264" cy="1057"/>
            </a:xfrm>
            <a:prstGeom prst="roundRect">
              <a:avLst>
                <a:gd name="adj" fmla="val 10889"/>
              </a:avLst>
            </a:prstGeom>
            <a:solidFill>
              <a:schemeClr val="accent5"/>
            </a:solidFill>
            <a:ln w="38100">
              <a:solidFill>
                <a:srgbClr val="FFFFFF"/>
              </a:solidFill>
              <a:round/>
              <a:headEnd/>
              <a:tailEnd/>
            </a:ln>
          </p:spPr>
          <p:txBody>
            <a:bodyPr wrap="none" anchor="ctr"/>
            <a:lstStyle/>
            <a:p>
              <a:pPr eaLnBrk="0" hangingPunct="0">
                <a:defRPr/>
              </a:pPr>
              <a:endParaRPr lang="zh-CN" altLang="en-US"/>
            </a:p>
          </p:txBody>
        </p:sp>
        <p:sp>
          <p:nvSpPr>
            <p:cNvPr id="27" name="Text Box 14"/>
            <p:cNvSpPr txBox="1">
              <a:spLocks noChangeArrowheads="1"/>
            </p:cNvSpPr>
            <p:nvPr/>
          </p:nvSpPr>
          <p:spPr bwMode="gray">
            <a:xfrm>
              <a:off x="1740" y="2280"/>
              <a:ext cx="3239" cy="901"/>
            </a:xfrm>
            <a:prstGeom prst="rect">
              <a:avLst/>
            </a:prstGeom>
            <a:noFill/>
            <a:ln w="9525" algn="ctr">
              <a:noFill/>
              <a:miter lim="800000"/>
              <a:headEnd/>
              <a:tailEnd/>
            </a:ln>
            <a:effectLst/>
          </p:spPr>
          <p:txBody>
            <a:bodyPr>
              <a:spAutoFit/>
            </a:bodyPr>
            <a:lstStyle/>
            <a:p>
              <a:pPr marL="285750" indent="-285750" algn="just" eaLnBrk="0" hangingPunct="0">
                <a:lnSpc>
                  <a:spcPct val="130000"/>
                </a:lnSpc>
                <a:buFontTx/>
                <a:buBlip>
                  <a:blip r:embed="rId2"/>
                </a:buBlip>
                <a:defRPr/>
              </a:pPr>
              <a:r>
                <a:rPr lang="zh-CN" altLang="en-US" sz="1600" b="1" spc="-100" dirty="0">
                  <a:latin typeface="Heiti SC Medium" charset="-122"/>
                  <a:ea typeface="Heiti SC Medium" charset="-122"/>
                  <a:cs typeface="Heiti SC Medium" charset="-122"/>
                </a:rPr>
                <a:t>上船院开发、设计、建造的船型近千种，覆盖范围和市场占有率国内第一。</a:t>
              </a:r>
              <a:endParaRPr lang="en-US" altLang="zh-CN" sz="1600" b="1" spc="-100" dirty="0">
                <a:latin typeface="Heiti SC Medium" charset="-122"/>
                <a:ea typeface="Heiti SC Medium" charset="-122"/>
                <a:cs typeface="Heiti SC Medium" charset="-122"/>
              </a:endParaRPr>
            </a:p>
            <a:p>
              <a:pPr marL="285750" indent="-285750" algn="just" eaLnBrk="0" hangingPunct="0">
                <a:lnSpc>
                  <a:spcPct val="130000"/>
                </a:lnSpc>
                <a:buFontTx/>
                <a:buBlip>
                  <a:blip r:embed="rId2"/>
                </a:buBlip>
                <a:defRPr/>
              </a:pPr>
              <a:r>
                <a:rPr lang="en-US" altLang="zh-CN" sz="1600" b="1" spc="-100" dirty="0">
                  <a:latin typeface="Heiti SC Medium" charset="-122"/>
                  <a:ea typeface="Heiti SC Medium" charset="-122"/>
                  <a:cs typeface="Heiti SC Medium" charset="-122"/>
                </a:rPr>
                <a:t>CCS</a:t>
              </a:r>
              <a:r>
                <a:rPr lang="zh-CN" altLang="en-US" sz="1600" b="1" spc="-100" dirty="0">
                  <a:latin typeface="Heiti SC Medium" charset="-122"/>
                  <a:ea typeface="Heiti SC Medium" charset="-122"/>
                  <a:cs typeface="Heiti SC Medium" charset="-122"/>
                </a:rPr>
                <a:t>在国际上率先成功开发了散货船和油轮共同规范项目，在数十家大型造船企业使用。</a:t>
              </a:r>
            </a:p>
          </p:txBody>
        </p:sp>
      </p:grpSp>
      <p:grpSp>
        <p:nvGrpSpPr>
          <p:cNvPr id="55305" name="Group 16"/>
          <p:cNvGrpSpPr>
            <a:grpSpLocks/>
          </p:cNvGrpSpPr>
          <p:nvPr/>
        </p:nvGrpSpPr>
        <p:grpSpPr bwMode="auto">
          <a:xfrm>
            <a:off x="471488" y="3860800"/>
            <a:ext cx="935037" cy="973138"/>
            <a:chOff x="1248" y="1680"/>
            <a:chExt cx="864" cy="864"/>
          </a:xfrm>
        </p:grpSpPr>
        <p:sp>
          <p:nvSpPr>
            <p:cNvPr id="55318" name="AutoShape 17"/>
            <p:cNvSpPr>
              <a:spLocks noChangeArrowheads="1"/>
            </p:cNvSpPr>
            <p:nvPr/>
          </p:nvSpPr>
          <p:spPr bwMode="gray">
            <a:xfrm>
              <a:off x="1248" y="1680"/>
              <a:ext cx="864" cy="864"/>
            </a:xfrm>
            <a:prstGeom prst="roundRect">
              <a:avLst>
                <a:gd name="adj" fmla="val 11921"/>
              </a:avLst>
            </a:prstGeom>
            <a:gradFill rotWithShape="1">
              <a:gsLst>
                <a:gs pos="0">
                  <a:srgbClr val="629FB4"/>
                </a:gs>
                <a:gs pos="100000">
                  <a:srgbClr val="446F7E"/>
                </a:gs>
              </a:gsLst>
              <a:lin ang="5400000" scaled="1"/>
            </a:gradFill>
            <a:ln w="38100">
              <a:solidFill>
                <a:schemeClr val="tx1"/>
              </a:solidFill>
              <a:round/>
              <a:headEnd/>
              <a:tailEnd/>
            </a:ln>
          </p:spPr>
          <p:txBody>
            <a:bodyPr wrap="none" anchor="ctr"/>
            <a:lstStyle/>
            <a:p>
              <a:pPr eaLnBrk="0" hangingPunct="0"/>
              <a:endParaRPr lang="zh-CN" altLang="en-US"/>
            </a:p>
          </p:txBody>
        </p:sp>
        <p:sp>
          <p:nvSpPr>
            <p:cNvPr id="55319" name="Freeform 18"/>
            <p:cNvSpPr>
              <a:spLocks/>
            </p:cNvSpPr>
            <p:nvPr/>
          </p:nvSpPr>
          <p:spPr bwMode="gray">
            <a:xfrm>
              <a:off x="1296" y="1728"/>
              <a:ext cx="431" cy="432"/>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6DCE4"/>
                </a:gs>
                <a:gs pos="50000">
                  <a:srgbClr val="629FB4"/>
                </a:gs>
                <a:gs pos="100000">
                  <a:srgbClr val="C6DCE4"/>
                </a:gs>
              </a:gsLst>
              <a:lin ang="2700000" scaled="1"/>
            </a:gradFill>
            <a:ln w="0">
              <a:noFill/>
              <a:round/>
              <a:headEnd/>
              <a:tailEnd/>
            </a:ln>
          </p:spPr>
          <p:txBody>
            <a:bodyPr/>
            <a:lstStyle/>
            <a:p>
              <a:endParaRPr lang="zh-CN" altLang="en-US"/>
            </a:p>
          </p:txBody>
        </p:sp>
      </p:grpSp>
      <p:sp>
        <p:nvSpPr>
          <p:cNvPr id="55306" name="Text Box 19"/>
          <p:cNvSpPr txBox="1">
            <a:spLocks noChangeArrowheads="1"/>
          </p:cNvSpPr>
          <p:nvPr/>
        </p:nvSpPr>
        <p:spPr bwMode="gray">
          <a:xfrm>
            <a:off x="579438" y="3968750"/>
            <a:ext cx="700087" cy="708025"/>
          </a:xfrm>
          <a:prstGeom prst="rect">
            <a:avLst/>
          </a:prstGeom>
          <a:noFill/>
          <a:ln w="9525" algn="ctr">
            <a:noFill/>
            <a:miter lim="800000"/>
            <a:headEnd/>
            <a:tailEnd/>
          </a:ln>
        </p:spPr>
        <p:txBody>
          <a:bodyPr wrap="none">
            <a:spAutoFit/>
          </a:bodyPr>
          <a:lstStyle/>
          <a:p>
            <a:pPr eaLnBrk="0" hangingPunct="0"/>
            <a:r>
              <a:rPr lang="zh-CN" altLang="en-US" sz="2000" b="1" dirty="0">
                <a:solidFill>
                  <a:schemeClr val="bg1"/>
                </a:solidFill>
                <a:latin typeface="楷体" pitchFamily="49" charset="-122"/>
                <a:ea typeface="楷体" pitchFamily="49" charset="-122"/>
              </a:rPr>
              <a:t>技术</a:t>
            </a:r>
            <a:endParaRPr lang="en-US" altLang="zh-CN" sz="2000" b="1" dirty="0">
              <a:solidFill>
                <a:schemeClr val="bg1"/>
              </a:solidFill>
              <a:latin typeface="楷体" pitchFamily="49" charset="-122"/>
              <a:ea typeface="楷体" pitchFamily="49" charset="-122"/>
            </a:endParaRPr>
          </a:p>
          <a:p>
            <a:pPr eaLnBrk="0" hangingPunct="0"/>
            <a:r>
              <a:rPr lang="zh-CN" altLang="en-US" sz="2000" b="1" dirty="0">
                <a:solidFill>
                  <a:schemeClr val="bg1"/>
                </a:solidFill>
                <a:latin typeface="楷体" pitchFamily="49" charset="-122"/>
                <a:ea typeface="楷体" pitchFamily="49" charset="-122"/>
              </a:rPr>
              <a:t>优势</a:t>
            </a:r>
            <a:endParaRPr lang="en-US" altLang="zh-CN" sz="2000" b="1" dirty="0">
              <a:solidFill>
                <a:schemeClr val="bg1"/>
              </a:solidFill>
              <a:latin typeface="楷体" pitchFamily="49" charset="-122"/>
              <a:ea typeface="楷体" pitchFamily="49" charset="-122"/>
            </a:endParaRPr>
          </a:p>
        </p:txBody>
      </p:sp>
      <p:grpSp>
        <p:nvGrpSpPr>
          <p:cNvPr id="55307" name="Group 27"/>
          <p:cNvGrpSpPr>
            <a:grpSpLocks/>
          </p:cNvGrpSpPr>
          <p:nvPr/>
        </p:nvGrpSpPr>
        <p:grpSpPr bwMode="auto">
          <a:xfrm>
            <a:off x="1547813" y="1125538"/>
            <a:ext cx="7127875" cy="877887"/>
            <a:chOff x="1728" y="1920"/>
            <a:chExt cx="3352" cy="866"/>
          </a:xfrm>
        </p:grpSpPr>
        <p:sp>
          <p:nvSpPr>
            <p:cNvPr id="35" name="AutoShape 29"/>
            <p:cNvSpPr>
              <a:spLocks noChangeArrowheads="1"/>
            </p:cNvSpPr>
            <p:nvPr/>
          </p:nvSpPr>
          <p:spPr bwMode="gray">
            <a:xfrm>
              <a:off x="1728" y="1920"/>
              <a:ext cx="3352" cy="866"/>
            </a:xfrm>
            <a:prstGeom prst="roundRect">
              <a:avLst>
                <a:gd name="adj" fmla="val 10889"/>
              </a:avLst>
            </a:prstGeom>
            <a:solidFill>
              <a:schemeClr val="accent5"/>
            </a:solidFill>
            <a:ln w="38100">
              <a:solidFill>
                <a:srgbClr val="FFFFFF"/>
              </a:solidFill>
              <a:round/>
              <a:headEnd/>
              <a:tailEnd/>
            </a:ln>
          </p:spPr>
          <p:txBody>
            <a:bodyPr wrap="none" anchor="ctr"/>
            <a:lstStyle/>
            <a:p>
              <a:pPr eaLnBrk="0" hangingPunct="0">
                <a:defRPr/>
              </a:pPr>
              <a:endParaRPr lang="zh-CN" altLang="en-US"/>
            </a:p>
          </p:txBody>
        </p:sp>
        <p:sp>
          <p:nvSpPr>
            <p:cNvPr id="36" name="Text Box 31"/>
            <p:cNvSpPr txBox="1">
              <a:spLocks noChangeArrowheads="1"/>
            </p:cNvSpPr>
            <p:nvPr/>
          </p:nvSpPr>
          <p:spPr bwMode="gray">
            <a:xfrm>
              <a:off x="1777" y="2002"/>
              <a:ext cx="3198" cy="723"/>
            </a:xfrm>
            <a:prstGeom prst="rect">
              <a:avLst/>
            </a:prstGeom>
            <a:noFill/>
            <a:ln>
              <a:noFill/>
            </a:ln>
            <a:extLst/>
          </p:spPr>
          <p:txBody>
            <a:bodyPr>
              <a:spAutoFit/>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algn="just" eaLnBrk="0" hangingPunct="0">
                <a:lnSpc>
                  <a:spcPct val="130000"/>
                </a:lnSpc>
                <a:defRPr/>
              </a:pPr>
              <a:r>
                <a:rPr lang="zh-CN" altLang="en-US" sz="1600" b="1" spc="-100" dirty="0">
                  <a:latin typeface="Heiti SC Medium" charset="-122"/>
                  <a:ea typeface="Heiti SC Medium" charset="-122"/>
                  <a:cs typeface="Heiti SC Medium" charset="-122"/>
                </a:rPr>
                <a:t>哈尔滨工程大学、大连海事大学、上海大学、武汉理工大学、集美大学在船舶与海洋工程专业领域处于国内领先水平。</a:t>
              </a:r>
              <a:endParaRPr lang="en-US" altLang="zh-CN" sz="1600" b="1" dirty="0">
                <a:latin typeface="Heiti SC Medium" charset="-122"/>
                <a:ea typeface="Heiti SC Medium" charset="-122"/>
                <a:cs typeface="Heiti SC Medium" charset="-122"/>
              </a:endParaRPr>
            </a:p>
          </p:txBody>
        </p:sp>
      </p:grpSp>
      <p:grpSp>
        <p:nvGrpSpPr>
          <p:cNvPr id="7" name="Group 32"/>
          <p:cNvGrpSpPr>
            <a:grpSpLocks/>
          </p:cNvGrpSpPr>
          <p:nvPr/>
        </p:nvGrpSpPr>
        <p:grpSpPr bwMode="auto">
          <a:xfrm>
            <a:off x="1550974" y="3717032"/>
            <a:ext cx="7153348" cy="1474549"/>
            <a:chOff x="1728" y="1920"/>
            <a:chExt cx="3264" cy="1064"/>
          </a:xfrm>
          <a:solidFill>
            <a:schemeClr val="accent5"/>
          </a:solidFill>
        </p:grpSpPr>
        <p:grpSp>
          <p:nvGrpSpPr>
            <p:cNvPr id="8" name="Group 33"/>
            <p:cNvGrpSpPr>
              <a:grpSpLocks/>
            </p:cNvGrpSpPr>
            <p:nvPr/>
          </p:nvGrpSpPr>
          <p:grpSpPr bwMode="auto">
            <a:xfrm>
              <a:off x="1728" y="1920"/>
              <a:ext cx="3264" cy="1064"/>
              <a:chOff x="1728" y="1920"/>
              <a:chExt cx="3264" cy="1064"/>
            </a:xfrm>
            <a:grpFill/>
          </p:grpSpPr>
          <p:sp>
            <p:nvSpPr>
              <p:cNvPr id="40" name="AutoShape 34"/>
              <p:cNvSpPr>
                <a:spLocks noChangeArrowheads="1"/>
              </p:cNvSpPr>
              <p:nvPr/>
            </p:nvSpPr>
            <p:spPr bwMode="gray">
              <a:xfrm>
                <a:off x="1728" y="1920"/>
                <a:ext cx="3264" cy="1064"/>
              </a:xfrm>
              <a:prstGeom prst="roundRect">
                <a:avLst>
                  <a:gd name="adj" fmla="val 10889"/>
                </a:avLst>
              </a:prstGeom>
              <a:grpFill/>
              <a:ln w="38100">
                <a:solidFill>
                  <a:srgbClr val="FFFFFF"/>
                </a:solidFill>
                <a:round/>
                <a:headEnd/>
                <a:tailEnd/>
              </a:ln>
            </p:spPr>
            <p:txBody>
              <a:bodyPr wrap="none" anchor="ctr"/>
              <a:lstStyle/>
              <a:p>
                <a:pPr eaLnBrk="0" hangingPunct="0">
                  <a:defRPr/>
                </a:pPr>
                <a:endParaRPr lang="zh-CN" altLang="en-US"/>
              </a:p>
            </p:txBody>
          </p:sp>
          <p:sp>
            <p:nvSpPr>
              <p:cNvPr id="41" name="Freeform 35"/>
              <p:cNvSpPr>
                <a:spLocks/>
              </p:cNvSpPr>
              <p:nvPr/>
            </p:nvSpPr>
            <p:spPr bwMode="gray">
              <a:xfrm>
                <a:off x="1776" y="1968"/>
                <a:ext cx="431" cy="432"/>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headEnd/>
                <a:tailEnd/>
              </a:ln>
            </p:spPr>
            <p:txBody>
              <a:bodyPr/>
              <a:lstStyle/>
              <a:p>
                <a:pPr eaLnBrk="0" hangingPunct="0">
                  <a:defRPr/>
                </a:pPr>
                <a:endParaRPr lang="zh-CN" altLang="en-US"/>
              </a:p>
            </p:txBody>
          </p:sp>
        </p:grpSp>
        <p:sp>
          <p:nvSpPr>
            <p:cNvPr id="39" name="Text Box 36"/>
            <p:cNvSpPr txBox="1">
              <a:spLocks noChangeArrowheads="1"/>
            </p:cNvSpPr>
            <p:nvPr/>
          </p:nvSpPr>
          <p:spPr bwMode="gray">
            <a:xfrm>
              <a:off x="1743" y="1955"/>
              <a:ext cx="3128" cy="1029"/>
            </a:xfrm>
            <a:prstGeom prst="rect">
              <a:avLst/>
            </a:prstGeom>
            <a:noFill/>
            <a:ln>
              <a:noFill/>
            </a:ln>
            <a:extLst/>
          </p:spPr>
          <p:txBody>
            <a:bodyPr>
              <a:spAutoFit/>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marL="285750" indent="-285750" eaLnBrk="0" hangingPunct="0">
                <a:lnSpc>
                  <a:spcPts val="2600"/>
                </a:lnSpc>
                <a:buFontTx/>
                <a:buBlip>
                  <a:blip r:embed="rId2"/>
                </a:buBlip>
                <a:defRPr/>
              </a:pPr>
              <a:r>
                <a:rPr lang="zh-CN" altLang="en-US" sz="1600" b="1" dirty="0">
                  <a:latin typeface="Heiti SC Medium" charset="-122"/>
                  <a:ea typeface="Heiti SC Medium" charset="-122"/>
                  <a:cs typeface="Heiti SC Medium" charset="-122"/>
                </a:rPr>
                <a:t>海兰信航行数据记录仪产品已装备超过</a:t>
              </a:r>
              <a:r>
                <a:rPr lang="en-US" altLang="zh-CN" sz="1600" b="1" dirty="0">
                  <a:latin typeface="Heiti SC Medium" charset="-122"/>
                  <a:ea typeface="Heiti SC Medium" charset="-122"/>
                  <a:cs typeface="Heiti SC Medium" charset="-122"/>
                </a:rPr>
                <a:t>8000</a:t>
              </a:r>
              <a:r>
                <a:rPr lang="zh-CN" altLang="en-US" sz="1600" b="1" dirty="0">
                  <a:latin typeface="Heiti SC Medium" charset="-122"/>
                  <a:ea typeface="Heiti SC Medium" charset="-122"/>
                  <a:cs typeface="Heiti SC Medium" charset="-122"/>
                </a:rPr>
                <a:t>艘船舶，电子海图产品装船数量超过了</a:t>
              </a:r>
              <a:r>
                <a:rPr lang="en-US" altLang="zh-CN" sz="1600" b="1" dirty="0">
                  <a:latin typeface="Heiti SC Medium" charset="-122"/>
                  <a:ea typeface="Heiti SC Medium" charset="-122"/>
                  <a:cs typeface="Heiti SC Medium" charset="-122"/>
                </a:rPr>
                <a:t>1000</a:t>
              </a:r>
              <a:r>
                <a:rPr lang="zh-CN" altLang="en-US" sz="1600" b="1" dirty="0">
                  <a:latin typeface="Heiti SC Medium" charset="-122"/>
                  <a:ea typeface="Heiti SC Medium" charset="-122"/>
                  <a:cs typeface="Heiti SC Medium" charset="-122"/>
                </a:rPr>
                <a:t>套。导航雷达已经装备了超过</a:t>
              </a:r>
              <a:r>
                <a:rPr lang="en-US" altLang="zh-CN" sz="1600" b="1" dirty="0">
                  <a:latin typeface="Heiti SC Medium" charset="-122"/>
                  <a:ea typeface="Heiti SC Medium" charset="-122"/>
                  <a:cs typeface="Heiti SC Medium" charset="-122"/>
                </a:rPr>
                <a:t>300</a:t>
              </a:r>
              <a:r>
                <a:rPr lang="zh-CN" altLang="en-US" sz="1600" b="1" dirty="0">
                  <a:latin typeface="Heiti SC Medium" charset="-122"/>
                  <a:ea typeface="Heiti SC Medium" charset="-122"/>
                  <a:cs typeface="Heiti SC Medium" charset="-122"/>
                </a:rPr>
                <a:t>套了。</a:t>
              </a:r>
              <a:endParaRPr lang="en-US" altLang="zh-CN" sz="1600" b="1" dirty="0">
                <a:latin typeface="Heiti SC Medium" charset="-122"/>
                <a:ea typeface="Heiti SC Medium" charset="-122"/>
                <a:cs typeface="Heiti SC Medium" charset="-122"/>
              </a:endParaRPr>
            </a:p>
            <a:p>
              <a:pPr marL="285750" indent="-285750" eaLnBrk="0" hangingPunct="0">
                <a:lnSpc>
                  <a:spcPts val="2600"/>
                </a:lnSpc>
                <a:buFontTx/>
                <a:buBlip>
                  <a:blip r:embed="rId2"/>
                </a:buBlip>
                <a:defRPr/>
              </a:pPr>
              <a:r>
                <a:rPr lang="zh-CN" altLang="en-US" sz="1600" b="1" dirty="0">
                  <a:latin typeface="Heiti SC Medium" charset="-122"/>
                  <a:ea typeface="Heiti SC Medium" charset="-122"/>
                  <a:cs typeface="Heiti SC Medium" charset="-122"/>
                </a:rPr>
                <a:t>上海技物所嫦娥一号卫星激光雷达世界上首次测绘了全月面高精度模型，</a:t>
              </a:r>
              <a:r>
                <a:rPr lang="en-US" altLang="zh-CN" sz="1600" b="1" dirty="0">
                  <a:latin typeface="Heiti SC Medium" charset="-122"/>
                  <a:ea typeface="Heiti SC Medium" charset="-122"/>
                  <a:cs typeface="Heiti SC Medium" charset="-122"/>
                </a:rPr>
                <a:t>2009</a:t>
              </a:r>
              <a:r>
                <a:rPr lang="zh-CN" altLang="en-US" sz="1600" b="1" dirty="0">
                  <a:latin typeface="Heiti SC Medium" charset="-122"/>
                  <a:ea typeface="Heiti SC Medium" charset="-122"/>
                  <a:cs typeface="Heiti SC Medium" charset="-122"/>
                </a:rPr>
                <a:t>年国家科技进步特等奖。</a:t>
              </a:r>
            </a:p>
          </p:txBody>
        </p:sp>
      </p:grpSp>
      <p:grpSp>
        <p:nvGrpSpPr>
          <p:cNvPr id="55309" name="Group 4"/>
          <p:cNvGrpSpPr>
            <a:grpSpLocks/>
          </p:cNvGrpSpPr>
          <p:nvPr/>
        </p:nvGrpSpPr>
        <p:grpSpPr bwMode="auto">
          <a:xfrm>
            <a:off x="468313" y="5357813"/>
            <a:ext cx="938212" cy="950912"/>
            <a:chOff x="1248" y="1680"/>
            <a:chExt cx="864" cy="864"/>
          </a:xfrm>
        </p:grpSpPr>
        <p:sp>
          <p:nvSpPr>
            <p:cNvPr id="55314" name="AutoShape 5"/>
            <p:cNvSpPr>
              <a:spLocks noChangeArrowheads="1"/>
            </p:cNvSpPr>
            <p:nvPr/>
          </p:nvSpPr>
          <p:spPr bwMode="gray">
            <a:xfrm>
              <a:off x="1248" y="1680"/>
              <a:ext cx="864" cy="864"/>
            </a:xfrm>
            <a:prstGeom prst="roundRect">
              <a:avLst>
                <a:gd name="adj" fmla="val 11921"/>
              </a:avLst>
            </a:prstGeom>
            <a:solidFill>
              <a:srgbClr val="808000"/>
            </a:solidFill>
            <a:ln w="38100">
              <a:solidFill>
                <a:schemeClr val="tx1"/>
              </a:solidFill>
              <a:round/>
              <a:headEnd/>
              <a:tailEnd/>
            </a:ln>
          </p:spPr>
          <p:txBody>
            <a:bodyPr wrap="none" anchor="ctr"/>
            <a:lstStyle/>
            <a:p>
              <a:pPr eaLnBrk="0" hangingPunct="0"/>
              <a:endParaRPr lang="zh-CN" altLang="en-US"/>
            </a:p>
          </p:txBody>
        </p:sp>
        <p:sp>
          <p:nvSpPr>
            <p:cNvPr id="44" name="Freeform 6"/>
            <p:cNvSpPr>
              <a:spLocks/>
            </p:cNvSpPr>
            <p:nvPr/>
          </p:nvSpPr>
          <p:spPr bwMode="gray">
            <a:xfrm>
              <a:off x="1292" y="1719"/>
              <a:ext cx="431" cy="43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chemeClr val="accent4">
                <a:lumMod val="50000"/>
                <a:lumOff val="50000"/>
              </a:schemeClr>
            </a:solidFill>
            <a:ln w="0">
              <a:noFill/>
              <a:prstDash val="solid"/>
              <a:round/>
              <a:headEnd/>
              <a:tailEnd/>
            </a:ln>
          </p:spPr>
          <p:txBody>
            <a:bodyPr/>
            <a:lstStyle/>
            <a:p>
              <a:pPr eaLnBrk="0" hangingPunct="0">
                <a:defRPr/>
              </a:pPr>
              <a:endParaRPr lang="zh-CN" altLang="en-US">
                <a:ea typeface="宋体" charset="-122"/>
              </a:endParaRPr>
            </a:p>
          </p:txBody>
        </p:sp>
      </p:grpSp>
      <p:sp>
        <p:nvSpPr>
          <p:cNvPr id="55310" name="Text Box 7"/>
          <p:cNvSpPr txBox="1">
            <a:spLocks noChangeArrowheads="1"/>
          </p:cNvSpPr>
          <p:nvPr/>
        </p:nvSpPr>
        <p:spPr bwMode="gray">
          <a:xfrm>
            <a:off x="595313" y="5421313"/>
            <a:ext cx="700087" cy="708025"/>
          </a:xfrm>
          <a:prstGeom prst="rect">
            <a:avLst/>
          </a:prstGeom>
          <a:noFill/>
          <a:ln w="9525" algn="ctr">
            <a:noFill/>
            <a:miter lim="800000"/>
            <a:headEnd/>
            <a:tailEnd/>
          </a:ln>
        </p:spPr>
        <p:txBody>
          <a:bodyPr wrap="none">
            <a:spAutoFit/>
          </a:bodyPr>
          <a:lstStyle/>
          <a:p>
            <a:pPr algn="ctr" eaLnBrk="0" hangingPunct="0"/>
            <a:r>
              <a:rPr lang="zh-CN" altLang="en-US" sz="2000" b="1" dirty="0">
                <a:solidFill>
                  <a:schemeClr val="bg1"/>
                </a:solidFill>
                <a:latin typeface="楷体" pitchFamily="49" charset="-122"/>
                <a:ea typeface="楷体" pitchFamily="49" charset="-122"/>
              </a:rPr>
              <a:t>用户</a:t>
            </a:r>
            <a:endParaRPr lang="en-US" altLang="zh-CN" sz="2000" b="1" dirty="0">
              <a:solidFill>
                <a:schemeClr val="bg1"/>
              </a:solidFill>
              <a:latin typeface="楷体" pitchFamily="49" charset="-122"/>
              <a:ea typeface="楷体" pitchFamily="49" charset="-122"/>
            </a:endParaRPr>
          </a:p>
          <a:p>
            <a:pPr algn="ctr" eaLnBrk="0" hangingPunct="0"/>
            <a:r>
              <a:rPr lang="zh-CN" altLang="en-US" sz="2000" b="1" dirty="0">
                <a:solidFill>
                  <a:schemeClr val="bg1"/>
                </a:solidFill>
                <a:latin typeface="楷体" pitchFamily="49" charset="-122"/>
                <a:ea typeface="楷体" pitchFamily="49" charset="-122"/>
              </a:rPr>
              <a:t>优势</a:t>
            </a:r>
            <a:endParaRPr lang="en-US" altLang="zh-CN" sz="2000" b="1" dirty="0">
              <a:solidFill>
                <a:schemeClr val="bg1"/>
              </a:solidFill>
              <a:latin typeface="楷体" pitchFamily="49" charset="-122"/>
              <a:ea typeface="楷体" pitchFamily="49" charset="-122"/>
            </a:endParaRPr>
          </a:p>
        </p:txBody>
      </p:sp>
      <p:grpSp>
        <p:nvGrpSpPr>
          <p:cNvPr id="55311" name="Group 27"/>
          <p:cNvGrpSpPr>
            <a:grpSpLocks/>
          </p:cNvGrpSpPr>
          <p:nvPr/>
        </p:nvGrpSpPr>
        <p:grpSpPr bwMode="auto">
          <a:xfrm>
            <a:off x="1547813" y="5229225"/>
            <a:ext cx="7156509" cy="1202731"/>
            <a:chOff x="1507" y="1920"/>
            <a:chExt cx="3499" cy="866"/>
          </a:xfrm>
        </p:grpSpPr>
        <p:sp>
          <p:nvSpPr>
            <p:cNvPr id="47" name="AutoShape 29"/>
            <p:cNvSpPr>
              <a:spLocks noChangeArrowheads="1"/>
            </p:cNvSpPr>
            <p:nvPr/>
          </p:nvSpPr>
          <p:spPr bwMode="gray">
            <a:xfrm>
              <a:off x="1507" y="1920"/>
              <a:ext cx="3485" cy="866"/>
            </a:xfrm>
            <a:prstGeom prst="roundRect">
              <a:avLst>
                <a:gd name="adj" fmla="val 10889"/>
              </a:avLst>
            </a:prstGeom>
            <a:solidFill>
              <a:schemeClr val="accent5"/>
            </a:solidFill>
            <a:ln w="38100">
              <a:solidFill>
                <a:srgbClr val="FFFFFF"/>
              </a:solidFill>
              <a:round/>
              <a:headEnd/>
              <a:tailEnd/>
            </a:ln>
          </p:spPr>
          <p:txBody>
            <a:bodyPr wrap="none" anchor="ctr"/>
            <a:lstStyle/>
            <a:p>
              <a:pPr eaLnBrk="0" hangingPunct="0">
                <a:defRPr/>
              </a:pPr>
              <a:endParaRPr lang="zh-CN" altLang="en-US"/>
            </a:p>
          </p:txBody>
        </p:sp>
        <p:sp>
          <p:nvSpPr>
            <p:cNvPr id="55313" name="Text Box 31"/>
            <p:cNvSpPr txBox="1">
              <a:spLocks noChangeArrowheads="1"/>
            </p:cNvSpPr>
            <p:nvPr/>
          </p:nvSpPr>
          <p:spPr bwMode="gray">
            <a:xfrm>
              <a:off x="1558" y="1959"/>
              <a:ext cx="3448" cy="787"/>
            </a:xfrm>
            <a:prstGeom prst="rect">
              <a:avLst/>
            </a:prstGeom>
            <a:noFill/>
            <a:ln w="9525">
              <a:noFill/>
              <a:miter lim="800000"/>
              <a:headEnd/>
              <a:tailEnd/>
            </a:ln>
          </p:spPr>
          <p:txBody>
            <a:bodyPr wrap="square">
              <a:spAutoFit/>
            </a:bodyPr>
            <a:lstStyle/>
            <a:p>
              <a:pPr eaLnBrk="0" hangingPunct="0">
                <a:lnSpc>
                  <a:spcPct val="130000"/>
                </a:lnSpc>
              </a:pPr>
              <a:r>
                <a:rPr lang="zh-CN" altLang="en-US" sz="1600" b="1" dirty="0">
                  <a:latin typeface="Heiti SC Medium" charset="-122"/>
                  <a:ea typeface="Heiti SC Medium" charset="-122"/>
                  <a:cs typeface="Heiti SC Medium" charset="-122"/>
                </a:rPr>
                <a:t>中远海特是中国远洋海运集团控股上市公司，形成以香港、韩国、东南亚、美国、欧洲、澳洲、非洲等为辐射点的全球业务经营服务网络，国际领先的工程物流服务商。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strips(downLeft)">
                                      <p:cBhvr>
                                        <p:cTn id="7" dur="500"/>
                                        <p:tgtEl>
                                          <p:spTgt spid="55300"/>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55299"/>
                                        </p:tgtEl>
                                        <p:attrNameLst>
                                          <p:attrName>style.visibility</p:attrName>
                                        </p:attrNameLst>
                                      </p:cBhvr>
                                      <p:to>
                                        <p:strVal val="visible"/>
                                      </p:to>
                                    </p:set>
                                    <p:animEffect transition="in" filter="strips(downLeft)">
                                      <p:cBhvr>
                                        <p:cTn id="11" dur="500"/>
                                        <p:tgtEl>
                                          <p:spTgt spid="55299"/>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55307"/>
                                        </p:tgtEl>
                                        <p:attrNameLst>
                                          <p:attrName>style.visibility</p:attrName>
                                        </p:attrNameLst>
                                      </p:cBhvr>
                                      <p:to>
                                        <p:strVal val="visible"/>
                                      </p:to>
                                    </p:set>
                                    <p:animEffect transition="in" filter="strips(downLeft)">
                                      <p:cBhvr>
                                        <p:cTn id="15" dur="500"/>
                                        <p:tgtEl>
                                          <p:spTgt spid="55307"/>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55302"/>
                                        </p:tgtEl>
                                        <p:attrNameLst>
                                          <p:attrName>style.visibility</p:attrName>
                                        </p:attrNameLst>
                                      </p:cBhvr>
                                      <p:to>
                                        <p:strVal val="visible"/>
                                      </p:to>
                                    </p:set>
                                    <p:animEffect transition="in" filter="strips(downLeft)">
                                      <p:cBhvr>
                                        <p:cTn id="19" dur="500"/>
                                        <p:tgtEl>
                                          <p:spTgt spid="55302"/>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55301"/>
                                        </p:tgtEl>
                                        <p:attrNameLst>
                                          <p:attrName>style.visibility</p:attrName>
                                        </p:attrNameLst>
                                      </p:cBhvr>
                                      <p:to>
                                        <p:strVal val="visible"/>
                                      </p:to>
                                    </p:set>
                                    <p:animEffect transition="in" filter="strips(downLeft)">
                                      <p:cBhvr>
                                        <p:cTn id="23" dur="500"/>
                                        <p:tgtEl>
                                          <p:spTgt spid="55301"/>
                                        </p:tgtEl>
                                      </p:cBhvr>
                                    </p:animEffect>
                                  </p:childTnLst>
                                </p:cTn>
                              </p:par>
                            </p:childTnLst>
                          </p:cTn>
                        </p:par>
                        <p:par>
                          <p:cTn id="24" fill="hold">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55303"/>
                                        </p:tgtEl>
                                        <p:attrNameLst>
                                          <p:attrName>style.visibility</p:attrName>
                                        </p:attrNameLst>
                                      </p:cBhvr>
                                      <p:to>
                                        <p:strVal val="visible"/>
                                      </p:to>
                                    </p:set>
                                    <p:animEffect transition="in" filter="strips(downLeft)">
                                      <p:cBhvr>
                                        <p:cTn id="27" dur="500"/>
                                        <p:tgtEl>
                                          <p:spTgt spid="55303"/>
                                        </p:tgtEl>
                                      </p:cBhvr>
                                    </p:animEffect>
                                  </p:childTnLst>
                                </p:cTn>
                              </p:par>
                            </p:childTnLst>
                          </p:cTn>
                        </p:par>
                        <p:par>
                          <p:cTn id="28" fill="hold">
                            <p:stCondLst>
                              <p:cond delay="3000"/>
                            </p:stCondLst>
                            <p:childTnLst>
                              <p:par>
                                <p:cTn id="29" presetID="18" presetClass="entr" presetSubtype="1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strips(downLeft)">
                                      <p:cBhvr>
                                        <p:cTn id="31" dur="500"/>
                                        <p:tgtEl>
                                          <p:spTgt spid="3"/>
                                        </p:tgtEl>
                                      </p:cBhvr>
                                    </p:animEffect>
                                  </p:childTnLst>
                                </p:cTn>
                              </p:par>
                            </p:childTnLst>
                          </p:cTn>
                        </p:par>
                        <p:par>
                          <p:cTn id="32" fill="hold">
                            <p:stCondLst>
                              <p:cond delay="3500"/>
                            </p:stCondLst>
                            <p:childTnLst>
                              <p:par>
                                <p:cTn id="33" presetID="18" presetClass="entr" presetSubtype="12" fill="hold" grpId="0" nodeType="afterEffect">
                                  <p:stCondLst>
                                    <p:cond delay="0"/>
                                  </p:stCondLst>
                                  <p:childTnLst>
                                    <p:set>
                                      <p:cBhvr>
                                        <p:cTn id="34" dur="1" fill="hold">
                                          <p:stCondLst>
                                            <p:cond delay="0"/>
                                          </p:stCondLst>
                                        </p:cTn>
                                        <p:tgtEl>
                                          <p:spTgt spid="55306"/>
                                        </p:tgtEl>
                                        <p:attrNameLst>
                                          <p:attrName>style.visibility</p:attrName>
                                        </p:attrNameLst>
                                      </p:cBhvr>
                                      <p:to>
                                        <p:strVal val="visible"/>
                                      </p:to>
                                    </p:set>
                                    <p:animEffect transition="in" filter="strips(downLeft)">
                                      <p:cBhvr>
                                        <p:cTn id="35" dur="500"/>
                                        <p:tgtEl>
                                          <p:spTgt spid="55306"/>
                                        </p:tgtEl>
                                      </p:cBhvr>
                                    </p:animEffect>
                                  </p:childTnLst>
                                </p:cTn>
                              </p:par>
                            </p:childTnLst>
                          </p:cTn>
                        </p:par>
                        <p:par>
                          <p:cTn id="36" fill="hold">
                            <p:stCondLst>
                              <p:cond delay="4000"/>
                            </p:stCondLst>
                            <p:childTnLst>
                              <p:par>
                                <p:cTn id="37" presetID="18" presetClass="entr" presetSubtype="12" fill="hold" nodeType="afterEffect">
                                  <p:stCondLst>
                                    <p:cond delay="0"/>
                                  </p:stCondLst>
                                  <p:childTnLst>
                                    <p:set>
                                      <p:cBhvr>
                                        <p:cTn id="38" dur="1" fill="hold">
                                          <p:stCondLst>
                                            <p:cond delay="0"/>
                                          </p:stCondLst>
                                        </p:cTn>
                                        <p:tgtEl>
                                          <p:spTgt spid="55305"/>
                                        </p:tgtEl>
                                        <p:attrNameLst>
                                          <p:attrName>style.visibility</p:attrName>
                                        </p:attrNameLst>
                                      </p:cBhvr>
                                      <p:to>
                                        <p:strVal val="visible"/>
                                      </p:to>
                                    </p:set>
                                    <p:animEffect transition="in" filter="strips(downLeft)">
                                      <p:cBhvr>
                                        <p:cTn id="39" dur="500"/>
                                        <p:tgtEl>
                                          <p:spTgt spid="55305"/>
                                        </p:tgtEl>
                                      </p:cBhvr>
                                    </p:animEffect>
                                  </p:childTnLst>
                                </p:cTn>
                              </p:par>
                            </p:childTnLst>
                          </p:cTn>
                        </p:par>
                        <p:par>
                          <p:cTn id="40" fill="hold">
                            <p:stCondLst>
                              <p:cond delay="4500"/>
                            </p:stCondLst>
                            <p:childTnLst>
                              <p:par>
                                <p:cTn id="41" presetID="18" presetClass="entr" presetSubtype="1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strips(downLeft)">
                                      <p:cBhvr>
                                        <p:cTn id="43" dur="500"/>
                                        <p:tgtEl>
                                          <p:spTgt spid="7"/>
                                        </p:tgtEl>
                                      </p:cBhvr>
                                    </p:animEffect>
                                  </p:childTnLst>
                                </p:cTn>
                              </p:par>
                            </p:childTnLst>
                          </p:cTn>
                        </p:par>
                        <p:par>
                          <p:cTn id="44" fill="hold">
                            <p:stCondLst>
                              <p:cond delay="5000"/>
                            </p:stCondLst>
                            <p:childTnLst>
                              <p:par>
                                <p:cTn id="45" presetID="18" presetClass="entr" presetSubtype="12" fill="hold" grpId="0" nodeType="afterEffect">
                                  <p:stCondLst>
                                    <p:cond delay="0"/>
                                  </p:stCondLst>
                                  <p:childTnLst>
                                    <p:set>
                                      <p:cBhvr>
                                        <p:cTn id="46" dur="1" fill="hold">
                                          <p:stCondLst>
                                            <p:cond delay="0"/>
                                          </p:stCondLst>
                                        </p:cTn>
                                        <p:tgtEl>
                                          <p:spTgt spid="55310"/>
                                        </p:tgtEl>
                                        <p:attrNameLst>
                                          <p:attrName>style.visibility</p:attrName>
                                        </p:attrNameLst>
                                      </p:cBhvr>
                                      <p:to>
                                        <p:strVal val="visible"/>
                                      </p:to>
                                    </p:set>
                                    <p:animEffect transition="in" filter="strips(downLeft)">
                                      <p:cBhvr>
                                        <p:cTn id="47" dur="500"/>
                                        <p:tgtEl>
                                          <p:spTgt spid="55310"/>
                                        </p:tgtEl>
                                      </p:cBhvr>
                                    </p:animEffect>
                                  </p:childTnLst>
                                </p:cTn>
                              </p:par>
                            </p:childTnLst>
                          </p:cTn>
                        </p:par>
                        <p:par>
                          <p:cTn id="48" fill="hold">
                            <p:stCondLst>
                              <p:cond delay="5500"/>
                            </p:stCondLst>
                            <p:childTnLst>
                              <p:par>
                                <p:cTn id="49" presetID="18" presetClass="entr" presetSubtype="12" fill="hold" nodeType="afterEffect">
                                  <p:stCondLst>
                                    <p:cond delay="0"/>
                                  </p:stCondLst>
                                  <p:childTnLst>
                                    <p:set>
                                      <p:cBhvr>
                                        <p:cTn id="50" dur="1" fill="hold">
                                          <p:stCondLst>
                                            <p:cond delay="0"/>
                                          </p:stCondLst>
                                        </p:cTn>
                                        <p:tgtEl>
                                          <p:spTgt spid="55309"/>
                                        </p:tgtEl>
                                        <p:attrNameLst>
                                          <p:attrName>style.visibility</p:attrName>
                                        </p:attrNameLst>
                                      </p:cBhvr>
                                      <p:to>
                                        <p:strVal val="visible"/>
                                      </p:to>
                                    </p:set>
                                    <p:animEffect transition="in" filter="strips(downLeft)">
                                      <p:cBhvr>
                                        <p:cTn id="51" dur="500"/>
                                        <p:tgtEl>
                                          <p:spTgt spid="55309"/>
                                        </p:tgtEl>
                                      </p:cBhvr>
                                    </p:animEffect>
                                  </p:childTnLst>
                                </p:cTn>
                              </p:par>
                            </p:childTnLst>
                          </p:cTn>
                        </p:par>
                        <p:par>
                          <p:cTn id="52" fill="hold">
                            <p:stCondLst>
                              <p:cond delay="6000"/>
                            </p:stCondLst>
                            <p:childTnLst>
                              <p:par>
                                <p:cTn id="53" presetID="18" presetClass="entr" presetSubtype="12" fill="hold" nodeType="afterEffect">
                                  <p:stCondLst>
                                    <p:cond delay="0"/>
                                  </p:stCondLst>
                                  <p:childTnLst>
                                    <p:set>
                                      <p:cBhvr>
                                        <p:cTn id="54" dur="1" fill="hold">
                                          <p:stCondLst>
                                            <p:cond delay="0"/>
                                          </p:stCondLst>
                                        </p:cTn>
                                        <p:tgtEl>
                                          <p:spTgt spid="55311"/>
                                        </p:tgtEl>
                                        <p:attrNameLst>
                                          <p:attrName>style.visibility</p:attrName>
                                        </p:attrNameLst>
                                      </p:cBhvr>
                                      <p:to>
                                        <p:strVal val="visible"/>
                                      </p:to>
                                    </p:set>
                                    <p:animEffect transition="in" filter="strips(downLeft)">
                                      <p:cBhvr>
                                        <p:cTn id="55" dur="500"/>
                                        <p:tgtEl>
                                          <p:spTgt spid="55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55301" grpId="0" animBg="1"/>
      <p:bldP spid="55302" grpId="0" animBg="1"/>
      <p:bldP spid="55303" grpId="0"/>
      <p:bldP spid="55306" grpId="0"/>
      <p:bldP spid="553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4171047289"/>
              </p:ext>
            </p:extLst>
          </p:nvPr>
        </p:nvGraphicFramePr>
        <p:xfrm>
          <a:off x="2167602" y="1993763"/>
          <a:ext cx="4818464" cy="3472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5298"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、研究队伍的优势</a:t>
            </a:r>
            <a:endParaRPr lang="zh-CN" altLang="en-US" sz="2400" b="1" dirty="0">
              <a:solidFill>
                <a:srgbClr val="000066"/>
              </a:solidFill>
              <a:latin typeface="Heiti SC Medium" charset="-122"/>
              <a:ea typeface="Heiti SC Medium" charset="-122"/>
              <a:cs typeface="Heiti SC Medium" charset="-122"/>
            </a:endParaRPr>
          </a:p>
        </p:txBody>
      </p:sp>
      <p:grpSp>
        <p:nvGrpSpPr>
          <p:cNvPr id="10" name="组合 9"/>
          <p:cNvGrpSpPr/>
          <p:nvPr/>
        </p:nvGrpSpPr>
        <p:grpSpPr>
          <a:xfrm>
            <a:off x="3726602" y="1049513"/>
            <a:ext cx="1956403" cy="983227"/>
            <a:chOff x="3747587" y="945435"/>
            <a:chExt cx="1956403" cy="983227"/>
          </a:xfrm>
        </p:grpSpPr>
        <p:sp>
          <p:nvSpPr>
            <p:cNvPr id="55320" name="AutoShape 5"/>
            <p:cNvSpPr>
              <a:spLocks noChangeArrowheads="1"/>
            </p:cNvSpPr>
            <p:nvPr/>
          </p:nvSpPr>
          <p:spPr bwMode="gray">
            <a:xfrm>
              <a:off x="3747587" y="945435"/>
              <a:ext cx="935037" cy="971550"/>
            </a:xfrm>
            <a:prstGeom prst="roundRect">
              <a:avLst>
                <a:gd name="adj" fmla="val 11921"/>
              </a:avLst>
            </a:prstGeom>
            <a:gradFill rotWithShape="1">
              <a:gsLst>
                <a:gs pos="0">
                  <a:srgbClr val="CDBD6F"/>
                </a:gs>
                <a:gs pos="100000">
                  <a:srgbClr val="8F844D"/>
                </a:gs>
              </a:gsLst>
              <a:lin ang="5400000" scaled="1"/>
            </a:gradFill>
            <a:ln w="25400">
              <a:solidFill>
                <a:schemeClr val="tx1"/>
              </a:solidFill>
              <a:round/>
              <a:headEnd/>
              <a:tailEnd/>
            </a:ln>
          </p:spPr>
          <p:txBody>
            <a:bodyPr wrap="none" anchor="ctr"/>
            <a:lstStyle/>
            <a:p>
              <a:pPr eaLnBrk="0" hangingPunct="0"/>
              <a:endParaRPr lang="zh-CN" altLang="en-US"/>
            </a:p>
          </p:txBody>
        </p:sp>
        <p:sp>
          <p:nvSpPr>
            <p:cNvPr id="55300" name="Text Box 7"/>
            <p:cNvSpPr txBox="1">
              <a:spLocks noChangeArrowheads="1"/>
            </p:cNvSpPr>
            <p:nvPr/>
          </p:nvSpPr>
          <p:spPr bwMode="gray">
            <a:xfrm>
              <a:off x="3889542" y="1035829"/>
              <a:ext cx="833437" cy="708025"/>
            </a:xfrm>
            <a:prstGeom prst="rect">
              <a:avLst/>
            </a:prstGeom>
            <a:noFill/>
            <a:ln w="9525" algn="ctr">
              <a:noFill/>
              <a:miter lim="800000"/>
              <a:headEnd/>
              <a:tailEnd/>
            </a:ln>
          </p:spPr>
          <p:txBody>
            <a:bodyPr>
              <a:spAutoFit/>
            </a:bodyPr>
            <a:lstStyle/>
            <a:p>
              <a:pPr eaLnBrk="0" hangingPunct="0"/>
              <a:r>
                <a:rPr lang="zh-CN" altLang="en-US" sz="2000" b="1" dirty="0">
                  <a:solidFill>
                    <a:schemeClr val="bg1"/>
                  </a:solidFill>
                  <a:latin typeface="楷体" pitchFamily="49" charset="-122"/>
                  <a:ea typeface="楷体" pitchFamily="49" charset="-122"/>
                </a:rPr>
                <a:t>学科优势</a:t>
              </a:r>
              <a:endParaRPr lang="en-US" altLang="zh-CN" sz="2000" b="1" dirty="0">
                <a:solidFill>
                  <a:schemeClr val="bg1"/>
                </a:solidFill>
                <a:latin typeface="楷体" pitchFamily="49" charset="-122"/>
                <a:ea typeface="楷体" pitchFamily="49" charset="-122"/>
              </a:endParaRPr>
            </a:p>
          </p:txBody>
        </p:sp>
        <p:sp>
          <p:nvSpPr>
            <p:cNvPr id="34" name="AutoShape 5"/>
            <p:cNvSpPr>
              <a:spLocks noChangeArrowheads="1"/>
            </p:cNvSpPr>
            <p:nvPr/>
          </p:nvSpPr>
          <p:spPr bwMode="gray">
            <a:xfrm>
              <a:off x="4786319" y="957112"/>
              <a:ext cx="917671" cy="971550"/>
            </a:xfrm>
            <a:prstGeom prst="roundRect">
              <a:avLst>
                <a:gd name="adj" fmla="val 11921"/>
              </a:avLst>
            </a:prstGeom>
            <a:gradFill rotWithShape="1">
              <a:gsLst>
                <a:gs pos="0">
                  <a:srgbClr val="CDBD6F"/>
                </a:gs>
                <a:gs pos="100000">
                  <a:srgbClr val="8F844D"/>
                </a:gs>
              </a:gsLst>
              <a:lin ang="5400000" scaled="1"/>
            </a:gradFill>
            <a:ln w="25400">
              <a:solidFill>
                <a:schemeClr val="tx1"/>
              </a:solidFill>
              <a:round/>
              <a:headEnd/>
              <a:tailEnd/>
            </a:ln>
          </p:spPr>
          <p:txBody>
            <a:bodyPr wrap="none" anchor="ctr"/>
            <a:lstStyle/>
            <a:p>
              <a:pPr eaLnBrk="0" hangingPunct="0"/>
              <a:endParaRPr lang="zh-CN" altLang="en-US"/>
            </a:p>
          </p:txBody>
        </p:sp>
        <p:sp>
          <p:nvSpPr>
            <p:cNvPr id="38" name="Text Box 7"/>
            <p:cNvSpPr txBox="1">
              <a:spLocks noChangeArrowheads="1"/>
            </p:cNvSpPr>
            <p:nvPr/>
          </p:nvSpPr>
          <p:spPr bwMode="gray">
            <a:xfrm>
              <a:off x="4900902" y="1035829"/>
              <a:ext cx="701748" cy="707886"/>
            </a:xfrm>
            <a:prstGeom prst="rect">
              <a:avLst/>
            </a:prstGeom>
            <a:noFill/>
            <a:ln w="9525" algn="ctr">
              <a:noFill/>
              <a:miter lim="800000"/>
              <a:headEnd/>
              <a:tailEnd/>
            </a:ln>
          </p:spPr>
          <p:txBody>
            <a:bodyPr wrap="square">
              <a:spAutoFit/>
            </a:bodyPr>
            <a:lstStyle/>
            <a:p>
              <a:pPr eaLnBrk="0" hangingPunct="0"/>
              <a:r>
                <a:rPr lang="zh-CN" altLang="en-US" sz="2000" b="1" dirty="0">
                  <a:solidFill>
                    <a:schemeClr val="bg1"/>
                  </a:solidFill>
                  <a:latin typeface="楷体" pitchFamily="49" charset="-122"/>
                  <a:ea typeface="楷体" pitchFamily="49" charset="-122"/>
                </a:rPr>
                <a:t>核心技术</a:t>
              </a:r>
              <a:endParaRPr lang="en-US" altLang="zh-CN" sz="2000" b="1" dirty="0">
                <a:solidFill>
                  <a:schemeClr val="bg1"/>
                </a:solidFill>
                <a:latin typeface="楷体" pitchFamily="49" charset="-122"/>
                <a:ea typeface="楷体" pitchFamily="49" charset="-122"/>
              </a:endParaRPr>
            </a:p>
          </p:txBody>
        </p:sp>
      </p:grpSp>
      <p:grpSp>
        <p:nvGrpSpPr>
          <p:cNvPr id="13" name="组合 12"/>
          <p:cNvGrpSpPr/>
          <p:nvPr/>
        </p:nvGrpSpPr>
        <p:grpSpPr>
          <a:xfrm>
            <a:off x="791580" y="3148678"/>
            <a:ext cx="2207517" cy="973138"/>
            <a:chOff x="932487" y="3014763"/>
            <a:chExt cx="2207517" cy="973138"/>
          </a:xfrm>
        </p:grpSpPr>
        <p:sp>
          <p:nvSpPr>
            <p:cNvPr id="55318" name="AutoShape 17"/>
            <p:cNvSpPr>
              <a:spLocks noChangeArrowheads="1"/>
            </p:cNvSpPr>
            <p:nvPr/>
          </p:nvSpPr>
          <p:spPr bwMode="gray">
            <a:xfrm>
              <a:off x="2204967" y="3014763"/>
              <a:ext cx="935037" cy="973138"/>
            </a:xfrm>
            <a:prstGeom prst="roundRect">
              <a:avLst>
                <a:gd name="adj" fmla="val 11921"/>
              </a:avLst>
            </a:prstGeom>
            <a:gradFill rotWithShape="1">
              <a:gsLst>
                <a:gs pos="0">
                  <a:srgbClr val="629FB4"/>
                </a:gs>
                <a:gs pos="100000">
                  <a:srgbClr val="446F7E"/>
                </a:gs>
              </a:gsLst>
              <a:lin ang="5400000" scaled="1"/>
            </a:gradFill>
            <a:ln w="25400">
              <a:solidFill>
                <a:schemeClr val="tx1"/>
              </a:solidFill>
              <a:round/>
              <a:headEnd/>
              <a:tailEnd/>
            </a:ln>
          </p:spPr>
          <p:txBody>
            <a:bodyPr wrap="none" anchor="ctr"/>
            <a:lstStyle/>
            <a:p>
              <a:pPr eaLnBrk="0" hangingPunct="0"/>
              <a:endParaRPr lang="zh-CN" altLang="en-US"/>
            </a:p>
          </p:txBody>
        </p:sp>
        <p:sp>
          <p:nvSpPr>
            <p:cNvPr id="55306" name="Text Box 19"/>
            <p:cNvSpPr txBox="1">
              <a:spLocks noChangeArrowheads="1"/>
            </p:cNvSpPr>
            <p:nvPr/>
          </p:nvSpPr>
          <p:spPr bwMode="gray">
            <a:xfrm>
              <a:off x="2316310" y="3147389"/>
              <a:ext cx="700833" cy="707886"/>
            </a:xfrm>
            <a:prstGeom prst="rect">
              <a:avLst/>
            </a:prstGeom>
            <a:noFill/>
            <a:ln w="9525" algn="ctr">
              <a:noFill/>
              <a:miter lim="800000"/>
              <a:headEnd/>
              <a:tailEnd/>
            </a:ln>
          </p:spPr>
          <p:txBody>
            <a:bodyPr wrap="none">
              <a:spAutoFit/>
            </a:bodyPr>
            <a:lstStyle/>
            <a:p>
              <a:pPr eaLnBrk="0" hangingPunct="0"/>
              <a:r>
                <a:rPr lang="zh-CN" altLang="en-US" sz="2000" b="1" dirty="0">
                  <a:solidFill>
                    <a:schemeClr val="bg1"/>
                  </a:solidFill>
                  <a:latin typeface="楷体" pitchFamily="49" charset="-122"/>
                  <a:ea typeface="楷体" pitchFamily="49" charset="-122"/>
                </a:rPr>
                <a:t>专业</a:t>
              </a:r>
              <a:endParaRPr lang="en-US" altLang="zh-CN" sz="2000" b="1" dirty="0">
                <a:solidFill>
                  <a:schemeClr val="bg1"/>
                </a:solidFill>
                <a:latin typeface="楷体" pitchFamily="49" charset="-122"/>
                <a:ea typeface="楷体" pitchFamily="49" charset="-122"/>
              </a:endParaRPr>
            </a:p>
            <a:p>
              <a:pPr eaLnBrk="0" hangingPunct="0"/>
              <a:r>
                <a:rPr lang="zh-CN" altLang="en-US" sz="2000" b="1" dirty="0">
                  <a:solidFill>
                    <a:schemeClr val="bg1"/>
                  </a:solidFill>
                  <a:latin typeface="楷体" pitchFamily="49" charset="-122"/>
                  <a:ea typeface="楷体" pitchFamily="49" charset="-122"/>
                </a:rPr>
                <a:t>技术</a:t>
              </a:r>
              <a:endParaRPr lang="en-US" altLang="zh-CN" sz="2000" b="1" dirty="0">
                <a:solidFill>
                  <a:schemeClr val="bg1"/>
                </a:solidFill>
                <a:latin typeface="楷体" pitchFamily="49" charset="-122"/>
                <a:ea typeface="楷体" pitchFamily="49" charset="-122"/>
              </a:endParaRPr>
            </a:p>
          </p:txBody>
        </p:sp>
        <p:sp>
          <p:nvSpPr>
            <p:cNvPr id="49" name="AutoShape 17"/>
            <p:cNvSpPr>
              <a:spLocks noChangeArrowheads="1"/>
            </p:cNvSpPr>
            <p:nvPr/>
          </p:nvSpPr>
          <p:spPr bwMode="gray">
            <a:xfrm>
              <a:off x="932487" y="3014763"/>
              <a:ext cx="1172834" cy="973138"/>
            </a:xfrm>
            <a:prstGeom prst="roundRect">
              <a:avLst>
                <a:gd name="adj" fmla="val 11921"/>
              </a:avLst>
            </a:prstGeom>
            <a:gradFill rotWithShape="1">
              <a:gsLst>
                <a:gs pos="0">
                  <a:srgbClr val="629FB4"/>
                </a:gs>
                <a:gs pos="100000">
                  <a:srgbClr val="446F7E"/>
                </a:gs>
              </a:gsLst>
              <a:lin ang="5400000" scaled="1"/>
            </a:gradFill>
            <a:ln w="25400">
              <a:solidFill>
                <a:schemeClr val="tx1"/>
              </a:solidFill>
              <a:round/>
              <a:headEnd/>
              <a:tailEnd/>
            </a:ln>
          </p:spPr>
          <p:txBody>
            <a:bodyPr wrap="none" anchor="ctr"/>
            <a:lstStyle/>
            <a:p>
              <a:pPr eaLnBrk="0" hangingPunct="0"/>
              <a:endParaRPr lang="zh-CN" altLang="en-US"/>
            </a:p>
          </p:txBody>
        </p:sp>
        <p:sp>
          <p:nvSpPr>
            <p:cNvPr id="51" name="Text Box 19"/>
            <p:cNvSpPr txBox="1">
              <a:spLocks noChangeArrowheads="1"/>
            </p:cNvSpPr>
            <p:nvPr/>
          </p:nvSpPr>
          <p:spPr bwMode="gray">
            <a:xfrm>
              <a:off x="1053335" y="3120163"/>
              <a:ext cx="981423" cy="707886"/>
            </a:xfrm>
            <a:prstGeom prst="rect">
              <a:avLst/>
            </a:prstGeom>
            <a:noFill/>
            <a:ln w="9525" algn="ctr">
              <a:noFill/>
              <a:miter lim="800000"/>
              <a:headEnd/>
              <a:tailEnd/>
            </a:ln>
          </p:spPr>
          <p:txBody>
            <a:bodyPr wrap="square">
              <a:spAutoFit/>
            </a:bodyPr>
            <a:lstStyle/>
            <a:p>
              <a:pPr algn="ctr" eaLnBrk="0" hangingPunct="0"/>
              <a:r>
                <a:rPr lang="zh-CN" altLang="en-US" sz="2000" b="1" dirty="0">
                  <a:solidFill>
                    <a:schemeClr val="bg1"/>
                  </a:solidFill>
                  <a:latin typeface="楷体" pitchFamily="49" charset="-122"/>
                  <a:ea typeface="楷体" pitchFamily="49" charset="-122"/>
                </a:rPr>
                <a:t>产业化</a:t>
              </a:r>
              <a:endParaRPr lang="en-US" altLang="zh-CN" sz="2000" b="1" dirty="0">
                <a:solidFill>
                  <a:schemeClr val="bg1"/>
                </a:solidFill>
                <a:latin typeface="楷体" pitchFamily="49" charset="-122"/>
                <a:ea typeface="楷体" pitchFamily="49" charset="-122"/>
              </a:endParaRPr>
            </a:p>
            <a:p>
              <a:pPr algn="ctr" eaLnBrk="0" hangingPunct="0"/>
              <a:r>
                <a:rPr lang="zh-CN" altLang="en-US" sz="2000" b="1" dirty="0">
                  <a:solidFill>
                    <a:schemeClr val="bg1"/>
                  </a:solidFill>
                  <a:latin typeface="楷体" pitchFamily="49" charset="-122"/>
                  <a:ea typeface="楷体" pitchFamily="49" charset="-122"/>
                </a:rPr>
                <a:t>全球化</a:t>
              </a:r>
              <a:endParaRPr lang="en-US" altLang="zh-CN" sz="2000" b="1" dirty="0">
                <a:solidFill>
                  <a:schemeClr val="bg1"/>
                </a:solidFill>
                <a:latin typeface="楷体" pitchFamily="49" charset="-122"/>
                <a:ea typeface="楷体" pitchFamily="49" charset="-122"/>
              </a:endParaRPr>
            </a:p>
          </p:txBody>
        </p:sp>
      </p:grpSp>
      <p:grpSp>
        <p:nvGrpSpPr>
          <p:cNvPr id="11" name="组合 10"/>
          <p:cNvGrpSpPr/>
          <p:nvPr/>
        </p:nvGrpSpPr>
        <p:grpSpPr>
          <a:xfrm>
            <a:off x="6440829" y="3104548"/>
            <a:ext cx="1839583" cy="1013065"/>
            <a:chOff x="6393065" y="2872220"/>
            <a:chExt cx="1839583" cy="1013065"/>
          </a:xfrm>
        </p:grpSpPr>
        <p:sp>
          <p:nvSpPr>
            <p:cNvPr id="55301" name="AutoShape 11"/>
            <p:cNvSpPr>
              <a:spLocks noChangeArrowheads="1"/>
            </p:cNvSpPr>
            <p:nvPr/>
          </p:nvSpPr>
          <p:spPr bwMode="gray">
            <a:xfrm>
              <a:off x="6393065" y="2877223"/>
              <a:ext cx="850034" cy="1008062"/>
            </a:xfrm>
            <a:prstGeom prst="roundRect">
              <a:avLst>
                <a:gd name="adj" fmla="val 11921"/>
              </a:avLst>
            </a:prstGeom>
            <a:gradFill rotWithShape="1">
              <a:gsLst>
                <a:gs pos="0">
                  <a:srgbClr val="CC9900"/>
                </a:gs>
                <a:gs pos="100000">
                  <a:srgbClr val="8E6B00"/>
                </a:gs>
              </a:gsLst>
              <a:lin ang="5400000" scaled="1"/>
            </a:gradFill>
            <a:ln w="25400">
              <a:solidFill>
                <a:schemeClr val="tx1"/>
              </a:solidFill>
              <a:round/>
              <a:headEnd/>
              <a:tailEnd/>
            </a:ln>
          </p:spPr>
          <p:txBody>
            <a:bodyPr wrap="none" anchor="ctr"/>
            <a:lstStyle/>
            <a:p>
              <a:pPr eaLnBrk="0" hangingPunct="0"/>
              <a:endParaRPr lang="zh-CN" altLang="en-US"/>
            </a:p>
          </p:txBody>
        </p:sp>
        <p:sp>
          <p:nvSpPr>
            <p:cNvPr id="55303" name="Text Box 13"/>
            <p:cNvSpPr txBox="1">
              <a:spLocks noChangeArrowheads="1"/>
            </p:cNvSpPr>
            <p:nvPr/>
          </p:nvSpPr>
          <p:spPr bwMode="gray">
            <a:xfrm>
              <a:off x="6479873" y="3034385"/>
              <a:ext cx="637121" cy="707886"/>
            </a:xfrm>
            <a:prstGeom prst="rect">
              <a:avLst/>
            </a:prstGeom>
            <a:noFill/>
            <a:ln w="9525" algn="ctr">
              <a:noFill/>
              <a:miter lim="800000"/>
              <a:headEnd/>
              <a:tailEnd/>
            </a:ln>
          </p:spPr>
          <p:txBody>
            <a:bodyPr wrap="none">
              <a:spAutoFit/>
            </a:bodyPr>
            <a:lstStyle/>
            <a:p>
              <a:pPr eaLnBrk="0" hangingPunct="0"/>
              <a:r>
                <a:rPr lang="zh-CN" altLang="en-US" sz="2000" b="1" dirty="0">
                  <a:solidFill>
                    <a:schemeClr val="bg1"/>
                  </a:solidFill>
                  <a:latin typeface="楷体" pitchFamily="49" charset="-122"/>
                  <a:ea typeface="楷体" pitchFamily="49" charset="-122"/>
                </a:rPr>
                <a:t>特殊</a:t>
              </a:r>
              <a:endParaRPr lang="en-US" altLang="zh-CN" sz="2000" b="1" dirty="0">
                <a:solidFill>
                  <a:schemeClr val="bg1"/>
                </a:solidFill>
                <a:latin typeface="楷体" pitchFamily="49" charset="-122"/>
                <a:ea typeface="楷体" pitchFamily="49" charset="-122"/>
              </a:endParaRPr>
            </a:p>
            <a:p>
              <a:pPr eaLnBrk="0" hangingPunct="0"/>
              <a:r>
                <a:rPr lang="zh-CN" altLang="en-US" sz="2000" b="1" dirty="0">
                  <a:solidFill>
                    <a:schemeClr val="bg1"/>
                  </a:solidFill>
                  <a:latin typeface="楷体" pitchFamily="49" charset="-122"/>
                  <a:ea typeface="楷体" pitchFamily="49" charset="-122"/>
                </a:rPr>
                <a:t>技术</a:t>
              </a:r>
              <a:endParaRPr lang="en-US" altLang="zh-CN" sz="2000" b="1" dirty="0">
                <a:solidFill>
                  <a:schemeClr val="bg1"/>
                </a:solidFill>
                <a:latin typeface="楷体" pitchFamily="49" charset="-122"/>
                <a:ea typeface="楷体" pitchFamily="49" charset="-122"/>
              </a:endParaRPr>
            </a:p>
          </p:txBody>
        </p:sp>
        <p:sp>
          <p:nvSpPr>
            <p:cNvPr id="52" name="AutoShape 11"/>
            <p:cNvSpPr>
              <a:spLocks noChangeArrowheads="1"/>
            </p:cNvSpPr>
            <p:nvPr/>
          </p:nvSpPr>
          <p:spPr bwMode="gray">
            <a:xfrm>
              <a:off x="7382614" y="2872220"/>
              <a:ext cx="850034" cy="1008062"/>
            </a:xfrm>
            <a:prstGeom prst="roundRect">
              <a:avLst>
                <a:gd name="adj" fmla="val 11921"/>
              </a:avLst>
            </a:prstGeom>
            <a:gradFill rotWithShape="1">
              <a:gsLst>
                <a:gs pos="0">
                  <a:srgbClr val="CC9900"/>
                </a:gs>
                <a:gs pos="100000">
                  <a:srgbClr val="8E6B00"/>
                </a:gs>
              </a:gsLst>
              <a:lin ang="5400000" scaled="1"/>
            </a:gradFill>
            <a:ln w="25400">
              <a:solidFill>
                <a:schemeClr val="tx1"/>
              </a:solidFill>
              <a:round/>
              <a:headEnd/>
              <a:tailEnd/>
            </a:ln>
          </p:spPr>
          <p:txBody>
            <a:bodyPr wrap="none" anchor="ctr"/>
            <a:lstStyle/>
            <a:p>
              <a:pPr eaLnBrk="0" hangingPunct="0"/>
              <a:endParaRPr lang="zh-CN" altLang="en-US"/>
            </a:p>
          </p:txBody>
        </p:sp>
        <p:sp>
          <p:nvSpPr>
            <p:cNvPr id="54" name="Text Box 13"/>
            <p:cNvSpPr txBox="1">
              <a:spLocks noChangeArrowheads="1"/>
            </p:cNvSpPr>
            <p:nvPr/>
          </p:nvSpPr>
          <p:spPr bwMode="gray">
            <a:xfrm>
              <a:off x="7448384" y="3012797"/>
              <a:ext cx="637121" cy="707886"/>
            </a:xfrm>
            <a:prstGeom prst="rect">
              <a:avLst/>
            </a:prstGeom>
            <a:noFill/>
            <a:ln w="9525" algn="ctr">
              <a:noFill/>
              <a:miter lim="800000"/>
              <a:headEnd/>
              <a:tailEnd/>
            </a:ln>
          </p:spPr>
          <p:txBody>
            <a:bodyPr wrap="none">
              <a:spAutoFit/>
            </a:bodyPr>
            <a:lstStyle/>
            <a:p>
              <a:pPr eaLnBrk="0" hangingPunct="0"/>
              <a:r>
                <a:rPr lang="zh-CN" altLang="en-US" sz="2000" b="1" dirty="0">
                  <a:solidFill>
                    <a:schemeClr val="bg1"/>
                  </a:solidFill>
                  <a:latin typeface="楷体" pitchFamily="49" charset="-122"/>
                  <a:ea typeface="楷体" pitchFamily="49" charset="-122"/>
                </a:rPr>
                <a:t>专业</a:t>
              </a:r>
              <a:endParaRPr lang="en-US" altLang="zh-CN" sz="2000" b="1" dirty="0">
                <a:solidFill>
                  <a:schemeClr val="bg1"/>
                </a:solidFill>
                <a:latin typeface="楷体" pitchFamily="49" charset="-122"/>
                <a:ea typeface="楷体" pitchFamily="49" charset="-122"/>
              </a:endParaRPr>
            </a:p>
            <a:p>
              <a:pPr eaLnBrk="0" hangingPunct="0"/>
              <a:r>
                <a:rPr lang="zh-CN" altLang="en-US" sz="2000" b="1" dirty="0">
                  <a:solidFill>
                    <a:schemeClr val="bg1"/>
                  </a:solidFill>
                  <a:latin typeface="楷体" pitchFamily="49" charset="-122"/>
                  <a:ea typeface="楷体" pitchFamily="49" charset="-122"/>
                </a:rPr>
                <a:t>专长</a:t>
              </a:r>
              <a:endParaRPr lang="en-US" altLang="zh-CN" sz="2000" b="1" dirty="0">
                <a:solidFill>
                  <a:schemeClr val="bg1"/>
                </a:solidFill>
                <a:latin typeface="楷体" pitchFamily="49" charset="-122"/>
                <a:ea typeface="楷体" pitchFamily="49" charset="-122"/>
              </a:endParaRPr>
            </a:p>
          </p:txBody>
        </p:sp>
      </p:grpSp>
      <p:grpSp>
        <p:nvGrpSpPr>
          <p:cNvPr id="12" name="组合 11"/>
          <p:cNvGrpSpPr/>
          <p:nvPr/>
        </p:nvGrpSpPr>
        <p:grpSpPr>
          <a:xfrm>
            <a:off x="3778881" y="5466420"/>
            <a:ext cx="2014876" cy="950912"/>
            <a:chOff x="3760637" y="5178965"/>
            <a:chExt cx="2014876" cy="950912"/>
          </a:xfrm>
        </p:grpSpPr>
        <p:sp>
          <p:nvSpPr>
            <p:cNvPr id="55314" name="AutoShape 5"/>
            <p:cNvSpPr>
              <a:spLocks noChangeArrowheads="1"/>
            </p:cNvSpPr>
            <p:nvPr/>
          </p:nvSpPr>
          <p:spPr bwMode="gray">
            <a:xfrm>
              <a:off x="3760637" y="5178965"/>
              <a:ext cx="938212" cy="950912"/>
            </a:xfrm>
            <a:prstGeom prst="roundRect">
              <a:avLst>
                <a:gd name="adj" fmla="val 11921"/>
              </a:avLst>
            </a:prstGeom>
            <a:solidFill>
              <a:srgbClr val="808000"/>
            </a:solidFill>
            <a:ln w="25400">
              <a:solidFill>
                <a:schemeClr val="tx1"/>
              </a:solidFill>
              <a:round/>
              <a:headEnd/>
              <a:tailEnd/>
            </a:ln>
          </p:spPr>
          <p:txBody>
            <a:bodyPr wrap="none" anchor="ctr"/>
            <a:lstStyle/>
            <a:p>
              <a:pPr eaLnBrk="0" hangingPunct="0"/>
              <a:endParaRPr lang="zh-CN" altLang="en-US"/>
            </a:p>
          </p:txBody>
        </p:sp>
        <p:sp>
          <p:nvSpPr>
            <p:cNvPr id="55310" name="Text Box 7"/>
            <p:cNvSpPr txBox="1">
              <a:spLocks noChangeArrowheads="1"/>
            </p:cNvSpPr>
            <p:nvPr/>
          </p:nvSpPr>
          <p:spPr bwMode="gray">
            <a:xfrm>
              <a:off x="3911673" y="5276416"/>
              <a:ext cx="700833" cy="707886"/>
            </a:xfrm>
            <a:prstGeom prst="rect">
              <a:avLst/>
            </a:prstGeom>
            <a:noFill/>
            <a:ln w="9525" algn="ctr">
              <a:noFill/>
              <a:miter lim="800000"/>
              <a:headEnd/>
              <a:tailEnd/>
            </a:ln>
          </p:spPr>
          <p:txBody>
            <a:bodyPr wrap="none">
              <a:spAutoFit/>
            </a:bodyPr>
            <a:lstStyle/>
            <a:p>
              <a:pPr algn="ctr" eaLnBrk="0" hangingPunct="0"/>
              <a:r>
                <a:rPr lang="zh-CN" altLang="en-US" sz="2000" b="1" dirty="0">
                  <a:solidFill>
                    <a:schemeClr val="bg1"/>
                  </a:solidFill>
                  <a:latin typeface="楷体" pitchFamily="49" charset="-122"/>
                  <a:ea typeface="楷体" pitchFamily="49" charset="-122"/>
                </a:rPr>
                <a:t>需求</a:t>
              </a:r>
              <a:endParaRPr lang="en-US" altLang="zh-CN" sz="2000" b="1" dirty="0">
                <a:solidFill>
                  <a:schemeClr val="bg1"/>
                </a:solidFill>
                <a:latin typeface="楷体" pitchFamily="49" charset="-122"/>
                <a:ea typeface="楷体" pitchFamily="49" charset="-122"/>
              </a:endParaRPr>
            </a:p>
            <a:p>
              <a:pPr algn="ctr" eaLnBrk="0" hangingPunct="0"/>
              <a:r>
                <a:rPr lang="zh-CN" altLang="en-US" sz="2000" b="1" dirty="0">
                  <a:solidFill>
                    <a:schemeClr val="bg1"/>
                  </a:solidFill>
                  <a:latin typeface="楷体" pitchFamily="49" charset="-122"/>
                  <a:ea typeface="楷体" pitchFamily="49" charset="-122"/>
                </a:rPr>
                <a:t>牵引</a:t>
              </a:r>
              <a:endParaRPr lang="en-US" altLang="zh-CN" sz="2000" b="1" dirty="0">
                <a:solidFill>
                  <a:schemeClr val="bg1"/>
                </a:solidFill>
                <a:latin typeface="楷体" pitchFamily="49" charset="-122"/>
                <a:ea typeface="楷体" pitchFamily="49" charset="-122"/>
              </a:endParaRPr>
            </a:p>
          </p:txBody>
        </p:sp>
        <p:sp>
          <p:nvSpPr>
            <p:cNvPr id="56" name="AutoShape 5"/>
            <p:cNvSpPr>
              <a:spLocks noChangeArrowheads="1"/>
            </p:cNvSpPr>
            <p:nvPr/>
          </p:nvSpPr>
          <p:spPr bwMode="gray">
            <a:xfrm>
              <a:off x="4837301" y="5178965"/>
              <a:ext cx="938212" cy="950912"/>
            </a:xfrm>
            <a:prstGeom prst="roundRect">
              <a:avLst>
                <a:gd name="adj" fmla="val 11921"/>
              </a:avLst>
            </a:prstGeom>
            <a:solidFill>
              <a:srgbClr val="808000"/>
            </a:solidFill>
            <a:ln w="25400">
              <a:solidFill>
                <a:schemeClr val="tx1"/>
              </a:solidFill>
              <a:round/>
              <a:headEnd/>
              <a:tailEnd/>
            </a:ln>
          </p:spPr>
          <p:txBody>
            <a:bodyPr wrap="none" anchor="ctr"/>
            <a:lstStyle/>
            <a:p>
              <a:pPr eaLnBrk="0" hangingPunct="0"/>
              <a:endParaRPr lang="zh-CN" altLang="en-US"/>
            </a:p>
          </p:txBody>
        </p:sp>
        <p:sp>
          <p:nvSpPr>
            <p:cNvPr id="58" name="Text Box 7"/>
            <p:cNvSpPr txBox="1">
              <a:spLocks noChangeArrowheads="1"/>
            </p:cNvSpPr>
            <p:nvPr/>
          </p:nvSpPr>
          <p:spPr bwMode="gray">
            <a:xfrm>
              <a:off x="4955990" y="5283443"/>
              <a:ext cx="700833" cy="707886"/>
            </a:xfrm>
            <a:prstGeom prst="rect">
              <a:avLst/>
            </a:prstGeom>
            <a:noFill/>
            <a:ln w="9525" algn="ctr">
              <a:noFill/>
              <a:miter lim="800000"/>
              <a:headEnd/>
              <a:tailEnd/>
            </a:ln>
          </p:spPr>
          <p:txBody>
            <a:bodyPr wrap="none">
              <a:spAutoFit/>
            </a:bodyPr>
            <a:lstStyle/>
            <a:p>
              <a:pPr algn="ctr" eaLnBrk="0" hangingPunct="0"/>
              <a:r>
                <a:rPr lang="zh-CN" altLang="en-US" sz="2000" b="1" dirty="0">
                  <a:solidFill>
                    <a:schemeClr val="bg1"/>
                  </a:solidFill>
                  <a:latin typeface="楷体" pitchFamily="49" charset="-122"/>
                  <a:ea typeface="楷体" pitchFamily="49" charset="-122"/>
                </a:rPr>
                <a:t>行业</a:t>
              </a:r>
              <a:endParaRPr lang="en-US" altLang="zh-CN" sz="2000" b="1" dirty="0">
                <a:solidFill>
                  <a:schemeClr val="bg1"/>
                </a:solidFill>
                <a:latin typeface="楷体" pitchFamily="49" charset="-122"/>
                <a:ea typeface="楷体" pitchFamily="49" charset="-122"/>
              </a:endParaRPr>
            </a:p>
            <a:p>
              <a:pPr algn="ctr" eaLnBrk="0" hangingPunct="0"/>
              <a:r>
                <a:rPr lang="zh-CN" altLang="en-US" sz="2000" b="1" dirty="0">
                  <a:solidFill>
                    <a:schemeClr val="bg1"/>
                  </a:solidFill>
                  <a:latin typeface="楷体" pitchFamily="49" charset="-122"/>
                  <a:ea typeface="楷体" pitchFamily="49" charset="-122"/>
                </a:rPr>
                <a:t>应用</a:t>
              </a:r>
              <a:endParaRPr lang="en-US" altLang="zh-CN" sz="2000" b="1" dirty="0">
                <a:solidFill>
                  <a:schemeClr val="bg1"/>
                </a:solidFill>
                <a:latin typeface="楷体" pitchFamily="49" charset="-122"/>
                <a:ea typeface="楷体" pitchFamily="49" charset="-122"/>
              </a:endParaRPr>
            </a:p>
          </p:txBody>
        </p:sp>
      </p:grpSp>
      <p:grpSp>
        <p:nvGrpSpPr>
          <p:cNvPr id="59" name="Group 32"/>
          <p:cNvGrpSpPr>
            <a:grpSpLocks noChangeAspect="1"/>
          </p:cNvGrpSpPr>
          <p:nvPr/>
        </p:nvGrpSpPr>
        <p:grpSpPr bwMode="auto">
          <a:xfrm>
            <a:off x="372188" y="4791417"/>
            <a:ext cx="2760193" cy="431084"/>
            <a:chOff x="1776" y="1488"/>
            <a:chExt cx="1116" cy="184"/>
          </a:xfrm>
        </p:grpSpPr>
        <p:sp>
          <p:nvSpPr>
            <p:cNvPr id="60" name="Rectangle 33"/>
            <p:cNvSpPr>
              <a:spLocks noChangeArrowheads="1"/>
            </p:cNvSpPr>
            <p:nvPr/>
          </p:nvSpPr>
          <p:spPr bwMode="gray">
            <a:xfrm>
              <a:off x="1776" y="1488"/>
              <a:ext cx="1116" cy="184"/>
            </a:xfrm>
            <a:prstGeom prst="rect">
              <a:avLst/>
            </a:prstGeom>
            <a:solidFill>
              <a:schemeClr val="accent1"/>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a:p>
          </p:txBody>
        </p:sp>
        <p:sp>
          <p:nvSpPr>
            <p:cNvPr id="62" name="Rectangle 35"/>
            <p:cNvSpPr>
              <a:spLocks noChangeArrowheads="1"/>
            </p:cNvSpPr>
            <p:nvPr/>
          </p:nvSpPr>
          <p:spPr bwMode="gray">
            <a:xfrm>
              <a:off x="1783" y="1504"/>
              <a:ext cx="1109" cy="159"/>
            </a:xfrm>
            <a:prstGeom prst="rect">
              <a:avLst/>
            </a:prstGeom>
            <a:noFill/>
            <a:ln w="9525" algn="ctr">
              <a:noFill/>
              <a:miter lim="800000"/>
              <a:headEnd/>
              <a:tailEnd/>
            </a:ln>
          </p:spPr>
          <p:txBody>
            <a:bodyPr wrap="square">
              <a:spAutoFit/>
            </a:bodyPr>
            <a:lstStyle/>
            <a:p>
              <a:pPr algn="ctr" eaLnBrk="0" hangingPunct="0"/>
              <a:r>
                <a:rPr lang="zh-CN" altLang="en-US" b="1" dirty="0">
                  <a:solidFill>
                    <a:srgbClr val="C00000"/>
                  </a:solidFill>
                  <a:latin typeface="Heiti SC Medium" charset="-122"/>
                  <a:ea typeface="Heiti SC Medium" charset="-122"/>
                  <a:cs typeface="Heiti SC Medium" charset="-122"/>
                </a:rPr>
                <a:t>产</a:t>
              </a:r>
              <a:r>
                <a:rPr lang="en-US" altLang="zh-CN" b="1" dirty="0">
                  <a:solidFill>
                    <a:srgbClr val="C00000"/>
                  </a:solidFill>
                  <a:latin typeface="Heiti SC Medium" charset="-122"/>
                  <a:ea typeface="Heiti SC Medium" charset="-122"/>
                  <a:cs typeface="Heiti SC Medium" charset="-122"/>
                </a:rPr>
                <a:t>-</a:t>
              </a:r>
              <a:r>
                <a:rPr lang="zh-CN" altLang="en-US" b="1" dirty="0">
                  <a:solidFill>
                    <a:srgbClr val="C00000"/>
                  </a:solidFill>
                  <a:latin typeface="Heiti SC Medium" charset="-122"/>
                  <a:ea typeface="Heiti SC Medium" charset="-122"/>
                  <a:cs typeface="Heiti SC Medium" charset="-122"/>
                </a:rPr>
                <a:t>学</a:t>
              </a:r>
              <a:r>
                <a:rPr lang="en-US" altLang="zh-CN" b="1" dirty="0">
                  <a:solidFill>
                    <a:srgbClr val="C00000"/>
                  </a:solidFill>
                  <a:latin typeface="Heiti SC Medium" charset="-122"/>
                  <a:ea typeface="Heiti SC Medium" charset="-122"/>
                  <a:cs typeface="Heiti SC Medium" charset="-122"/>
                </a:rPr>
                <a:t>-</a:t>
              </a:r>
              <a:r>
                <a:rPr lang="zh-CN" altLang="en-US" b="1" dirty="0">
                  <a:solidFill>
                    <a:srgbClr val="C00000"/>
                  </a:solidFill>
                  <a:latin typeface="Heiti SC Medium" charset="-122"/>
                  <a:ea typeface="Heiti SC Medium" charset="-122"/>
                  <a:cs typeface="Heiti SC Medium" charset="-122"/>
                </a:rPr>
                <a:t>研</a:t>
              </a:r>
              <a:r>
                <a:rPr lang="en-US" altLang="zh-CN" b="1" dirty="0">
                  <a:solidFill>
                    <a:srgbClr val="C00000"/>
                  </a:solidFill>
                  <a:latin typeface="Heiti SC Medium" charset="-122"/>
                  <a:ea typeface="Heiti SC Medium" charset="-122"/>
                  <a:cs typeface="Heiti SC Medium" charset="-122"/>
                </a:rPr>
                <a:t>-</a:t>
              </a:r>
              <a:r>
                <a:rPr lang="zh-CN" altLang="en-US" b="1" dirty="0">
                  <a:solidFill>
                    <a:srgbClr val="C00000"/>
                  </a:solidFill>
                  <a:latin typeface="Heiti SC Medium" charset="-122"/>
                  <a:ea typeface="Heiti SC Medium" charset="-122"/>
                  <a:cs typeface="Heiti SC Medium" charset="-122"/>
                </a:rPr>
                <a:t>用 合作的典范</a:t>
              </a:r>
              <a:endParaRPr lang="en-US" altLang="zh-CN" b="1" dirty="0">
                <a:solidFill>
                  <a:srgbClr val="C00000"/>
                </a:solidFill>
                <a:latin typeface="Heiti SC Medium" charset="-122"/>
                <a:ea typeface="Heiti SC Medium" charset="-122"/>
                <a:cs typeface="Heiti SC Medium" charset="-122"/>
              </a:endParaRPr>
            </a:p>
          </p:txBody>
        </p:sp>
      </p:grpSp>
      <p:grpSp>
        <p:nvGrpSpPr>
          <p:cNvPr id="63" name="Group 32"/>
          <p:cNvGrpSpPr>
            <a:grpSpLocks noChangeAspect="1"/>
          </p:cNvGrpSpPr>
          <p:nvPr/>
        </p:nvGrpSpPr>
        <p:grpSpPr bwMode="auto">
          <a:xfrm>
            <a:off x="6087056" y="2038699"/>
            <a:ext cx="2725110" cy="431084"/>
            <a:chOff x="1781" y="1482"/>
            <a:chExt cx="1110" cy="184"/>
          </a:xfrm>
        </p:grpSpPr>
        <p:sp>
          <p:nvSpPr>
            <p:cNvPr id="64" name="Rectangle 33"/>
            <p:cNvSpPr>
              <a:spLocks noChangeArrowheads="1"/>
            </p:cNvSpPr>
            <p:nvPr/>
          </p:nvSpPr>
          <p:spPr bwMode="gray">
            <a:xfrm>
              <a:off x="1781" y="1482"/>
              <a:ext cx="1110" cy="184"/>
            </a:xfrm>
            <a:prstGeom prst="rect">
              <a:avLst/>
            </a:prstGeom>
            <a:solidFill>
              <a:schemeClr val="accent1"/>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a:p>
          </p:txBody>
        </p:sp>
        <p:sp>
          <p:nvSpPr>
            <p:cNvPr id="65" name="Rectangle 35"/>
            <p:cNvSpPr>
              <a:spLocks noChangeArrowheads="1"/>
            </p:cNvSpPr>
            <p:nvPr/>
          </p:nvSpPr>
          <p:spPr bwMode="gray">
            <a:xfrm>
              <a:off x="1782" y="1503"/>
              <a:ext cx="1109" cy="158"/>
            </a:xfrm>
            <a:prstGeom prst="rect">
              <a:avLst/>
            </a:prstGeom>
            <a:noFill/>
            <a:ln w="9525" algn="ctr">
              <a:noFill/>
              <a:miter lim="800000"/>
              <a:headEnd/>
              <a:tailEnd/>
            </a:ln>
          </p:spPr>
          <p:txBody>
            <a:bodyPr wrap="square">
              <a:spAutoFit/>
            </a:bodyPr>
            <a:lstStyle/>
            <a:p>
              <a:pPr algn="ctr" eaLnBrk="0" hangingPunct="0"/>
              <a:r>
                <a:rPr lang="zh-CN" altLang="en-US" b="1" dirty="0">
                  <a:solidFill>
                    <a:srgbClr val="C00000"/>
                  </a:solidFill>
                  <a:latin typeface="Heiti SC Medium" charset="-122"/>
                  <a:ea typeface="Heiti SC Medium" charset="-122"/>
                  <a:cs typeface="Heiti SC Medium" charset="-122"/>
                </a:rPr>
                <a:t>行业内</a:t>
              </a:r>
              <a:r>
                <a:rPr lang="en-US" altLang="zh-CN" b="1" dirty="0">
                  <a:solidFill>
                    <a:srgbClr val="C00000"/>
                  </a:solidFill>
                  <a:latin typeface="Heiti SC Medium" charset="-122"/>
                  <a:ea typeface="Heiti SC Medium" charset="-122"/>
                  <a:cs typeface="Heiti SC Medium" charset="-122"/>
                </a:rPr>
                <a:t>-</a:t>
              </a:r>
              <a:r>
                <a:rPr lang="zh-CN" altLang="en-US" b="1" dirty="0">
                  <a:solidFill>
                    <a:srgbClr val="C00000"/>
                  </a:solidFill>
                  <a:latin typeface="Heiti SC Medium" charset="-122"/>
                  <a:ea typeface="Heiti SC Medium" charset="-122"/>
                  <a:cs typeface="Heiti SC Medium" charset="-122"/>
                </a:rPr>
                <a:t>行业外 优势资源</a:t>
              </a:r>
              <a:endParaRPr lang="en-US" altLang="zh-CN" b="1" dirty="0">
                <a:solidFill>
                  <a:srgbClr val="C00000"/>
                </a:solidFill>
                <a:latin typeface="Heiti SC Medium" charset="-122"/>
                <a:ea typeface="Heiti SC Medium" charset="-122"/>
                <a:cs typeface="Heiti SC Medium" charset="-122"/>
              </a:endParaRPr>
            </a:p>
          </p:txBody>
        </p:sp>
      </p:grpSp>
      <p:grpSp>
        <p:nvGrpSpPr>
          <p:cNvPr id="66" name="Group 32"/>
          <p:cNvGrpSpPr>
            <a:grpSpLocks noChangeAspect="1"/>
          </p:cNvGrpSpPr>
          <p:nvPr/>
        </p:nvGrpSpPr>
        <p:grpSpPr bwMode="auto">
          <a:xfrm>
            <a:off x="409726" y="2048655"/>
            <a:ext cx="2722655" cy="431084"/>
            <a:chOff x="1776" y="1488"/>
            <a:chExt cx="1109" cy="184"/>
          </a:xfrm>
        </p:grpSpPr>
        <p:sp>
          <p:nvSpPr>
            <p:cNvPr id="67" name="Rectangle 33"/>
            <p:cNvSpPr>
              <a:spLocks noChangeArrowheads="1"/>
            </p:cNvSpPr>
            <p:nvPr/>
          </p:nvSpPr>
          <p:spPr bwMode="gray">
            <a:xfrm>
              <a:off x="1776" y="1488"/>
              <a:ext cx="1109" cy="184"/>
            </a:xfrm>
            <a:prstGeom prst="rect">
              <a:avLst/>
            </a:prstGeom>
            <a:solidFill>
              <a:schemeClr val="accent1"/>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a:p>
          </p:txBody>
        </p:sp>
        <p:sp>
          <p:nvSpPr>
            <p:cNvPr id="68" name="Rectangle 35"/>
            <p:cNvSpPr>
              <a:spLocks noChangeArrowheads="1"/>
            </p:cNvSpPr>
            <p:nvPr/>
          </p:nvSpPr>
          <p:spPr bwMode="gray">
            <a:xfrm>
              <a:off x="1776" y="1489"/>
              <a:ext cx="1109" cy="159"/>
            </a:xfrm>
            <a:prstGeom prst="rect">
              <a:avLst/>
            </a:prstGeom>
            <a:noFill/>
            <a:ln w="9525" algn="ctr">
              <a:noFill/>
              <a:miter lim="800000"/>
              <a:headEnd/>
              <a:tailEnd/>
            </a:ln>
          </p:spPr>
          <p:txBody>
            <a:bodyPr wrap="square">
              <a:spAutoFit/>
            </a:bodyPr>
            <a:lstStyle/>
            <a:p>
              <a:pPr algn="ctr" eaLnBrk="0" hangingPunct="0"/>
              <a:r>
                <a:rPr lang="zh-CN" altLang="en-US" b="1" dirty="0">
                  <a:solidFill>
                    <a:srgbClr val="C00000"/>
                  </a:solidFill>
                  <a:latin typeface="Heiti SC Medium" charset="-122"/>
                  <a:ea typeface="Heiti SC Medium" charset="-122"/>
                  <a:cs typeface="Heiti SC Medium" charset="-122"/>
                </a:rPr>
                <a:t>行业应用和产业化为目标</a:t>
              </a:r>
              <a:endParaRPr lang="en-US" altLang="zh-CN" b="1" dirty="0">
                <a:solidFill>
                  <a:srgbClr val="C00000"/>
                </a:solidFill>
                <a:latin typeface="Heiti SC Medium" charset="-122"/>
                <a:ea typeface="Heiti SC Medium" charset="-122"/>
                <a:cs typeface="Heiti SC Medium" charset="-122"/>
              </a:endParaRPr>
            </a:p>
          </p:txBody>
        </p:sp>
      </p:grpSp>
      <p:grpSp>
        <p:nvGrpSpPr>
          <p:cNvPr id="69" name="Group 32"/>
          <p:cNvGrpSpPr>
            <a:grpSpLocks noChangeAspect="1"/>
          </p:cNvGrpSpPr>
          <p:nvPr/>
        </p:nvGrpSpPr>
        <p:grpSpPr bwMode="auto">
          <a:xfrm>
            <a:off x="6087056" y="4826396"/>
            <a:ext cx="2722655" cy="431084"/>
            <a:chOff x="1780" y="1482"/>
            <a:chExt cx="1109" cy="184"/>
          </a:xfrm>
        </p:grpSpPr>
        <p:sp>
          <p:nvSpPr>
            <p:cNvPr id="70" name="Rectangle 33"/>
            <p:cNvSpPr>
              <a:spLocks noChangeArrowheads="1"/>
            </p:cNvSpPr>
            <p:nvPr/>
          </p:nvSpPr>
          <p:spPr bwMode="gray">
            <a:xfrm>
              <a:off x="1781" y="1482"/>
              <a:ext cx="1108" cy="184"/>
            </a:xfrm>
            <a:prstGeom prst="rect">
              <a:avLst/>
            </a:prstGeom>
            <a:solidFill>
              <a:schemeClr val="accent1"/>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a:p>
          </p:txBody>
        </p:sp>
        <p:sp>
          <p:nvSpPr>
            <p:cNvPr id="71" name="Rectangle 35"/>
            <p:cNvSpPr>
              <a:spLocks noChangeArrowheads="1"/>
            </p:cNvSpPr>
            <p:nvPr/>
          </p:nvSpPr>
          <p:spPr bwMode="gray">
            <a:xfrm>
              <a:off x="1780" y="1501"/>
              <a:ext cx="1109" cy="158"/>
            </a:xfrm>
            <a:prstGeom prst="rect">
              <a:avLst/>
            </a:prstGeom>
            <a:noFill/>
            <a:ln w="9525" algn="ctr">
              <a:noFill/>
              <a:miter lim="800000"/>
              <a:headEnd/>
              <a:tailEnd/>
            </a:ln>
          </p:spPr>
          <p:txBody>
            <a:bodyPr wrap="square">
              <a:spAutoFit/>
            </a:bodyPr>
            <a:lstStyle/>
            <a:p>
              <a:pPr algn="ctr" eaLnBrk="0" hangingPunct="0"/>
              <a:r>
                <a:rPr lang="zh-CN" altLang="en-US" b="1" dirty="0">
                  <a:solidFill>
                    <a:srgbClr val="C00000"/>
                  </a:solidFill>
                  <a:latin typeface="Heiti SC Medium" charset="-122"/>
                  <a:ea typeface="Heiti SC Medium" charset="-122"/>
                  <a:cs typeface="Heiti SC Medium" charset="-122"/>
                </a:rPr>
                <a:t>国内外优势资源的融合</a:t>
              </a:r>
              <a:endParaRPr lang="en-US" altLang="zh-CN" b="1" dirty="0">
                <a:solidFill>
                  <a:srgbClr val="C00000"/>
                </a:solidFill>
                <a:latin typeface="Heiti SC Medium" charset="-122"/>
                <a:ea typeface="Heiti SC Medium" charset="-122"/>
                <a:cs typeface="Heiti SC Medium" charset="-122"/>
              </a:endParaRPr>
            </a:p>
          </p:txBody>
        </p:sp>
      </p:grpSp>
    </p:spTree>
    <p:extLst>
      <p:ext uri="{BB962C8B-B14F-4D97-AF65-F5344CB8AC3E}">
        <p14:creationId xmlns:p14="http://schemas.microsoft.com/office/powerpoint/2010/main" val="28427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250" fill="hold"/>
                                        <p:tgtEl>
                                          <p:spTgt spid="2"/>
                                        </p:tgtEl>
                                        <p:attrNameLst>
                                          <p:attrName>r</p:attrName>
                                        </p:attrNameLst>
                                      </p:cBhvr>
                                    </p:animRot>
                                  </p:childTnLst>
                                </p:cTn>
                              </p:par>
                            </p:childTnLst>
                          </p:cTn>
                        </p:par>
                        <p:par>
                          <p:cTn id="7" fill="hold">
                            <p:stCondLst>
                              <p:cond delay="2250"/>
                            </p:stCondLst>
                            <p:childTnLst>
                              <p:par>
                                <p:cTn id="8" presetID="16" presetClass="entr" presetSubtype="21"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750"/>
                                        <p:tgtEl>
                                          <p:spTgt spid="13"/>
                                        </p:tgtEl>
                                      </p:cBhvr>
                                    </p:animEffect>
                                  </p:childTnLst>
                                </p:cTn>
                              </p:par>
                            </p:childTnLst>
                          </p:cTn>
                        </p:par>
                        <p:par>
                          <p:cTn id="11" fill="hold">
                            <p:stCondLst>
                              <p:cond delay="3000"/>
                            </p:stCondLst>
                            <p:childTnLst>
                              <p:par>
                                <p:cTn id="12" presetID="16" presetClass="entr" presetSubtype="2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750"/>
                                        <p:tgtEl>
                                          <p:spTgt spid="10"/>
                                        </p:tgtEl>
                                      </p:cBhvr>
                                    </p:animEffect>
                                  </p:childTnLst>
                                </p:cTn>
                              </p:par>
                            </p:childTnLst>
                          </p:cTn>
                        </p:par>
                        <p:par>
                          <p:cTn id="15" fill="hold">
                            <p:stCondLst>
                              <p:cond delay="3750"/>
                            </p:stCondLst>
                            <p:childTnLst>
                              <p:par>
                                <p:cTn id="16" presetID="16" presetClass="entr" presetSubtype="21"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750"/>
                                        <p:tgtEl>
                                          <p:spTgt spid="11"/>
                                        </p:tgtEl>
                                      </p:cBhvr>
                                    </p:animEffect>
                                  </p:childTnLst>
                                </p:cTn>
                              </p:par>
                            </p:childTnLst>
                          </p:cTn>
                        </p:par>
                        <p:par>
                          <p:cTn id="19" fill="hold">
                            <p:stCondLst>
                              <p:cond delay="4500"/>
                            </p:stCondLst>
                            <p:childTnLst>
                              <p:par>
                                <p:cTn id="20" presetID="16" presetClass="entr" presetSubtype="21"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750"/>
                                        <p:tgtEl>
                                          <p:spTgt spid="12"/>
                                        </p:tgtEl>
                                      </p:cBhvr>
                                    </p:animEffect>
                                  </p:childTnLst>
                                </p:cTn>
                              </p:par>
                            </p:childTnLst>
                          </p:cTn>
                        </p:par>
                        <p:par>
                          <p:cTn id="23" fill="hold">
                            <p:stCondLst>
                              <p:cond delay="5250"/>
                            </p:stCondLst>
                            <p:childTnLst>
                              <p:par>
                                <p:cTn id="24" presetID="2" presetClass="entr" presetSubtype="4"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additive="base">
                                        <p:cTn id="26" dur="750" fill="hold"/>
                                        <p:tgtEl>
                                          <p:spTgt spid="66"/>
                                        </p:tgtEl>
                                        <p:attrNameLst>
                                          <p:attrName>ppt_x</p:attrName>
                                        </p:attrNameLst>
                                      </p:cBhvr>
                                      <p:tavLst>
                                        <p:tav tm="0">
                                          <p:val>
                                            <p:strVal val="#ppt_x"/>
                                          </p:val>
                                        </p:tav>
                                        <p:tav tm="100000">
                                          <p:val>
                                            <p:strVal val="#ppt_x"/>
                                          </p:val>
                                        </p:tav>
                                      </p:tavLst>
                                    </p:anim>
                                    <p:anim calcmode="lin" valueType="num">
                                      <p:cBhvr additive="base">
                                        <p:cTn id="27" dur="750" fill="hold"/>
                                        <p:tgtEl>
                                          <p:spTgt spid="66"/>
                                        </p:tgtEl>
                                        <p:attrNameLst>
                                          <p:attrName>ppt_y</p:attrName>
                                        </p:attrNameLst>
                                      </p:cBhvr>
                                      <p:tavLst>
                                        <p:tav tm="0">
                                          <p:val>
                                            <p:strVal val="1+#ppt_h/2"/>
                                          </p:val>
                                        </p:tav>
                                        <p:tav tm="100000">
                                          <p:val>
                                            <p:strVal val="#ppt_y"/>
                                          </p:val>
                                        </p:tav>
                                      </p:tavLst>
                                    </p:anim>
                                  </p:childTnLst>
                                </p:cTn>
                              </p:par>
                            </p:childTnLst>
                          </p:cTn>
                        </p:par>
                        <p:par>
                          <p:cTn id="28" fill="hold">
                            <p:stCondLst>
                              <p:cond delay="6000"/>
                            </p:stCondLst>
                            <p:childTnLst>
                              <p:par>
                                <p:cTn id="29" presetID="2" presetClass="entr" presetSubtype="4"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750" fill="hold"/>
                                        <p:tgtEl>
                                          <p:spTgt spid="59"/>
                                        </p:tgtEl>
                                        <p:attrNameLst>
                                          <p:attrName>ppt_x</p:attrName>
                                        </p:attrNameLst>
                                      </p:cBhvr>
                                      <p:tavLst>
                                        <p:tav tm="0">
                                          <p:val>
                                            <p:strVal val="#ppt_x"/>
                                          </p:val>
                                        </p:tav>
                                        <p:tav tm="100000">
                                          <p:val>
                                            <p:strVal val="#ppt_x"/>
                                          </p:val>
                                        </p:tav>
                                      </p:tavLst>
                                    </p:anim>
                                    <p:anim calcmode="lin" valueType="num">
                                      <p:cBhvr additive="base">
                                        <p:cTn id="32" dur="750" fill="hold"/>
                                        <p:tgtEl>
                                          <p:spTgt spid="59"/>
                                        </p:tgtEl>
                                        <p:attrNameLst>
                                          <p:attrName>ppt_y</p:attrName>
                                        </p:attrNameLst>
                                      </p:cBhvr>
                                      <p:tavLst>
                                        <p:tav tm="0">
                                          <p:val>
                                            <p:strVal val="1+#ppt_h/2"/>
                                          </p:val>
                                        </p:tav>
                                        <p:tav tm="100000">
                                          <p:val>
                                            <p:strVal val="#ppt_y"/>
                                          </p:val>
                                        </p:tav>
                                      </p:tavLst>
                                    </p:anim>
                                  </p:childTnLst>
                                </p:cTn>
                              </p:par>
                            </p:childTnLst>
                          </p:cTn>
                        </p:par>
                        <p:par>
                          <p:cTn id="33" fill="hold">
                            <p:stCondLst>
                              <p:cond delay="6750"/>
                            </p:stCondLst>
                            <p:childTnLst>
                              <p:par>
                                <p:cTn id="34" presetID="2" presetClass="entr" presetSubtype="4" fill="hold" nodeType="after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750" fill="hold"/>
                                        <p:tgtEl>
                                          <p:spTgt spid="63"/>
                                        </p:tgtEl>
                                        <p:attrNameLst>
                                          <p:attrName>ppt_x</p:attrName>
                                        </p:attrNameLst>
                                      </p:cBhvr>
                                      <p:tavLst>
                                        <p:tav tm="0">
                                          <p:val>
                                            <p:strVal val="#ppt_x"/>
                                          </p:val>
                                        </p:tav>
                                        <p:tav tm="100000">
                                          <p:val>
                                            <p:strVal val="#ppt_x"/>
                                          </p:val>
                                        </p:tav>
                                      </p:tavLst>
                                    </p:anim>
                                    <p:anim calcmode="lin" valueType="num">
                                      <p:cBhvr additive="base">
                                        <p:cTn id="37" dur="750" fill="hold"/>
                                        <p:tgtEl>
                                          <p:spTgt spid="63"/>
                                        </p:tgtEl>
                                        <p:attrNameLst>
                                          <p:attrName>ppt_y</p:attrName>
                                        </p:attrNameLst>
                                      </p:cBhvr>
                                      <p:tavLst>
                                        <p:tav tm="0">
                                          <p:val>
                                            <p:strVal val="1+#ppt_h/2"/>
                                          </p:val>
                                        </p:tav>
                                        <p:tav tm="100000">
                                          <p:val>
                                            <p:strVal val="#ppt_y"/>
                                          </p:val>
                                        </p:tav>
                                      </p:tavLst>
                                    </p:anim>
                                  </p:childTnLst>
                                </p:cTn>
                              </p:par>
                            </p:childTnLst>
                          </p:cTn>
                        </p:par>
                        <p:par>
                          <p:cTn id="38" fill="hold">
                            <p:stCondLst>
                              <p:cond delay="7500"/>
                            </p:stCondLst>
                            <p:childTnLst>
                              <p:par>
                                <p:cTn id="39" presetID="2" presetClass="entr" presetSubtype="4" fill="hold" nodeType="afterEffect">
                                  <p:stCondLst>
                                    <p:cond delay="0"/>
                                  </p:stCondLst>
                                  <p:childTnLst>
                                    <p:set>
                                      <p:cBhvr>
                                        <p:cTn id="40" dur="1" fill="hold">
                                          <p:stCondLst>
                                            <p:cond delay="0"/>
                                          </p:stCondLst>
                                        </p:cTn>
                                        <p:tgtEl>
                                          <p:spTgt spid="69"/>
                                        </p:tgtEl>
                                        <p:attrNameLst>
                                          <p:attrName>style.visibility</p:attrName>
                                        </p:attrNameLst>
                                      </p:cBhvr>
                                      <p:to>
                                        <p:strVal val="visible"/>
                                      </p:to>
                                    </p:set>
                                    <p:anim calcmode="lin" valueType="num">
                                      <p:cBhvr additive="base">
                                        <p:cTn id="41" dur="750" fill="hold"/>
                                        <p:tgtEl>
                                          <p:spTgt spid="69"/>
                                        </p:tgtEl>
                                        <p:attrNameLst>
                                          <p:attrName>ppt_x</p:attrName>
                                        </p:attrNameLst>
                                      </p:cBhvr>
                                      <p:tavLst>
                                        <p:tav tm="0">
                                          <p:val>
                                            <p:strVal val="#ppt_x"/>
                                          </p:val>
                                        </p:tav>
                                        <p:tav tm="100000">
                                          <p:val>
                                            <p:strVal val="#ppt_x"/>
                                          </p:val>
                                        </p:tav>
                                      </p:tavLst>
                                    </p:anim>
                                    <p:anim calcmode="lin" valueType="num">
                                      <p:cBhvr additive="base">
                                        <p:cTn id="42" dur="75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、技术基础</a:t>
            </a:r>
            <a:endParaRPr lang="zh-CN" altLang="en-US" sz="2400" b="1" dirty="0">
              <a:solidFill>
                <a:srgbClr val="000066"/>
              </a:solidFill>
              <a:latin typeface="Heiti SC Medium" charset="-122"/>
              <a:ea typeface="Heiti SC Medium" charset="-122"/>
              <a:cs typeface="Heiti SC Medium" charset="-122"/>
            </a:endParaRPr>
          </a:p>
        </p:txBody>
      </p:sp>
      <p:sp>
        <p:nvSpPr>
          <p:cNvPr id="58371" name="矩形 12"/>
          <p:cNvSpPr>
            <a:spLocks noChangeArrowheads="1"/>
          </p:cNvSpPr>
          <p:nvPr/>
        </p:nvSpPr>
        <p:spPr bwMode="auto">
          <a:xfrm>
            <a:off x="480219" y="1655451"/>
            <a:ext cx="8243887" cy="1969770"/>
          </a:xfrm>
          <a:prstGeom prst="rect">
            <a:avLst/>
          </a:prstGeom>
          <a:noFill/>
          <a:ln w="9525">
            <a:noFill/>
            <a:miter lim="800000"/>
            <a:headEnd/>
            <a:tailEnd/>
          </a:ln>
        </p:spPr>
        <p:txBody>
          <a:bodyPr>
            <a:spAutoFit/>
          </a:bodyPr>
          <a:lstStyle/>
          <a:p>
            <a:pPr marL="342900" indent="-342900" algn="just" eaLnBrk="0" hangingPunct="0">
              <a:lnSpc>
                <a:spcPct val="130000"/>
              </a:lnSpc>
              <a:buFontTx/>
              <a:buBlip>
                <a:blip r:embed="rId4"/>
              </a:buBlip>
            </a:pPr>
            <a:r>
              <a:rPr lang="zh-CN" altLang="en-US" b="1" dirty="0">
                <a:latin typeface="Heiti SC Medium" charset="-122"/>
                <a:ea typeface="Heiti SC Medium" charset="-122"/>
                <a:cs typeface="Heiti SC Medium" charset="-122"/>
              </a:rPr>
              <a:t>作为“智能船</a:t>
            </a:r>
            <a:r>
              <a:rPr lang="en-US" altLang="zh-CN" b="1" dirty="0">
                <a:latin typeface="Heiti SC Medium" charset="-122"/>
                <a:ea typeface="Heiti SC Medium" charset="-122"/>
                <a:cs typeface="Heiti SC Medium" charset="-122"/>
              </a:rPr>
              <a:t>1.0</a:t>
            </a:r>
            <a:r>
              <a:rPr lang="zh-CN" altLang="en-US" b="1" dirty="0">
                <a:latin typeface="Heiti SC Medium" charset="-122"/>
                <a:ea typeface="Heiti SC Medium" charset="-122"/>
                <a:cs typeface="Heiti SC Medium" charset="-122"/>
              </a:rPr>
              <a:t>研发专项”子课题牵头单位，构建了智能船实尺度仿真与验证评估系统。</a:t>
            </a:r>
            <a:endParaRPr lang="en-US" altLang="zh-CN" b="1" dirty="0">
              <a:latin typeface="Heiti SC Medium" charset="-122"/>
              <a:ea typeface="Heiti SC Medium" charset="-122"/>
              <a:cs typeface="Heiti SC Medium" charset="-122"/>
            </a:endParaRPr>
          </a:p>
          <a:p>
            <a:pPr marL="342900" indent="-342900" algn="just" eaLnBrk="0" hangingPunct="0">
              <a:lnSpc>
                <a:spcPct val="130000"/>
              </a:lnSpc>
              <a:spcBef>
                <a:spcPts val="600"/>
              </a:spcBef>
              <a:buFontTx/>
              <a:buBlip>
                <a:blip r:embed="rId4"/>
              </a:buBlip>
            </a:pPr>
            <a:r>
              <a:rPr lang="zh-CN" altLang="en-US" b="1" dirty="0">
                <a:latin typeface="Heiti SC Medium" charset="-122"/>
                <a:ea typeface="Heiti SC Medium" charset="-122"/>
                <a:cs typeface="Heiti SC Medium" charset="-122"/>
              </a:rPr>
              <a:t>作为工信部高技术船舶 “数值水池创新专项”的牵头单位，研发了中国数值水池虚拟实验系统，为全球的行业用户提供在不同的海洋环境中，进行船舶与海洋结构物流体动力响应过程的数值模拟试验。</a:t>
            </a:r>
          </a:p>
        </p:txBody>
      </p:sp>
      <p:grpSp>
        <p:nvGrpSpPr>
          <p:cNvPr id="58372" name="Group 2"/>
          <p:cNvGrpSpPr>
            <a:grpSpLocks/>
          </p:cNvGrpSpPr>
          <p:nvPr/>
        </p:nvGrpSpPr>
        <p:grpSpPr bwMode="auto">
          <a:xfrm>
            <a:off x="431800" y="944563"/>
            <a:ext cx="2087563" cy="539750"/>
            <a:chOff x="1344" y="1680"/>
            <a:chExt cx="2928" cy="448"/>
          </a:xfrm>
        </p:grpSpPr>
        <p:sp>
          <p:nvSpPr>
            <p:cNvPr id="58376" name="Freeform 3"/>
            <p:cNvSpPr>
              <a:spLocks/>
            </p:cNvSpPr>
            <p:nvPr/>
          </p:nvSpPr>
          <p:spPr bwMode="gray">
            <a:xfrm>
              <a:off x="1440" y="1938"/>
              <a:ext cx="2736" cy="190"/>
            </a:xfrm>
            <a:custGeom>
              <a:avLst/>
              <a:gdLst>
                <a:gd name="T0" fmla="*/ 2147483647 w 1120"/>
                <a:gd name="T1" fmla="*/ 2 h 252"/>
                <a:gd name="T2" fmla="*/ 2147483647 w 1120"/>
                <a:gd name="T3" fmla="*/ 2 h 252"/>
                <a:gd name="T4" fmla="*/ 2147483647 w 1120"/>
                <a:gd name="T5" fmla="*/ 2 h 252"/>
                <a:gd name="T6" fmla="*/ 2147483647 w 1120"/>
                <a:gd name="T7" fmla="*/ 2 h 252"/>
                <a:gd name="T8" fmla="*/ 2147483647 w 1120"/>
                <a:gd name="T9" fmla="*/ 2 h 252"/>
                <a:gd name="T10" fmla="*/ 2147483647 w 1120"/>
                <a:gd name="T11" fmla="*/ 2 h 252"/>
                <a:gd name="T12" fmla="*/ 2147483647 w 1120"/>
                <a:gd name="T13" fmla="*/ 2 h 252"/>
                <a:gd name="T14" fmla="*/ 2147483647 w 1120"/>
                <a:gd name="T15" fmla="*/ 2 h 252"/>
                <a:gd name="T16" fmla="*/ 2147483647 w 1120"/>
                <a:gd name="T17" fmla="*/ 2 h 252"/>
                <a:gd name="T18" fmla="*/ 2147483647 w 1120"/>
                <a:gd name="T19" fmla="*/ 2 h 252"/>
                <a:gd name="T20" fmla="*/ 2147483647 w 1120"/>
                <a:gd name="T21" fmla="*/ 2 h 252"/>
                <a:gd name="T22" fmla="*/ 2147483647 w 1120"/>
                <a:gd name="T23" fmla="*/ 2 h 252"/>
                <a:gd name="T24" fmla="*/ 2147483647 w 1120"/>
                <a:gd name="T25" fmla="*/ 2 h 252"/>
                <a:gd name="T26" fmla="*/ 2147483647 w 1120"/>
                <a:gd name="T27" fmla="*/ 2 h 252"/>
                <a:gd name="T28" fmla="*/ 2147483647 w 1120"/>
                <a:gd name="T29" fmla="*/ 2 h 252"/>
                <a:gd name="T30" fmla="*/ 2147483647 w 1120"/>
                <a:gd name="T31" fmla="*/ 2 h 252"/>
                <a:gd name="T32" fmla="*/ 2147483647 w 1120"/>
                <a:gd name="T33" fmla="*/ 2 h 252"/>
                <a:gd name="T34" fmla="*/ 2147483647 w 1120"/>
                <a:gd name="T35" fmla="*/ 2 h 252"/>
                <a:gd name="T36" fmla="*/ 2147483647 w 1120"/>
                <a:gd name="T37" fmla="*/ 2 h 252"/>
                <a:gd name="T38" fmla="*/ 2147483647 w 1120"/>
                <a:gd name="T39" fmla="*/ 2 h 252"/>
                <a:gd name="T40" fmla="*/ 2147483647 w 1120"/>
                <a:gd name="T41" fmla="*/ 2 h 252"/>
                <a:gd name="T42" fmla="*/ 2147483647 w 1120"/>
                <a:gd name="T43" fmla="*/ 2 h 252"/>
                <a:gd name="T44" fmla="*/ 0 w 1120"/>
                <a:gd name="T45" fmla="*/ 2 h 252"/>
                <a:gd name="T46" fmla="*/ 0 w 1120"/>
                <a:gd name="T47" fmla="*/ 2 h 252"/>
                <a:gd name="T48" fmla="*/ 2147483647 w 1120"/>
                <a:gd name="T49" fmla="*/ 0 h 252"/>
                <a:gd name="T50" fmla="*/ 2147483647 w 1120"/>
                <a:gd name="T51" fmla="*/ 2 h 252"/>
                <a:gd name="T52" fmla="*/ 2147483647 w 1120"/>
                <a:gd name="T53" fmla="*/ 2 h 252"/>
                <a:gd name="T54" fmla="*/ 2147483647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808080"/>
            </a:solidFill>
            <a:ln w="0">
              <a:noFill/>
              <a:round/>
              <a:headEnd/>
              <a:tailEnd/>
            </a:ln>
          </p:spPr>
          <p:txBody>
            <a:bodyPr/>
            <a:lstStyle/>
            <a:p>
              <a:endParaRPr lang="zh-CN" altLang="en-US"/>
            </a:p>
          </p:txBody>
        </p:sp>
        <p:sp>
          <p:nvSpPr>
            <p:cNvPr id="58377" name="Rectangle 4"/>
            <p:cNvSpPr>
              <a:spLocks noChangeArrowheads="1"/>
            </p:cNvSpPr>
            <p:nvPr/>
          </p:nvSpPr>
          <p:spPr bwMode="gray">
            <a:xfrm>
              <a:off x="1344" y="1680"/>
              <a:ext cx="2928" cy="393"/>
            </a:xfrm>
            <a:prstGeom prst="rect">
              <a:avLst/>
            </a:prstGeom>
            <a:solidFill>
              <a:schemeClr val="accent5">
                <a:lumMod val="90000"/>
              </a:schemeClr>
            </a:solidFill>
            <a:ln w="9525" algn="ctr">
              <a:noFill/>
              <a:miter lim="800000"/>
              <a:headEnd/>
              <a:tailEnd/>
            </a:ln>
          </p:spPr>
          <p:txBody>
            <a:bodyPr wrap="none" anchor="ctr"/>
            <a:lstStyle/>
            <a:p>
              <a:pPr eaLnBrk="0" hangingPunct="0"/>
              <a:endParaRPr lang="zh-CN" altLang="en-US"/>
            </a:p>
          </p:txBody>
        </p:sp>
      </p:grpSp>
      <p:sp>
        <p:nvSpPr>
          <p:cNvPr id="58373" name="矩形 8"/>
          <p:cNvSpPr>
            <a:spLocks noChangeArrowheads="1"/>
          </p:cNvSpPr>
          <p:nvPr/>
        </p:nvSpPr>
        <p:spPr bwMode="auto">
          <a:xfrm>
            <a:off x="503238" y="981075"/>
            <a:ext cx="2016125" cy="400050"/>
          </a:xfrm>
          <a:prstGeom prst="rect">
            <a:avLst/>
          </a:prstGeom>
          <a:noFill/>
          <a:ln w="9525">
            <a:noFill/>
            <a:miter lim="800000"/>
            <a:headEnd/>
            <a:tailEnd/>
          </a:ln>
        </p:spPr>
        <p:txBody>
          <a:bodyPr>
            <a:spAutoFit/>
          </a:bodyPr>
          <a:lstStyle/>
          <a:p>
            <a:pPr eaLnBrk="0" hangingPunct="0"/>
            <a:r>
              <a:rPr lang="zh-CN" altLang="en-US" sz="2000" b="1" dirty="0">
                <a:solidFill>
                  <a:srgbClr val="FF0000"/>
                </a:solidFill>
                <a:latin typeface="Heiti SC Medium" charset="-122"/>
                <a:ea typeface="Heiti SC Medium" charset="-122"/>
                <a:cs typeface="Heiti SC Medium" charset="-122"/>
              </a:rPr>
              <a:t>哈尔滨工程大学</a:t>
            </a:r>
          </a:p>
        </p:txBody>
      </p:sp>
      <p:pic>
        <p:nvPicPr>
          <p:cNvPr id="10" name="cfd and test ship.wmv">
            <a:hlinkClick r:id="" action="ppaction://media"/>
          </p:cNvPr>
          <p:cNvPicPr>
            <a:picLocks noRot="1" noChangeAspect="1"/>
          </p:cNvPicPr>
          <p:nvPr>
            <a:videoFile r:link="rId1"/>
            <p:extLst/>
          </p:nvPr>
        </p:nvPicPr>
        <p:blipFill>
          <a:blip r:embed="rId5" cstate="print"/>
          <a:srcRect/>
          <a:stretch>
            <a:fillRect/>
          </a:stretch>
        </p:blipFill>
        <p:spPr bwMode="auto">
          <a:xfrm>
            <a:off x="4716463" y="3933825"/>
            <a:ext cx="4159250" cy="2339975"/>
          </a:xfrm>
          <a:prstGeom prst="rect">
            <a:avLst/>
          </a:prstGeom>
          <a:noFill/>
          <a:ln w="9525">
            <a:noFill/>
            <a:miter lim="800000"/>
            <a:headEnd/>
            <a:tailEnd/>
          </a:ln>
        </p:spPr>
      </p:pic>
      <p:pic>
        <p:nvPicPr>
          <p:cNvPr id="12" name="f428803413f747b1f5580baf0c76c48a.wmv">
            <a:hlinkClick r:id="" action="ppaction://media"/>
          </p:cNvPr>
          <p:cNvPicPr>
            <a:picLocks noRot="1" noChangeAspect="1"/>
          </p:cNvPicPr>
          <p:nvPr>
            <a:videoFile r:link="rId2"/>
            <p:extLst/>
          </p:nvPr>
        </p:nvPicPr>
        <p:blipFill>
          <a:blip r:embed="rId6" cstate="print"/>
          <a:srcRect/>
          <a:stretch>
            <a:fillRect/>
          </a:stretch>
        </p:blipFill>
        <p:spPr bwMode="auto">
          <a:xfrm>
            <a:off x="431800" y="3933825"/>
            <a:ext cx="4170363" cy="2339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0184" fill="hold"/>
                                        <p:tgtEl>
                                          <p:spTgt spid="10"/>
                                        </p:tgtEl>
                                      </p:cBhvr>
                                    </p:cmd>
                                  </p:childTnLst>
                                </p:cTn>
                              </p:par>
                              <p:par>
                                <p:cTn id="7" presetID="1" presetClass="mediacall" presetSubtype="0" fill="hold" nodeType="withEffect">
                                  <p:stCondLst>
                                    <p:cond delay="0"/>
                                  </p:stCondLst>
                                  <p:childTnLst>
                                    <p:cmd type="call" cmd="playFrom(0.0)">
                                      <p:cBhvr>
                                        <p:cTn id="8" dur="3097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fill="hold" display="0">
                  <p:stCondLst>
                    <p:cond delay="indefinite"/>
                  </p:stCondLst>
                  <p:endCondLst>
                    <p:cond evt="onNext" delay="0">
                      <p:tgtEl>
                        <p:sldTgt/>
                      </p:tgtEl>
                    </p:cond>
                    <p:cond evt="onPrev" delay="0">
                      <p:tgtEl>
                        <p:sldTgt/>
                      </p:tgtEl>
                    </p:cond>
                  </p:endCondLst>
                </p:cTn>
                <p:tgtEl>
                  <p:spTgt spid="10"/>
                </p:tgtEl>
              </p:cMediaNode>
            </p:video>
            <p:seq concurrent="1" nextAc="seek">
              <p:cTn id="10" restart="whenNotActive" fill="hold" evtFilter="cancelBubble" nodeType="interactiveSeq">
                <p:stCondLst>
                  <p:cond evt="onClick" delay="0">
                    <p:tgtEl>
                      <p:spTgt spid="10"/>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p:cTn id="15" fill="hold" display="0">
                  <p:stCondLst>
                    <p:cond delay="indefinite"/>
                  </p:stCondLst>
                  <p:endCondLst>
                    <p:cond evt="onNext" delay="0">
                      <p:tgtEl>
                        <p:sldTgt/>
                      </p:tgtEl>
                    </p:cond>
                    <p:cond evt="onPrev" delay="0">
                      <p:tgtEl>
                        <p:sldTgt/>
                      </p:tgtEl>
                    </p:cond>
                  </p:end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2" presetClass="mediacall" presetSubtype="0" fill="hold" nodeType="with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、技术基础</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系统基础</a:t>
            </a:r>
          </a:p>
        </p:txBody>
      </p:sp>
      <p:sp>
        <p:nvSpPr>
          <p:cNvPr id="4" name="矩形 3"/>
          <p:cNvSpPr/>
          <p:nvPr/>
        </p:nvSpPr>
        <p:spPr>
          <a:xfrm>
            <a:off x="539750" y="3140076"/>
            <a:ext cx="7993063" cy="3125788"/>
          </a:xfrm>
          <a:prstGeom prst="rect">
            <a:avLst/>
          </a:prstGeom>
        </p:spPr>
        <p:txBody>
          <a:bodyPr>
            <a:spAutoFit/>
          </a:bodyPr>
          <a:lstStyle/>
          <a:p>
            <a:pPr marL="342900" indent="-342900" algn="just">
              <a:lnSpc>
                <a:spcPct val="130000"/>
              </a:lnSpc>
              <a:buClr>
                <a:srgbClr val="FF0000"/>
              </a:buClr>
              <a:buFontTx/>
              <a:buBlip>
                <a:blip r:embed="rId2"/>
              </a:buBlip>
              <a:defRPr/>
            </a:pPr>
            <a:r>
              <a:rPr lang="zh-CN" altLang="en-US" b="1" dirty="0">
                <a:solidFill>
                  <a:srgbClr val="0000FF"/>
                </a:solidFill>
                <a:latin typeface="Heiti SC Medium" charset="-122"/>
                <a:ea typeface="Heiti SC Medium" charset="-122"/>
                <a:cs typeface="Heiti SC Medium" charset="-122"/>
              </a:rPr>
              <a:t>产品获得国际权威机构认证：</a:t>
            </a:r>
            <a:r>
              <a:rPr lang="zh-CN" altLang="en-US" b="1" dirty="0">
                <a:latin typeface="Heiti SC Medium" charset="-122"/>
                <a:ea typeface="Heiti SC Medium" charset="-122"/>
                <a:cs typeface="Heiti SC Medium" charset="-122"/>
              </a:rPr>
              <a:t>综合船桥系统（</a:t>
            </a:r>
            <a:r>
              <a:rPr lang="en-US" altLang="zh-CN" b="1" dirty="0">
                <a:latin typeface="Heiti SC Medium" charset="-122"/>
                <a:ea typeface="Heiti SC Medium" charset="-122"/>
                <a:cs typeface="Heiti SC Medium" charset="-122"/>
              </a:rPr>
              <a:t>INS</a:t>
            </a:r>
            <a:r>
              <a:rPr lang="zh-CN" altLang="en-US" b="1" dirty="0">
                <a:latin typeface="Heiti SC Medium" charset="-122"/>
                <a:ea typeface="Heiti SC Medium" charset="-122"/>
                <a:cs typeface="Heiti SC Medium" charset="-122"/>
              </a:rPr>
              <a:t>）、船载航行数据记录仪（</a:t>
            </a:r>
            <a:r>
              <a:rPr lang="en-US" altLang="zh-CN" b="1" dirty="0">
                <a:latin typeface="Heiti SC Medium" charset="-122"/>
                <a:ea typeface="Heiti SC Medium" charset="-122"/>
                <a:cs typeface="Heiti SC Medium" charset="-122"/>
              </a:rPr>
              <a:t>VDR</a:t>
            </a:r>
            <a:r>
              <a:rPr lang="zh-CN" altLang="en-US" b="1" dirty="0">
                <a:latin typeface="Heiti SC Medium" charset="-122"/>
                <a:ea typeface="Heiti SC Medium" charset="-122"/>
                <a:cs typeface="Heiti SC Medium" charset="-122"/>
              </a:rPr>
              <a:t>）、船舶远程监控管理系统（</a:t>
            </a:r>
            <a:r>
              <a:rPr lang="en-US" altLang="zh-CN" b="1" dirty="0">
                <a:latin typeface="Heiti SC Medium" charset="-122"/>
                <a:ea typeface="Heiti SC Medium" charset="-122"/>
                <a:cs typeface="Heiti SC Medium" charset="-122"/>
              </a:rPr>
              <a:t>VMS</a:t>
            </a:r>
            <a:r>
              <a:rPr lang="zh-CN" altLang="en-US" b="1" dirty="0">
                <a:latin typeface="Heiti SC Medium" charset="-122"/>
                <a:ea typeface="Heiti SC Medium" charset="-122"/>
                <a:cs typeface="Heiti SC Medium" charset="-122"/>
              </a:rPr>
              <a:t>）、船舶操舵仪（</a:t>
            </a:r>
            <a:r>
              <a:rPr lang="en-US" altLang="zh-CN" b="1" dirty="0">
                <a:latin typeface="Heiti SC Medium" charset="-122"/>
                <a:ea typeface="Heiti SC Medium" charset="-122"/>
                <a:cs typeface="Heiti SC Medium" charset="-122"/>
              </a:rPr>
              <a:t>SCS</a:t>
            </a:r>
            <a:r>
              <a:rPr lang="zh-CN" altLang="en-US" b="1" dirty="0">
                <a:latin typeface="Heiti SC Medium" charset="-122"/>
                <a:ea typeface="Heiti SC Medium" charset="-122"/>
                <a:cs typeface="Heiti SC Medium" charset="-122"/>
              </a:rPr>
              <a:t>）、雷达（</a:t>
            </a:r>
            <a:r>
              <a:rPr lang="en-US" altLang="zh-CN" b="1" dirty="0">
                <a:latin typeface="Heiti SC Medium" charset="-122"/>
                <a:ea typeface="Heiti SC Medium" charset="-122"/>
                <a:cs typeface="Heiti SC Medium" charset="-122"/>
              </a:rPr>
              <a:t>RADAR</a:t>
            </a:r>
            <a:r>
              <a:rPr lang="zh-CN" altLang="en-US" b="1" dirty="0">
                <a:latin typeface="Heiti SC Medium" charset="-122"/>
                <a:ea typeface="Heiti SC Medium" charset="-122"/>
                <a:cs typeface="Heiti SC Medium" charset="-122"/>
              </a:rPr>
              <a:t>）、电子海图（</a:t>
            </a:r>
            <a:r>
              <a:rPr lang="en-US" altLang="zh-CN" b="1" dirty="0">
                <a:latin typeface="Heiti SC Medium" charset="-122"/>
                <a:ea typeface="Heiti SC Medium" charset="-122"/>
                <a:cs typeface="Heiti SC Medium" charset="-122"/>
              </a:rPr>
              <a:t>ECDIS</a:t>
            </a:r>
            <a:r>
              <a:rPr lang="zh-CN" altLang="en-US" b="1" dirty="0">
                <a:latin typeface="Heiti SC Medium" charset="-122"/>
                <a:ea typeface="Heiti SC Medium" charset="-122"/>
                <a:cs typeface="Heiti SC Medium" charset="-122"/>
              </a:rPr>
              <a:t>）、电罗经（</a:t>
            </a:r>
            <a:r>
              <a:rPr lang="en-US" altLang="zh-CN" b="1" dirty="0">
                <a:latin typeface="Heiti SC Medium" charset="-122"/>
                <a:ea typeface="Heiti SC Medium" charset="-122"/>
                <a:cs typeface="Heiti SC Medium" charset="-122"/>
              </a:rPr>
              <a:t>GYRO</a:t>
            </a:r>
            <a:r>
              <a:rPr lang="zh-CN" altLang="en-US" b="1" dirty="0">
                <a:latin typeface="Heiti SC Medium" charset="-122"/>
                <a:ea typeface="Heiti SC Medium" charset="-122"/>
                <a:cs typeface="Heiti SC Medium" charset="-122"/>
              </a:rPr>
              <a:t>）、船舶电子集成系统（</a:t>
            </a:r>
            <a:r>
              <a:rPr lang="en-US" altLang="zh-CN" b="1" dirty="0">
                <a:latin typeface="Heiti SC Medium" charset="-122"/>
                <a:ea typeface="Heiti SC Medium" charset="-122"/>
                <a:cs typeface="Heiti SC Medium" charset="-122"/>
              </a:rPr>
              <a:t>VEIS</a:t>
            </a:r>
            <a:r>
              <a:rPr lang="zh-CN" altLang="en-US" b="1" dirty="0">
                <a:latin typeface="Heiti SC Medium" charset="-122"/>
                <a:ea typeface="Heiti SC Medium" charset="-122"/>
                <a:cs typeface="Heiti SC Medium" charset="-122"/>
              </a:rPr>
              <a:t>）等系列产品。</a:t>
            </a:r>
            <a:endParaRPr lang="en-US" altLang="zh-CN" b="1" dirty="0">
              <a:latin typeface="Heiti SC Medium" charset="-122"/>
              <a:ea typeface="Heiti SC Medium" charset="-122"/>
              <a:cs typeface="Heiti SC Medium" charset="-122"/>
            </a:endParaRPr>
          </a:p>
          <a:p>
            <a:pPr marL="285750" indent="-285750" algn="just">
              <a:lnSpc>
                <a:spcPct val="130000"/>
              </a:lnSpc>
              <a:spcBef>
                <a:spcPts val="1200"/>
              </a:spcBef>
              <a:buClr>
                <a:srgbClr val="FF0000"/>
              </a:buClr>
              <a:buFontTx/>
              <a:buBlip>
                <a:blip r:embed="rId2"/>
              </a:buBlip>
              <a:defRPr/>
            </a:pPr>
            <a:r>
              <a:rPr lang="zh-CN" altLang="en-US" b="1" dirty="0">
                <a:solidFill>
                  <a:srgbClr val="0000FF"/>
                </a:solidFill>
                <a:latin typeface="Heiti SC Medium" charset="-122"/>
                <a:ea typeface="Heiti SC Medium" charset="-122"/>
                <a:cs typeface="Heiti SC Medium" charset="-122"/>
              </a:rPr>
              <a:t>国际销售和服务网络：</a:t>
            </a:r>
            <a:r>
              <a:rPr lang="zh-CN" altLang="en-US" b="1" dirty="0">
                <a:latin typeface="Heiti SC Medium" charset="-122"/>
                <a:ea typeface="Heiti SC Medium" charset="-122"/>
                <a:cs typeface="Heiti SC Medium" charset="-122"/>
              </a:rPr>
              <a:t>营销中心设于上海，在广州、烟台、大连、台州、南京、武汉、天津、香港等地设立了分支机构，在美国、法国、俄罗斯、西班牙、加拿大、新加坡等</a:t>
            </a:r>
            <a:r>
              <a:rPr lang="en-US" altLang="zh-CN" b="1" dirty="0">
                <a:latin typeface="Heiti SC Medium" charset="-122"/>
                <a:ea typeface="Heiti SC Medium" charset="-122"/>
                <a:cs typeface="Heiti SC Medium" charset="-122"/>
              </a:rPr>
              <a:t>30</a:t>
            </a:r>
            <a:r>
              <a:rPr lang="zh-CN" altLang="en-US" b="1" dirty="0">
                <a:latin typeface="Heiti SC Medium" charset="-122"/>
                <a:ea typeface="Heiti SC Medium" charset="-122"/>
                <a:cs typeface="Heiti SC Medium" charset="-122"/>
              </a:rPr>
              <a:t>多个国家和地区建立了</a:t>
            </a:r>
            <a:r>
              <a:rPr lang="en-US" altLang="zh-CN" b="1" dirty="0">
                <a:latin typeface="Heiti SC Medium" charset="-122"/>
                <a:ea typeface="Heiti SC Medium" charset="-122"/>
                <a:cs typeface="Heiti SC Medium" charset="-122"/>
              </a:rPr>
              <a:t>80</a:t>
            </a:r>
            <a:r>
              <a:rPr lang="zh-CN" altLang="en-US" b="1" dirty="0">
                <a:latin typeface="Heiti SC Medium" charset="-122"/>
                <a:ea typeface="Heiti SC Medium" charset="-122"/>
                <a:cs typeface="Heiti SC Medium" charset="-122"/>
              </a:rPr>
              <a:t>多个自主可控的销售和服务网点。</a:t>
            </a:r>
          </a:p>
        </p:txBody>
      </p:sp>
      <p:grpSp>
        <p:nvGrpSpPr>
          <p:cNvPr id="59396" name="Group 2"/>
          <p:cNvGrpSpPr>
            <a:grpSpLocks/>
          </p:cNvGrpSpPr>
          <p:nvPr/>
        </p:nvGrpSpPr>
        <p:grpSpPr bwMode="auto">
          <a:xfrm>
            <a:off x="431800" y="981075"/>
            <a:ext cx="2087563" cy="539750"/>
            <a:chOff x="1344" y="1680"/>
            <a:chExt cx="2928" cy="448"/>
          </a:xfrm>
        </p:grpSpPr>
        <p:sp>
          <p:nvSpPr>
            <p:cNvPr id="59399" name="Freeform 3"/>
            <p:cNvSpPr>
              <a:spLocks/>
            </p:cNvSpPr>
            <p:nvPr/>
          </p:nvSpPr>
          <p:spPr bwMode="gray">
            <a:xfrm>
              <a:off x="1440" y="1938"/>
              <a:ext cx="2736" cy="190"/>
            </a:xfrm>
            <a:custGeom>
              <a:avLst/>
              <a:gdLst>
                <a:gd name="T0" fmla="*/ 2147483647 w 1120"/>
                <a:gd name="T1" fmla="*/ 2 h 252"/>
                <a:gd name="T2" fmla="*/ 2147483647 w 1120"/>
                <a:gd name="T3" fmla="*/ 2 h 252"/>
                <a:gd name="T4" fmla="*/ 2147483647 w 1120"/>
                <a:gd name="T5" fmla="*/ 2 h 252"/>
                <a:gd name="T6" fmla="*/ 2147483647 w 1120"/>
                <a:gd name="T7" fmla="*/ 2 h 252"/>
                <a:gd name="T8" fmla="*/ 2147483647 w 1120"/>
                <a:gd name="T9" fmla="*/ 2 h 252"/>
                <a:gd name="T10" fmla="*/ 2147483647 w 1120"/>
                <a:gd name="T11" fmla="*/ 2 h 252"/>
                <a:gd name="T12" fmla="*/ 2147483647 w 1120"/>
                <a:gd name="T13" fmla="*/ 2 h 252"/>
                <a:gd name="T14" fmla="*/ 2147483647 w 1120"/>
                <a:gd name="T15" fmla="*/ 2 h 252"/>
                <a:gd name="T16" fmla="*/ 2147483647 w 1120"/>
                <a:gd name="T17" fmla="*/ 2 h 252"/>
                <a:gd name="T18" fmla="*/ 2147483647 w 1120"/>
                <a:gd name="T19" fmla="*/ 2 h 252"/>
                <a:gd name="T20" fmla="*/ 2147483647 w 1120"/>
                <a:gd name="T21" fmla="*/ 2 h 252"/>
                <a:gd name="T22" fmla="*/ 2147483647 w 1120"/>
                <a:gd name="T23" fmla="*/ 2 h 252"/>
                <a:gd name="T24" fmla="*/ 2147483647 w 1120"/>
                <a:gd name="T25" fmla="*/ 2 h 252"/>
                <a:gd name="T26" fmla="*/ 2147483647 w 1120"/>
                <a:gd name="T27" fmla="*/ 2 h 252"/>
                <a:gd name="T28" fmla="*/ 2147483647 w 1120"/>
                <a:gd name="T29" fmla="*/ 2 h 252"/>
                <a:gd name="T30" fmla="*/ 2147483647 w 1120"/>
                <a:gd name="T31" fmla="*/ 2 h 252"/>
                <a:gd name="T32" fmla="*/ 2147483647 w 1120"/>
                <a:gd name="T33" fmla="*/ 2 h 252"/>
                <a:gd name="T34" fmla="*/ 2147483647 w 1120"/>
                <a:gd name="T35" fmla="*/ 2 h 252"/>
                <a:gd name="T36" fmla="*/ 2147483647 w 1120"/>
                <a:gd name="T37" fmla="*/ 2 h 252"/>
                <a:gd name="T38" fmla="*/ 2147483647 w 1120"/>
                <a:gd name="T39" fmla="*/ 2 h 252"/>
                <a:gd name="T40" fmla="*/ 2147483647 w 1120"/>
                <a:gd name="T41" fmla="*/ 2 h 252"/>
                <a:gd name="T42" fmla="*/ 2147483647 w 1120"/>
                <a:gd name="T43" fmla="*/ 2 h 252"/>
                <a:gd name="T44" fmla="*/ 0 w 1120"/>
                <a:gd name="T45" fmla="*/ 2 h 252"/>
                <a:gd name="T46" fmla="*/ 0 w 1120"/>
                <a:gd name="T47" fmla="*/ 2 h 252"/>
                <a:gd name="T48" fmla="*/ 2147483647 w 1120"/>
                <a:gd name="T49" fmla="*/ 0 h 252"/>
                <a:gd name="T50" fmla="*/ 2147483647 w 1120"/>
                <a:gd name="T51" fmla="*/ 2 h 252"/>
                <a:gd name="T52" fmla="*/ 2147483647 w 1120"/>
                <a:gd name="T53" fmla="*/ 2 h 252"/>
                <a:gd name="T54" fmla="*/ 2147483647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808080"/>
            </a:solidFill>
            <a:ln w="0">
              <a:noFill/>
              <a:round/>
              <a:headEnd/>
              <a:tailEnd/>
            </a:ln>
          </p:spPr>
          <p:txBody>
            <a:bodyPr/>
            <a:lstStyle/>
            <a:p>
              <a:endParaRPr lang="zh-CN" altLang="en-US"/>
            </a:p>
          </p:txBody>
        </p:sp>
        <p:sp>
          <p:nvSpPr>
            <p:cNvPr id="59400" name="Rectangle 4"/>
            <p:cNvSpPr>
              <a:spLocks noChangeArrowheads="1"/>
            </p:cNvSpPr>
            <p:nvPr/>
          </p:nvSpPr>
          <p:spPr bwMode="gray">
            <a:xfrm>
              <a:off x="1344" y="1680"/>
              <a:ext cx="2928" cy="393"/>
            </a:xfrm>
            <a:prstGeom prst="rect">
              <a:avLst/>
            </a:prstGeom>
            <a:solidFill>
              <a:schemeClr val="accent5">
                <a:lumMod val="90000"/>
              </a:schemeClr>
            </a:solidFill>
            <a:ln w="9525" algn="ctr">
              <a:noFill/>
              <a:miter lim="800000"/>
              <a:headEnd/>
              <a:tailEnd/>
            </a:ln>
          </p:spPr>
          <p:txBody>
            <a:bodyPr wrap="none" anchor="ctr"/>
            <a:lstStyle/>
            <a:p>
              <a:pPr eaLnBrk="0" hangingPunct="0"/>
              <a:endParaRPr lang="zh-CN" altLang="en-US"/>
            </a:p>
          </p:txBody>
        </p:sp>
      </p:grpSp>
      <p:sp>
        <p:nvSpPr>
          <p:cNvPr id="59397" name="矩形 8"/>
          <p:cNvSpPr>
            <a:spLocks noChangeArrowheads="1"/>
          </p:cNvSpPr>
          <p:nvPr/>
        </p:nvSpPr>
        <p:spPr bwMode="auto">
          <a:xfrm>
            <a:off x="503238" y="1017588"/>
            <a:ext cx="2016125" cy="400050"/>
          </a:xfrm>
          <a:prstGeom prst="rect">
            <a:avLst/>
          </a:prstGeom>
          <a:noFill/>
          <a:ln w="9525">
            <a:noFill/>
            <a:miter lim="800000"/>
            <a:headEnd/>
            <a:tailEnd/>
          </a:ln>
        </p:spPr>
        <p:txBody>
          <a:bodyPr>
            <a:spAutoFit/>
          </a:bodyPr>
          <a:lstStyle/>
          <a:p>
            <a:pPr algn="ctr" eaLnBrk="0" hangingPunct="0"/>
            <a:r>
              <a:rPr lang="zh-CN" altLang="en-US" sz="2000" b="1" dirty="0">
                <a:solidFill>
                  <a:srgbClr val="FF0000"/>
                </a:solidFill>
                <a:latin typeface="Heiti SC Medium" charset="-122"/>
                <a:ea typeface="Heiti SC Medium" charset="-122"/>
                <a:cs typeface="Heiti SC Medium" charset="-122"/>
              </a:rPr>
              <a:t>海兰信公司</a:t>
            </a:r>
          </a:p>
        </p:txBody>
      </p:sp>
      <p:sp>
        <p:nvSpPr>
          <p:cNvPr id="13" name="矩形 12"/>
          <p:cNvSpPr/>
          <p:nvPr/>
        </p:nvSpPr>
        <p:spPr>
          <a:xfrm>
            <a:off x="539750" y="1592263"/>
            <a:ext cx="7956550" cy="1476375"/>
          </a:xfrm>
          <a:prstGeom prst="rect">
            <a:avLst/>
          </a:prstGeom>
        </p:spPr>
        <p:txBody>
          <a:bodyPr>
            <a:spAutoFit/>
          </a:bodyPr>
          <a:lstStyle/>
          <a:p>
            <a:pPr algn="just" eaLnBrk="0" hangingPunct="0">
              <a:lnSpc>
                <a:spcPct val="150000"/>
              </a:lnSpc>
              <a:defRPr/>
            </a:pPr>
            <a:r>
              <a:rPr lang="zh-CN" altLang="en-US" b="1" dirty="0">
                <a:solidFill>
                  <a:schemeClr val="accent6"/>
                </a:solidFill>
                <a:latin typeface="Heiti SC Medium" charset="-122"/>
                <a:ea typeface="Heiti SC Medium" charset="-122"/>
                <a:cs typeface="Heiti SC Medium" charset="-122"/>
              </a:rPr>
              <a:t>         </a:t>
            </a:r>
            <a:r>
              <a:rPr lang="zh-CN" altLang="en-US" sz="2000" b="1" dirty="0">
                <a:latin typeface="Heiti SC Medium" charset="-122"/>
                <a:ea typeface="Heiti SC Medium" charset="-122"/>
                <a:cs typeface="Heiti SC Medium" charset="-122"/>
              </a:rPr>
              <a:t>海兰信公司的船舶航行数据记录仪产品，已经装备了超过</a:t>
            </a:r>
            <a:r>
              <a:rPr lang="en-US" altLang="zh-CN" sz="2000" b="1" dirty="0">
                <a:latin typeface="Heiti SC Medium" charset="-122"/>
                <a:ea typeface="Heiti SC Medium" charset="-122"/>
                <a:cs typeface="Heiti SC Medium" charset="-122"/>
              </a:rPr>
              <a:t>8000</a:t>
            </a:r>
            <a:r>
              <a:rPr lang="zh-CN" altLang="en-US" sz="2000" b="1" dirty="0">
                <a:latin typeface="Heiti SC Medium" charset="-122"/>
                <a:ea typeface="Heiti SC Medium" charset="-122"/>
                <a:cs typeface="Heiti SC Medium" charset="-122"/>
              </a:rPr>
              <a:t>艘船舶，掌握有超过</a:t>
            </a:r>
            <a:r>
              <a:rPr lang="en-US" altLang="zh-CN" sz="2000" b="1" dirty="0">
                <a:latin typeface="Heiti SC Medium" charset="-122"/>
                <a:ea typeface="Heiti SC Medium" charset="-122"/>
                <a:cs typeface="Heiti SC Medium" charset="-122"/>
              </a:rPr>
              <a:t>3000</a:t>
            </a:r>
            <a:r>
              <a:rPr lang="zh-CN" altLang="en-US" sz="2000" b="1" dirty="0">
                <a:latin typeface="Heiti SC Medium" charset="-122"/>
                <a:ea typeface="Heiti SC Medium" charset="-122"/>
                <a:cs typeface="Heiti SC Medium" charset="-122"/>
              </a:rPr>
              <a:t>艘船舶的</a:t>
            </a:r>
            <a:r>
              <a:rPr lang="en-US" altLang="zh-CN" sz="2000" b="1" dirty="0">
                <a:latin typeface="Heiti SC Medium" charset="-122"/>
                <a:ea typeface="Heiti SC Medium" charset="-122"/>
                <a:cs typeface="Heiti SC Medium" charset="-122"/>
              </a:rPr>
              <a:t>VHF</a:t>
            </a:r>
            <a:r>
              <a:rPr lang="zh-CN" altLang="en-US" sz="2000" b="1" dirty="0">
                <a:latin typeface="Heiti SC Medium" charset="-122"/>
                <a:ea typeface="Heiti SC Medium" charset="-122"/>
                <a:cs typeface="Heiti SC Medium" charset="-122"/>
              </a:rPr>
              <a:t>通信音频及舱室音频数据。电子海图产品早在</a:t>
            </a:r>
            <a:r>
              <a:rPr lang="en-US" altLang="zh-CN" sz="2000" b="1" dirty="0">
                <a:latin typeface="Heiti SC Medium" charset="-122"/>
                <a:ea typeface="Heiti SC Medium" charset="-122"/>
                <a:cs typeface="Heiti SC Medium" charset="-122"/>
              </a:rPr>
              <a:t>2008</a:t>
            </a:r>
            <a:r>
              <a:rPr lang="zh-CN" altLang="en-US" sz="2000" b="1" dirty="0">
                <a:latin typeface="Heiti SC Medium" charset="-122"/>
                <a:ea typeface="Heiti SC Medium" charset="-122"/>
                <a:cs typeface="Heiti SC Medium" charset="-122"/>
              </a:rPr>
              <a:t>年就获得了型式认可，装船数量超过了</a:t>
            </a:r>
            <a:r>
              <a:rPr lang="en-US" altLang="zh-CN" sz="2000" b="1" dirty="0">
                <a:latin typeface="Heiti SC Medium" charset="-122"/>
                <a:ea typeface="Heiti SC Medium" charset="-122"/>
                <a:cs typeface="Heiti SC Medium" charset="-122"/>
              </a:rPr>
              <a:t>1000</a:t>
            </a:r>
            <a:r>
              <a:rPr lang="zh-CN" altLang="en-US" sz="2000" b="1" dirty="0">
                <a:latin typeface="Heiti SC Medium" charset="-122"/>
                <a:ea typeface="Heiti SC Medium" charset="-122"/>
                <a:cs typeface="Heiti SC Medium" charset="-122"/>
              </a:rPr>
              <a:t>套。</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、技术基础</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系统基础</a:t>
            </a:r>
          </a:p>
        </p:txBody>
      </p:sp>
      <p:sp>
        <p:nvSpPr>
          <p:cNvPr id="10" name="Rectangle 5"/>
          <p:cNvSpPr>
            <a:spLocks noChangeArrowheads="1"/>
          </p:cNvSpPr>
          <p:nvPr/>
        </p:nvSpPr>
        <p:spPr bwMode="auto">
          <a:xfrm>
            <a:off x="395288" y="1449388"/>
            <a:ext cx="8461375" cy="1300162"/>
          </a:xfrm>
          <a:prstGeom prst="rect">
            <a:avLst/>
          </a:prstGeom>
          <a:noFill/>
          <a:ln>
            <a:noFill/>
          </a:ln>
          <a:extLst/>
        </p:spPr>
        <p:txBody>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a:solidFill>
                  <a:schemeClr val="tx1"/>
                </a:solidFill>
                <a:latin typeface="Times New Roman" pitchFamily="18" charset="0"/>
                <a:ea typeface="宋体" pitchFamily="2" charset="-122"/>
              </a:defRPr>
            </a:lvl9pPr>
          </a:lstStyle>
          <a:p>
            <a:pPr marL="285750" indent="-285750" algn="just">
              <a:lnSpc>
                <a:spcPct val="130000"/>
              </a:lnSpc>
              <a:spcBef>
                <a:spcPts val="0"/>
              </a:spcBef>
              <a:buClr>
                <a:srgbClr val="FF0000"/>
              </a:buClr>
              <a:buFontTx/>
              <a:buBlip>
                <a:blip r:embed="rId2"/>
              </a:buBlip>
              <a:defRPr/>
            </a:pPr>
            <a:r>
              <a:rPr lang="en-US" altLang="zh-CN" b="1" dirty="0">
                <a:latin typeface="Heiti SC Medium" charset="-122"/>
                <a:ea typeface="Heiti SC Medium" charset="-122"/>
                <a:cs typeface="Heiti SC Medium" charset="-122"/>
              </a:rPr>
              <a:t>2007</a:t>
            </a:r>
            <a:r>
              <a:rPr lang="zh-CN" altLang="en-US" b="1" dirty="0">
                <a:latin typeface="Heiti SC Medium" charset="-122"/>
                <a:ea typeface="Heiti SC Medium" charset="-122"/>
                <a:cs typeface="Heiti SC Medium" charset="-122"/>
              </a:rPr>
              <a:t>年完成嫦娥一号卫星激光高度计研制任务，世界上首次测绘了全月面高精度</a:t>
            </a:r>
            <a:r>
              <a:rPr lang="en-US" altLang="zh-CN" b="1" dirty="0">
                <a:latin typeface="Heiti SC Medium" charset="-122"/>
                <a:ea typeface="Heiti SC Medium" charset="-122"/>
                <a:cs typeface="Heiti SC Medium" charset="-122"/>
              </a:rPr>
              <a:t>DEM</a:t>
            </a:r>
            <a:r>
              <a:rPr lang="zh-CN" altLang="en-US" b="1" dirty="0">
                <a:latin typeface="Heiti SC Medium" charset="-122"/>
                <a:ea typeface="Heiti SC Medium" charset="-122"/>
                <a:cs typeface="Heiti SC Medium" charset="-122"/>
              </a:rPr>
              <a:t>模型，</a:t>
            </a:r>
            <a:r>
              <a:rPr lang="en-US" altLang="zh-CN" b="1" dirty="0">
                <a:latin typeface="Heiti SC Medium" charset="-122"/>
                <a:ea typeface="Heiti SC Medium" charset="-122"/>
                <a:cs typeface="Heiti SC Medium" charset="-122"/>
              </a:rPr>
              <a:t>2009</a:t>
            </a:r>
            <a:r>
              <a:rPr lang="zh-CN" altLang="en-US" b="1" dirty="0">
                <a:latin typeface="Heiti SC Medium" charset="-122"/>
                <a:ea typeface="Heiti SC Medium" charset="-122"/>
                <a:cs typeface="Heiti SC Medium" charset="-122"/>
              </a:rPr>
              <a:t>年国家科技进步特等奖。</a:t>
            </a:r>
            <a:endParaRPr lang="en-US" altLang="zh-CN" b="1" dirty="0">
              <a:latin typeface="Heiti SC Medium" charset="-122"/>
              <a:ea typeface="Heiti SC Medium" charset="-122"/>
              <a:cs typeface="Heiti SC Medium" charset="-122"/>
            </a:endParaRPr>
          </a:p>
          <a:p>
            <a:pPr marL="285750" indent="-285750" algn="just">
              <a:lnSpc>
                <a:spcPct val="130000"/>
              </a:lnSpc>
              <a:spcBef>
                <a:spcPts val="0"/>
              </a:spcBef>
              <a:buClr>
                <a:srgbClr val="FF0000"/>
              </a:buClr>
              <a:buFontTx/>
              <a:buBlip>
                <a:blip r:embed="rId2"/>
              </a:buBlip>
              <a:defRPr/>
            </a:pPr>
            <a:r>
              <a:rPr lang="zh-CN" altLang="en-US" b="1" dirty="0">
                <a:latin typeface="Heiti SC Medium" charset="-122"/>
                <a:ea typeface="Heiti SC Medium" charset="-122"/>
                <a:cs typeface="Heiti SC Medium" charset="-122"/>
              </a:rPr>
              <a:t>完成国内第一次空间非合作目标激光测距仪的研制任务，并在军口</a:t>
            </a:r>
            <a:r>
              <a:rPr lang="en-US" altLang="zh-CN" b="1" dirty="0">
                <a:latin typeface="Heiti SC Medium" charset="-122"/>
                <a:ea typeface="Heiti SC Medium" charset="-122"/>
                <a:cs typeface="Heiti SC Medium" charset="-122"/>
              </a:rPr>
              <a:t>863-NXX</a:t>
            </a:r>
            <a:r>
              <a:rPr lang="zh-CN" altLang="en-US" b="1" dirty="0">
                <a:latin typeface="Heiti SC Medium" charset="-122"/>
                <a:ea typeface="Heiti SC Medium" charset="-122"/>
                <a:cs typeface="Heiti SC Medium" charset="-122"/>
              </a:rPr>
              <a:t>项目中，实现了弹载激光测距仪。</a:t>
            </a:r>
            <a:endParaRPr lang="en-US" altLang="zh-CN" b="1" dirty="0">
              <a:latin typeface="Heiti SC Medium" charset="-122"/>
              <a:ea typeface="Heiti SC Medium" charset="-122"/>
              <a:cs typeface="Heiti SC Medium" charset="-122"/>
            </a:endParaRPr>
          </a:p>
          <a:p>
            <a:pPr marL="285750" indent="-285750" algn="just">
              <a:lnSpc>
                <a:spcPct val="130000"/>
              </a:lnSpc>
              <a:spcBef>
                <a:spcPts val="0"/>
              </a:spcBef>
              <a:buClr>
                <a:srgbClr val="FF0000"/>
              </a:buClr>
              <a:buFontTx/>
              <a:buBlip>
                <a:blip r:embed="rId2"/>
              </a:buBlip>
              <a:defRPr/>
            </a:pPr>
            <a:r>
              <a:rPr lang="en-US" altLang="zh-CN" b="1" dirty="0">
                <a:latin typeface="Heiti SC Medium" charset="-122"/>
                <a:ea typeface="Heiti SC Medium" charset="-122"/>
                <a:cs typeface="Heiti SC Medium" charset="-122"/>
              </a:rPr>
              <a:t>2013</a:t>
            </a:r>
            <a:r>
              <a:rPr lang="zh-CN" altLang="en-US" b="1" dirty="0">
                <a:latin typeface="Heiti SC Medium" charset="-122"/>
                <a:ea typeface="Heiti SC Medium" charset="-122"/>
                <a:cs typeface="Heiti SC Medium" charset="-122"/>
              </a:rPr>
              <a:t>年，研制了小型化机载激光雷达</a:t>
            </a:r>
            <a:r>
              <a:rPr lang="en-US" altLang="zh-CN" b="1" dirty="0">
                <a:latin typeface="Heiti SC Medium" charset="-122"/>
                <a:ea typeface="Heiti SC Medium" charset="-122"/>
                <a:cs typeface="Heiti SC Medium" charset="-122"/>
              </a:rPr>
              <a:t>LRS-200A</a:t>
            </a:r>
            <a:r>
              <a:rPr lang="zh-CN" altLang="en-US" b="1" dirty="0">
                <a:latin typeface="Heiti SC Medium" charset="-122"/>
                <a:ea typeface="Heiti SC Medium" charset="-122"/>
                <a:cs typeface="Heiti SC Medium" charset="-122"/>
              </a:rPr>
              <a:t>，可在同一平台上搭配</a:t>
            </a:r>
            <a:r>
              <a:rPr lang="en-US" altLang="zh-CN" b="1" dirty="0">
                <a:latin typeface="Heiti SC Medium" charset="-122"/>
                <a:ea typeface="Heiti SC Medium" charset="-122"/>
                <a:cs typeface="Heiti SC Medium" charset="-122"/>
              </a:rPr>
              <a:t>CCD</a:t>
            </a:r>
            <a:r>
              <a:rPr lang="zh-CN" altLang="en-US" b="1" dirty="0">
                <a:latin typeface="Heiti SC Medium" charset="-122"/>
                <a:ea typeface="Heiti SC Medium" charset="-122"/>
                <a:cs typeface="Heiti SC Medium" charset="-122"/>
              </a:rPr>
              <a:t>相机和自研高光谱成像仪，一次飞行获取激光点云、航空影像和高光谱等多源数据。</a:t>
            </a:r>
            <a:endParaRPr lang="en-US" altLang="zh-CN" b="1" dirty="0">
              <a:latin typeface="Heiti SC Medium" charset="-122"/>
              <a:ea typeface="Heiti SC Medium" charset="-122"/>
              <a:cs typeface="Heiti SC Medium" charset="-122"/>
            </a:endParaRPr>
          </a:p>
          <a:p>
            <a:pPr marL="285750" indent="-285750" algn="just">
              <a:lnSpc>
                <a:spcPct val="130000"/>
              </a:lnSpc>
              <a:spcBef>
                <a:spcPts val="0"/>
              </a:spcBef>
              <a:buClr>
                <a:srgbClr val="FF0000"/>
              </a:buClr>
              <a:buFontTx/>
              <a:buBlip>
                <a:blip r:embed="rId2"/>
              </a:buBlip>
              <a:defRPr/>
            </a:pPr>
            <a:r>
              <a:rPr lang="en-US" altLang="zh-CN" b="1" dirty="0">
                <a:latin typeface="Heiti SC Medium" charset="-122"/>
                <a:ea typeface="Heiti SC Medium" charset="-122"/>
                <a:cs typeface="Heiti SC Medium" charset="-122"/>
              </a:rPr>
              <a:t>2014</a:t>
            </a:r>
            <a:r>
              <a:rPr lang="zh-CN" altLang="en-US" b="1" dirty="0">
                <a:latin typeface="Heiti SC Medium" charset="-122"/>
                <a:ea typeface="Heiti SC Medium" charset="-122"/>
                <a:cs typeface="Heiti SC Medium" charset="-122"/>
              </a:rPr>
              <a:t>年成功开发了船载移动式激光雷达</a:t>
            </a:r>
            <a:r>
              <a:rPr lang="en-US" altLang="zh-CN" b="1" dirty="0">
                <a:latin typeface="Heiti SC Medium" charset="-122"/>
                <a:ea typeface="Heiti SC Medium" charset="-122"/>
                <a:cs typeface="Heiti SC Medium" charset="-122"/>
              </a:rPr>
              <a:t>LRS-300M</a:t>
            </a:r>
            <a:r>
              <a:rPr lang="zh-CN" altLang="en-US" b="1" dirty="0">
                <a:latin typeface="Heiti SC Medium" charset="-122"/>
                <a:ea typeface="Heiti SC Medium" charset="-122"/>
                <a:cs typeface="Heiti SC Medium" charset="-122"/>
              </a:rPr>
              <a:t>，并在嘉兴市港航局进行了应用，在船体高速行进中获取高密度的河岸三维点云，获得三维数字航道。</a:t>
            </a:r>
          </a:p>
          <a:p>
            <a:pPr marL="285750" indent="-285750" algn="just">
              <a:lnSpc>
                <a:spcPct val="130000"/>
              </a:lnSpc>
              <a:spcBef>
                <a:spcPts val="0"/>
              </a:spcBef>
              <a:buClr>
                <a:srgbClr val="FF0000"/>
              </a:buClr>
              <a:buFont typeface="Wingdings" panose="05000000000000000000" pitchFamily="2" charset="2"/>
              <a:buChar char="Ø"/>
              <a:defRPr/>
            </a:pPr>
            <a:endParaRPr lang="zh-CN" altLang="en-US" b="1" dirty="0">
              <a:solidFill>
                <a:srgbClr val="000066"/>
              </a:solidFill>
              <a:latin typeface="楷体" pitchFamily="49" charset="-122"/>
              <a:ea typeface="楷体" pitchFamily="49" charset="-122"/>
            </a:endParaRPr>
          </a:p>
          <a:p>
            <a:pPr algn="just">
              <a:lnSpc>
                <a:spcPct val="130000"/>
              </a:lnSpc>
              <a:buClr>
                <a:srgbClr val="FF0000"/>
              </a:buClr>
              <a:defRPr/>
            </a:pPr>
            <a:endParaRPr lang="en-US" altLang="zh-CN" sz="2000" b="1" dirty="0">
              <a:solidFill>
                <a:srgbClr val="000066"/>
              </a:solidFill>
              <a:latin typeface="楷体" pitchFamily="49" charset="-122"/>
              <a:ea typeface="楷体" pitchFamily="49" charset="-122"/>
              <a:cs typeface="Times New Roman" pitchFamily="18" charset="0"/>
            </a:endParaRPr>
          </a:p>
          <a:p>
            <a:pPr algn="just">
              <a:lnSpc>
                <a:spcPct val="130000"/>
              </a:lnSpc>
              <a:buClr>
                <a:srgbClr val="FF0000"/>
              </a:buClr>
              <a:defRPr/>
            </a:pPr>
            <a:endParaRPr lang="zh-CN" altLang="en-US" sz="2000" b="1" dirty="0">
              <a:solidFill>
                <a:srgbClr val="000066"/>
              </a:solidFill>
              <a:latin typeface="楷体" pitchFamily="49" charset="-122"/>
              <a:ea typeface="楷体" pitchFamily="49" charset="-122"/>
              <a:cs typeface="Times New Roman" pitchFamily="18" charset="0"/>
            </a:endParaRPr>
          </a:p>
        </p:txBody>
      </p:sp>
      <p:pic>
        <p:nvPicPr>
          <p:cNvPr id="60420" name="图片 3"/>
          <p:cNvPicPr>
            <a:picLocks noChangeAspect="1" noChangeArrowheads="1"/>
          </p:cNvPicPr>
          <p:nvPr/>
        </p:nvPicPr>
        <p:blipFill>
          <a:blip r:embed="rId3" cstate="print"/>
          <a:srcRect b="23207"/>
          <a:stretch>
            <a:fillRect/>
          </a:stretch>
        </p:blipFill>
        <p:spPr bwMode="auto">
          <a:xfrm>
            <a:off x="4968044" y="4473116"/>
            <a:ext cx="3600015" cy="2056403"/>
          </a:xfrm>
          <a:prstGeom prst="rect">
            <a:avLst/>
          </a:prstGeom>
          <a:noFill/>
          <a:ln w="9525">
            <a:noFill/>
            <a:miter lim="800000"/>
            <a:headEnd/>
            <a:tailEnd/>
          </a:ln>
        </p:spPr>
      </p:pic>
      <p:grpSp>
        <p:nvGrpSpPr>
          <p:cNvPr id="60421" name="Group 2"/>
          <p:cNvGrpSpPr>
            <a:grpSpLocks/>
          </p:cNvGrpSpPr>
          <p:nvPr/>
        </p:nvGrpSpPr>
        <p:grpSpPr bwMode="auto">
          <a:xfrm>
            <a:off x="431800" y="873125"/>
            <a:ext cx="2087563" cy="539750"/>
            <a:chOff x="1344" y="1680"/>
            <a:chExt cx="2928" cy="448"/>
          </a:xfrm>
        </p:grpSpPr>
        <p:sp>
          <p:nvSpPr>
            <p:cNvPr id="60424" name="Freeform 3"/>
            <p:cNvSpPr>
              <a:spLocks/>
            </p:cNvSpPr>
            <p:nvPr/>
          </p:nvSpPr>
          <p:spPr bwMode="gray">
            <a:xfrm>
              <a:off x="1440" y="1938"/>
              <a:ext cx="2736" cy="190"/>
            </a:xfrm>
            <a:custGeom>
              <a:avLst/>
              <a:gdLst>
                <a:gd name="T0" fmla="*/ 2147483647 w 1120"/>
                <a:gd name="T1" fmla="*/ 2 h 252"/>
                <a:gd name="T2" fmla="*/ 2147483647 w 1120"/>
                <a:gd name="T3" fmla="*/ 2 h 252"/>
                <a:gd name="T4" fmla="*/ 2147483647 w 1120"/>
                <a:gd name="T5" fmla="*/ 2 h 252"/>
                <a:gd name="T6" fmla="*/ 2147483647 w 1120"/>
                <a:gd name="T7" fmla="*/ 2 h 252"/>
                <a:gd name="T8" fmla="*/ 2147483647 w 1120"/>
                <a:gd name="T9" fmla="*/ 2 h 252"/>
                <a:gd name="T10" fmla="*/ 2147483647 w 1120"/>
                <a:gd name="T11" fmla="*/ 2 h 252"/>
                <a:gd name="T12" fmla="*/ 2147483647 w 1120"/>
                <a:gd name="T13" fmla="*/ 2 h 252"/>
                <a:gd name="T14" fmla="*/ 2147483647 w 1120"/>
                <a:gd name="T15" fmla="*/ 2 h 252"/>
                <a:gd name="T16" fmla="*/ 2147483647 w 1120"/>
                <a:gd name="T17" fmla="*/ 2 h 252"/>
                <a:gd name="T18" fmla="*/ 2147483647 w 1120"/>
                <a:gd name="T19" fmla="*/ 2 h 252"/>
                <a:gd name="T20" fmla="*/ 2147483647 w 1120"/>
                <a:gd name="T21" fmla="*/ 2 h 252"/>
                <a:gd name="T22" fmla="*/ 2147483647 w 1120"/>
                <a:gd name="T23" fmla="*/ 2 h 252"/>
                <a:gd name="T24" fmla="*/ 2147483647 w 1120"/>
                <a:gd name="T25" fmla="*/ 2 h 252"/>
                <a:gd name="T26" fmla="*/ 2147483647 w 1120"/>
                <a:gd name="T27" fmla="*/ 2 h 252"/>
                <a:gd name="T28" fmla="*/ 2147483647 w 1120"/>
                <a:gd name="T29" fmla="*/ 2 h 252"/>
                <a:gd name="T30" fmla="*/ 2147483647 w 1120"/>
                <a:gd name="T31" fmla="*/ 2 h 252"/>
                <a:gd name="T32" fmla="*/ 2147483647 w 1120"/>
                <a:gd name="T33" fmla="*/ 2 h 252"/>
                <a:gd name="T34" fmla="*/ 2147483647 w 1120"/>
                <a:gd name="T35" fmla="*/ 2 h 252"/>
                <a:gd name="T36" fmla="*/ 2147483647 w 1120"/>
                <a:gd name="T37" fmla="*/ 2 h 252"/>
                <a:gd name="T38" fmla="*/ 2147483647 w 1120"/>
                <a:gd name="T39" fmla="*/ 2 h 252"/>
                <a:gd name="T40" fmla="*/ 2147483647 w 1120"/>
                <a:gd name="T41" fmla="*/ 2 h 252"/>
                <a:gd name="T42" fmla="*/ 2147483647 w 1120"/>
                <a:gd name="T43" fmla="*/ 2 h 252"/>
                <a:gd name="T44" fmla="*/ 0 w 1120"/>
                <a:gd name="T45" fmla="*/ 2 h 252"/>
                <a:gd name="T46" fmla="*/ 0 w 1120"/>
                <a:gd name="T47" fmla="*/ 2 h 252"/>
                <a:gd name="T48" fmla="*/ 2147483647 w 1120"/>
                <a:gd name="T49" fmla="*/ 0 h 252"/>
                <a:gd name="T50" fmla="*/ 2147483647 w 1120"/>
                <a:gd name="T51" fmla="*/ 2 h 252"/>
                <a:gd name="T52" fmla="*/ 2147483647 w 1120"/>
                <a:gd name="T53" fmla="*/ 2 h 252"/>
                <a:gd name="T54" fmla="*/ 2147483647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808080"/>
            </a:solidFill>
            <a:ln w="0">
              <a:noFill/>
              <a:round/>
              <a:headEnd/>
              <a:tailEnd/>
            </a:ln>
          </p:spPr>
          <p:txBody>
            <a:bodyPr/>
            <a:lstStyle/>
            <a:p>
              <a:endParaRPr lang="zh-CN" altLang="en-US"/>
            </a:p>
          </p:txBody>
        </p:sp>
        <p:sp>
          <p:nvSpPr>
            <p:cNvPr id="60425" name="Rectangle 4"/>
            <p:cNvSpPr>
              <a:spLocks noChangeArrowheads="1"/>
            </p:cNvSpPr>
            <p:nvPr/>
          </p:nvSpPr>
          <p:spPr bwMode="gray">
            <a:xfrm>
              <a:off x="1344" y="1680"/>
              <a:ext cx="2928" cy="393"/>
            </a:xfrm>
            <a:prstGeom prst="rect">
              <a:avLst/>
            </a:prstGeom>
            <a:solidFill>
              <a:schemeClr val="accent5">
                <a:lumMod val="90000"/>
              </a:schemeClr>
            </a:solidFill>
            <a:ln w="9525" algn="ctr">
              <a:noFill/>
              <a:miter lim="800000"/>
              <a:headEnd/>
              <a:tailEnd/>
            </a:ln>
          </p:spPr>
          <p:txBody>
            <a:bodyPr wrap="none" anchor="ctr"/>
            <a:lstStyle/>
            <a:p>
              <a:pPr eaLnBrk="0" hangingPunct="0"/>
              <a:endParaRPr lang="zh-CN" altLang="en-US"/>
            </a:p>
          </p:txBody>
        </p:sp>
      </p:grpSp>
      <p:sp>
        <p:nvSpPr>
          <p:cNvPr id="60422" name="矩形 8"/>
          <p:cNvSpPr>
            <a:spLocks noChangeArrowheads="1"/>
          </p:cNvSpPr>
          <p:nvPr/>
        </p:nvSpPr>
        <p:spPr bwMode="auto">
          <a:xfrm>
            <a:off x="503238" y="909638"/>
            <a:ext cx="2016125" cy="400050"/>
          </a:xfrm>
          <a:prstGeom prst="rect">
            <a:avLst/>
          </a:prstGeom>
          <a:noFill/>
          <a:ln w="9525">
            <a:noFill/>
            <a:miter lim="800000"/>
            <a:headEnd/>
            <a:tailEnd/>
          </a:ln>
        </p:spPr>
        <p:txBody>
          <a:bodyPr>
            <a:spAutoFit/>
          </a:bodyPr>
          <a:lstStyle/>
          <a:p>
            <a:pPr eaLnBrk="0" hangingPunct="0"/>
            <a:r>
              <a:rPr lang="zh-CN" altLang="en-US" sz="2000" b="1" dirty="0">
                <a:solidFill>
                  <a:srgbClr val="FF0000"/>
                </a:solidFill>
                <a:latin typeface="Heiti SC Medium" charset="-122"/>
                <a:ea typeface="Heiti SC Medium" charset="-122"/>
                <a:cs typeface="Heiti SC Medium" charset="-122"/>
              </a:rPr>
              <a:t>上海技术物理所</a:t>
            </a:r>
          </a:p>
        </p:txBody>
      </p:sp>
      <p:pic>
        <p:nvPicPr>
          <p:cNvPr id="60423" name="图片 6" descr="C:\Users\cas\AppData\Local\Temp\e47877f1-1af0-4123-823a-9d7f4feda769.tmp"/>
          <p:cNvPicPr>
            <a:picLocks noChangeAspect="1" noChangeArrowheads="1"/>
          </p:cNvPicPr>
          <p:nvPr/>
        </p:nvPicPr>
        <p:blipFill>
          <a:blip r:embed="rId4" cstate="print"/>
          <a:srcRect/>
          <a:stretch>
            <a:fillRect/>
          </a:stretch>
        </p:blipFill>
        <p:spPr bwMode="auto">
          <a:xfrm>
            <a:off x="962025" y="4473116"/>
            <a:ext cx="3529471" cy="2016584"/>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、技术基础</a:t>
            </a:r>
            <a:r>
              <a:rPr lang="en-US" altLang="zh-CN" sz="2800" b="1" dirty="0">
                <a:solidFill>
                  <a:srgbClr val="000066"/>
                </a:solidFill>
                <a:latin typeface="Heiti SC Medium" charset="-122"/>
                <a:ea typeface="Heiti SC Medium" charset="-122"/>
                <a:cs typeface="Heiti SC Medium" charset="-122"/>
              </a:rPr>
              <a:t>—</a:t>
            </a:r>
            <a:r>
              <a:rPr lang="zh-CN" altLang="en-US" sz="2400" b="1" dirty="0">
                <a:solidFill>
                  <a:srgbClr val="000066"/>
                </a:solidFill>
                <a:latin typeface="Heiti SC Medium" charset="-122"/>
                <a:ea typeface="Heiti SC Medium" charset="-122"/>
                <a:cs typeface="Heiti SC Medium" charset="-122"/>
              </a:rPr>
              <a:t>系统基础</a:t>
            </a:r>
          </a:p>
        </p:txBody>
      </p:sp>
      <p:grpSp>
        <p:nvGrpSpPr>
          <p:cNvPr id="61443" name="Group 2"/>
          <p:cNvGrpSpPr>
            <a:grpSpLocks/>
          </p:cNvGrpSpPr>
          <p:nvPr/>
        </p:nvGrpSpPr>
        <p:grpSpPr bwMode="auto">
          <a:xfrm>
            <a:off x="431800" y="923925"/>
            <a:ext cx="2087563" cy="539750"/>
            <a:chOff x="1344" y="1680"/>
            <a:chExt cx="2928" cy="448"/>
          </a:xfrm>
        </p:grpSpPr>
        <p:sp>
          <p:nvSpPr>
            <p:cNvPr id="61456" name="Freeform 3"/>
            <p:cNvSpPr>
              <a:spLocks/>
            </p:cNvSpPr>
            <p:nvPr/>
          </p:nvSpPr>
          <p:spPr bwMode="gray">
            <a:xfrm>
              <a:off x="1440" y="1938"/>
              <a:ext cx="2736" cy="190"/>
            </a:xfrm>
            <a:custGeom>
              <a:avLst/>
              <a:gdLst>
                <a:gd name="T0" fmla="*/ 2147483647 w 1120"/>
                <a:gd name="T1" fmla="*/ 2 h 252"/>
                <a:gd name="T2" fmla="*/ 2147483647 w 1120"/>
                <a:gd name="T3" fmla="*/ 2 h 252"/>
                <a:gd name="T4" fmla="*/ 2147483647 w 1120"/>
                <a:gd name="T5" fmla="*/ 2 h 252"/>
                <a:gd name="T6" fmla="*/ 2147483647 w 1120"/>
                <a:gd name="T7" fmla="*/ 2 h 252"/>
                <a:gd name="T8" fmla="*/ 2147483647 w 1120"/>
                <a:gd name="T9" fmla="*/ 2 h 252"/>
                <a:gd name="T10" fmla="*/ 2147483647 w 1120"/>
                <a:gd name="T11" fmla="*/ 2 h 252"/>
                <a:gd name="T12" fmla="*/ 2147483647 w 1120"/>
                <a:gd name="T13" fmla="*/ 2 h 252"/>
                <a:gd name="T14" fmla="*/ 2147483647 w 1120"/>
                <a:gd name="T15" fmla="*/ 2 h 252"/>
                <a:gd name="T16" fmla="*/ 2147483647 w 1120"/>
                <a:gd name="T17" fmla="*/ 2 h 252"/>
                <a:gd name="T18" fmla="*/ 2147483647 w 1120"/>
                <a:gd name="T19" fmla="*/ 2 h 252"/>
                <a:gd name="T20" fmla="*/ 2147483647 w 1120"/>
                <a:gd name="T21" fmla="*/ 2 h 252"/>
                <a:gd name="T22" fmla="*/ 2147483647 w 1120"/>
                <a:gd name="T23" fmla="*/ 2 h 252"/>
                <a:gd name="T24" fmla="*/ 2147483647 w 1120"/>
                <a:gd name="T25" fmla="*/ 2 h 252"/>
                <a:gd name="T26" fmla="*/ 2147483647 w 1120"/>
                <a:gd name="T27" fmla="*/ 2 h 252"/>
                <a:gd name="T28" fmla="*/ 2147483647 w 1120"/>
                <a:gd name="T29" fmla="*/ 2 h 252"/>
                <a:gd name="T30" fmla="*/ 2147483647 w 1120"/>
                <a:gd name="T31" fmla="*/ 2 h 252"/>
                <a:gd name="T32" fmla="*/ 2147483647 w 1120"/>
                <a:gd name="T33" fmla="*/ 2 h 252"/>
                <a:gd name="T34" fmla="*/ 2147483647 w 1120"/>
                <a:gd name="T35" fmla="*/ 2 h 252"/>
                <a:gd name="T36" fmla="*/ 2147483647 w 1120"/>
                <a:gd name="T37" fmla="*/ 2 h 252"/>
                <a:gd name="T38" fmla="*/ 2147483647 w 1120"/>
                <a:gd name="T39" fmla="*/ 2 h 252"/>
                <a:gd name="T40" fmla="*/ 2147483647 w 1120"/>
                <a:gd name="T41" fmla="*/ 2 h 252"/>
                <a:gd name="T42" fmla="*/ 2147483647 w 1120"/>
                <a:gd name="T43" fmla="*/ 2 h 252"/>
                <a:gd name="T44" fmla="*/ 0 w 1120"/>
                <a:gd name="T45" fmla="*/ 2 h 252"/>
                <a:gd name="T46" fmla="*/ 0 w 1120"/>
                <a:gd name="T47" fmla="*/ 2 h 252"/>
                <a:gd name="T48" fmla="*/ 2147483647 w 1120"/>
                <a:gd name="T49" fmla="*/ 0 h 252"/>
                <a:gd name="T50" fmla="*/ 2147483647 w 1120"/>
                <a:gd name="T51" fmla="*/ 2 h 252"/>
                <a:gd name="T52" fmla="*/ 2147483647 w 1120"/>
                <a:gd name="T53" fmla="*/ 2 h 252"/>
                <a:gd name="T54" fmla="*/ 2147483647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808080"/>
            </a:solidFill>
            <a:ln w="0">
              <a:noFill/>
              <a:round/>
              <a:headEnd/>
              <a:tailEnd/>
            </a:ln>
          </p:spPr>
          <p:txBody>
            <a:bodyPr/>
            <a:lstStyle/>
            <a:p>
              <a:endParaRPr lang="zh-CN" altLang="en-US"/>
            </a:p>
          </p:txBody>
        </p:sp>
        <p:sp>
          <p:nvSpPr>
            <p:cNvPr id="61457" name="Rectangle 4"/>
            <p:cNvSpPr>
              <a:spLocks noChangeArrowheads="1"/>
            </p:cNvSpPr>
            <p:nvPr/>
          </p:nvSpPr>
          <p:spPr bwMode="gray">
            <a:xfrm>
              <a:off x="1344" y="1680"/>
              <a:ext cx="2928" cy="393"/>
            </a:xfrm>
            <a:prstGeom prst="rect">
              <a:avLst/>
            </a:prstGeom>
            <a:solidFill>
              <a:schemeClr val="accent5">
                <a:lumMod val="90000"/>
              </a:schemeClr>
            </a:solidFill>
            <a:ln w="9525" algn="ctr">
              <a:noFill/>
              <a:miter lim="800000"/>
              <a:headEnd/>
              <a:tailEnd/>
            </a:ln>
          </p:spPr>
          <p:txBody>
            <a:bodyPr wrap="none" anchor="ctr"/>
            <a:lstStyle/>
            <a:p>
              <a:pPr eaLnBrk="0" hangingPunct="0"/>
              <a:endParaRPr lang="zh-CN" altLang="en-US"/>
            </a:p>
          </p:txBody>
        </p:sp>
      </p:grpSp>
      <p:sp>
        <p:nvSpPr>
          <p:cNvPr id="61444" name="矩形 8"/>
          <p:cNvSpPr>
            <a:spLocks noChangeArrowheads="1"/>
          </p:cNvSpPr>
          <p:nvPr/>
        </p:nvSpPr>
        <p:spPr bwMode="auto">
          <a:xfrm>
            <a:off x="503238" y="960438"/>
            <a:ext cx="2016125" cy="400050"/>
          </a:xfrm>
          <a:prstGeom prst="rect">
            <a:avLst/>
          </a:prstGeom>
          <a:noFill/>
          <a:ln w="9525">
            <a:noFill/>
            <a:miter lim="800000"/>
            <a:headEnd/>
            <a:tailEnd/>
          </a:ln>
        </p:spPr>
        <p:txBody>
          <a:bodyPr>
            <a:spAutoFit/>
          </a:bodyPr>
          <a:lstStyle/>
          <a:p>
            <a:pPr algn="ctr" eaLnBrk="0" hangingPunct="0"/>
            <a:r>
              <a:rPr lang="zh-CN" altLang="en-US" sz="2000" b="1" dirty="0">
                <a:solidFill>
                  <a:srgbClr val="FF0000"/>
                </a:solidFill>
                <a:latin typeface="Heiti SC Medium" charset="-122"/>
                <a:ea typeface="Heiti SC Medium" charset="-122"/>
                <a:cs typeface="Heiti SC Medium" charset="-122"/>
              </a:rPr>
              <a:t>中远海特</a:t>
            </a:r>
          </a:p>
        </p:txBody>
      </p:sp>
      <p:sp>
        <p:nvSpPr>
          <p:cNvPr id="61445" name="矩形 23"/>
          <p:cNvSpPr>
            <a:spLocks noChangeArrowheads="1"/>
          </p:cNvSpPr>
          <p:nvPr/>
        </p:nvSpPr>
        <p:spPr bwMode="auto">
          <a:xfrm>
            <a:off x="468313" y="1427163"/>
            <a:ext cx="8135937" cy="1173162"/>
          </a:xfrm>
          <a:prstGeom prst="rect">
            <a:avLst/>
          </a:prstGeom>
          <a:noFill/>
          <a:ln w="9525">
            <a:noFill/>
            <a:miter lim="800000"/>
            <a:headEnd/>
            <a:tailEnd/>
          </a:ln>
        </p:spPr>
        <p:txBody>
          <a:bodyPr>
            <a:spAutoFit/>
          </a:bodyPr>
          <a:lstStyle/>
          <a:p>
            <a:pPr algn="just" eaLnBrk="0" hangingPunct="0">
              <a:lnSpc>
                <a:spcPct val="130000"/>
              </a:lnSpc>
            </a:pPr>
            <a:r>
              <a:rPr lang="zh-CN" altLang="en-US" b="1" dirty="0">
                <a:latin typeface="Heiti SC Medium" charset="-122"/>
                <a:ea typeface="Heiti SC Medium" charset="-122"/>
                <a:cs typeface="Heiti SC Medium" charset="-122"/>
              </a:rPr>
              <a:t>        拥有和控制</a:t>
            </a:r>
            <a:r>
              <a:rPr lang="en-US" altLang="zh-CN" b="1" dirty="0">
                <a:latin typeface="Heiti SC Medium" charset="-122"/>
                <a:ea typeface="Heiti SC Medium" charset="-122"/>
                <a:cs typeface="Heiti SC Medium" charset="-122"/>
              </a:rPr>
              <a:t>120</a:t>
            </a:r>
            <a:r>
              <a:rPr lang="zh-CN" altLang="en-US" b="1" dirty="0">
                <a:latin typeface="Heiti SC Medium" charset="-122"/>
                <a:ea typeface="Heiti SC Medium" charset="-122"/>
                <a:cs typeface="Heiti SC Medium" charset="-122"/>
              </a:rPr>
              <a:t>多条营运商船，有</a:t>
            </a:r>
            <a:r>
              <a:rPr lang="en-US" altLang="zh-CN" b="1" dirty="0">
                <a:latin typeface="Heiti SC Medium" charset="-122"/>
                <a:ea typeface="Heiti SC Medium" charset="-122"/>
                <a:cs typeface="Heiti SC Medium" charset="-122"/>
              </a:rPr>
              <a:t>10</a:t>
            </a:r>
            <a:r>
              <a:rPr lang="zh-CN" altLang="en-US" b="1" dirty="0">
                <a:latin typeface="Heiti SC Medium" charset="-122"/>
                <a:ea typeface="Heiti SC Medium" charset="-122"/>
                <a:cs typeface="Heiti SC Medium" charset="-122"/>
              </a:rPr>
              <a:t>多条可以航行于北极和南极的冰级货运商船，公司目前有</a:t>
            </a:r>
            <a:r>
              <a:rPr lang="en-US" altLang="zh-CN" b="1" dirty="0">
                <a:latin typeface="Heiti SC Medium" charset="-122"/>
                <a:ea typeface="Heiti SC Medium" charset="-122"/>
                <a:cs typeface="Heiti SC Medium" charset="-122"/>
              </a:rPr>
              <a:t>2200</a:t>
            </a:r>
            <a:r>
              <a:rPr lang="zh-CN" altLang="en-US" b="1" dirty="0">
                <a:latin typeface="Heiti SC Medium" charset="-122"/>
                <a:ea typeface="Heiti SC Medium" charset="-122"/>
                <a:cs typeface="Heiti SC Medium" charset="-122"/>
              </a:rPr>
              <a:t>车汽车运输船、</a:t>
            </a:r>
            <a:r>
              <a:rPr lang="en-US" altLang="zh-CN" b="1" dirty="0">
                <a:latin typeface="Heiti SC Medium" charset="-122"/>
                <a:ea typeface="Heiti SC Medium" charset="-122"/>
                <a:cs typeface="Heiti SC Medium" charset="-122"/>
              </a:rPr>
              <a:t>62000</a:t>
            </a:r>
            <a:r>
              <a:rPr lang="zh-CN" altLang="en-US" b="1" dirty="0">
                <a:latin typeface="Heiti SC Medium" charset="-122"/>
                <a:ea typeface="Heiti SC Medium" charset="-122"/>
                <a:cs typeface="Heiti SC Medium" charset="-122"/>
              </a:rPr>
              <a:t>吨多用途纸浆运输船、</a:t>
            </a:r>
            <a:r>
              <a:rPr lang="en-US" altLang="zh-CN" b="1" dirty="0">
                <a:latin typeface="Heiti SC Medium" charset="-122"/>
                <a:ea typeface="Heiti SC Medium" charset="-122"/>
                <a:cs typeface="Heiti SC Medium" charset="-122"/>
              </a:rPr>
              <a:t>36000</a:t>
            </a:r>
            <a:r>
              <a:rPr lang="zh-CN" altLang="en-US" b="1" dirty="0">
                <a:latin typeface="Heiti SC Medium" charset="-122"/>
                <a:ea typeface="Heiti SC Medium" charset="-122"/>
                <a:cs typeface="Heiti SC Medium" charset="-122"/>
              </a:rPr>
              <a:t>吨多用途船在建。</a:t>
            </a:r>
          </a:p>
        </p:txBody>
      </p:sp>
      <p:grpSp>
        <p:nvGrpSpPr>
          <p:cNvPr id="61446" name="Group 2"/>
          <p:cNvGrpSpPr>
            <a:grpSpLocks/>
          </p:cNvGrpSpPr>
          <p:nvPr/>
        </p:nvGrpSpPr>
        <p:grpSpPr bwMode="auto">
          <a:xfrm>
            <a:off x="431800" y="2636838"/>
            <a:ext cx="2087563" cy="539750"/>
            <a:chOff x="1344" y="1680"/>
            <a:chExt cx="2928" cy="448"/>
          </a:xfrm>
        </p:grpSpPr>
        <p:sp>
          <p:nvSpPr>
            <p:cNvPr id="61454" name="Freeform 3"/>
            <p:cNvSpPr>
              <a:spLocks/>
            </p:cNvSpPr>
            <p:nvPr/>
          </p:nvSpPr>
          <p:spPr bwMode="gray">
            <a:xfrm>
              <a:off x="1440" y="1938"/>
              <a:ext cx="2736" cy="190"/>
            </a:xfrm>
            <a:custGeom>
              <a:avLst/>
              <a:gdLst>
                <a:gd name="T0" fmla="*/ 2147483647 w 1120"/>
                <a:gd name="T1" fmla="*/ 2 h 252"/>
                <a:gd name="T2" fmla="*/ 2147483647 w 1120"/>
                <a:gd name="T3" fmla="*/ 2 h 252"/>
                <a:gd name="T4" fmla="*/ 2147483647 w 1120"/>
                <a:gd name="T5" fmla="*/ 2 h 252"/>
                <a:gd name="T6" fmla="*/ 2147483647 w 1120"/>
                <a:gd name="T7" fmla="*/ 2 h 252"/>
                <a:gd name="T8" fmla="*/ 2147483647 w 1120"/>
                <a:gd name="T9" fmla="*/ 2 h 252"/>
                <a:gd name="T10" fmla="*/ 2147483647 w 1120"/>
                <a:gd name="T11" fmla="*/ 2 h 252"/>
                <a:gd name="T12" fmla="*/ 2147483647 w 1120"/>
                <a:gd name="T13" fmla="*/ 2 h 252"/>
                <a:gd name="T14" fmla="*/ 2147483647 w 1120"/>
                <a:gd name="T15" fmla="*/ 2 h 252"/>
                <a:gd name="T16" fmla="*/ 2147483647 w 1120"/>
                <a:gd name="T17" fmla="*/ 2 h 252"/>
                <a:gd name="T18" fmla="*/ 2147483647 w 1120"/>
                <a:gd name="T19" fmla="*/ 2 h 252"/>
                <a:gd name="T20" fmla="*/ 2147483647 w 1120"/>
                <a:gd name="T21" fmla="*/ 2 h 252"/>
                <a:gd name="T22" fmla="*/ 2147483647 w 1120"/>
                <a:gd name="T23" fmla="*/ 2 h 252"/>
                <a:gd name="T24" fmla="*/ 2147483647 w 1120"/>
                <a:gd name="T25" fmla="*/ 2 h 252"/>
                <a:gd name="T26" fmla="*/ 2147483647 w 1120"/>
                <a:gd name="T27" fmla="*/ 2 h 252"/>
                <a:gd name="T28" fmla="*/ 2147483647 w 1120"/>
                <a:gd name="T29" fmla="*/ 2 h 252"/>
                <a:gd name="T30" fmla="*/ 2147483647 w 1120"/>
                <a:gd name="T31" fmla="*/ 2 h 252"/>
                <a:gd name="T32" fmla="*/ 2147483647 w 1120"/>
                <a:gd name="T33" fmla="*/ 2 h 252"/>
                <a:gd name="T34" fmla="*/ 2147483647 w 1120"/>
                <a:gd name="T35" fmla="*/ 2 h 252"/>
                <a:gd name="T36" fmla="*/ 2147483647 w 1120"/>
                <a:gd name="T37" fmla="*/ 2 h 252"/>
                <a:gd name="T38" fmla="*/ 2147483647 w 1120"/>
                <a:gd name="T39" fmla="*/ 2 h 252"/>
                <a:gd name="T40" fmla="*/ 2147483647 w 1120"/>
                <a:gd name="T41" fmla="*/ 2 h 252"/>
                <a:gd name="T42" fmla="*/ 2147483647 w 1120"/>
                <a:gd name="T43" fmla="*/ 2 h 252"/>
                <a:gd name="T44" fmla="*/ 0 w 1120"/>
                <a:gd name="T45" fmla="*/ 2 h 252"/>
                <a:gd name="T46" fmla="*/ 0 w 1120"/>
                <a:gd name="T47" fmla="*/ 2 h 252"/>
                <a:gd name="T48" fmla="*/ 2147483647 w 1120"/>
                <a:gd name="T49" fmla="*/ 0 h 252"/>
                <a:gd name="T50" fmla="*/ 2147483647 w 1120"/>
                <a:gd name="T51" fmla="*/ 2 h 252"/>
                <a:gd name="T52" fmla="*/ 2147483647 w 1120"/>
                <a:gd name="T53" fmla="*/ 2 h 252"/>
                <a:gd name="T54" fmla="*/ 2147483647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808080"/>
            </a:solidFill>
            <a:ln w="0">
              <a:noFill/>
              <a:round/>
              <a:headEnd/>
              <a:tailEnd/>
            </a:ln>
          </p:spPr>
          <p:txBody>
            <a:bodyPr/>
            <a:lstStyle/>
            <a:p>
              <a:endParaRPr lang="zh-CN" altLang="en-US"/>
            </a:p>
          </p:txBody>
        </p:sp>
        <p:sp>
          <p:nvSpPr>
            <p:cNvPr id="61455" name="Rectangle 4"/>
            <p:cNvSpPr>
              <a:spLocks noChangeArrowheads="1"/>
            </p:cNvSpPr>
            <p:nvPr/>
          </p:nvSpPr>
          <p:spPr bwMode="gray">
            <a:xfrm>
              <a:off x="1344" y="1680"/>
              <a:ext cx="2928" cy="393"/>
            </a:xfrm>
            <a:prstGeom prst="rect">
              <a:avLst/>
            </a:prstGeom>
            <a:solidFill>
              <a:schemeClr val="accent5">
                <a:lumMod val="90000"/>
              </a:schemeClr>
            </a:solidFill>
            <a:ln w="9525" algn="ctr">
              <a:noFill/>
              <a:miter lim="800000"/>
              <a:headEnd/>
              <a:tailEnd/>
            </a:ln>
          </p:spPr>
          <p:txBody>
            <a:bodyPr wrap="none" anchor="ctr"/>
            <a:lstStyle/>
            <a:p>
              <a:pPr eaLnBrk="0" hangingPunct="0"/>
              <a:endParaRPr lang="zh-CN" altLang="en-US"/>
            </a:p>
          </p:txBody>
        </p:sp>
      </p:grpSp>
      <p:sp>
        <p:nvSpPr>
          <p:cNvPr id="61447" name="矩形 8"/>
          <p:cNvSpPr>
            <a:spLocks noChangeArrowheads="1"/>
          </p:cNvSpPr>
          <p:nvPr/>
        </p:nvSpPr>
        <p:spPr bwMode="auto">
          <a:xfrm>
            <a:off x="503238" y="2673350"/>
            <a:ext cx="2016125" cy="400050"/>
          </a:xfrm>
          <a:prstGeom prst="rect">
            <a:avLst/>
          </a:prstGeom>
          <a:noFill/>
          <a:ln w="9525">
            <a:noFill/>
            <a:miter lim="800000"/>
            <a:headEnd/>
            <a:tailEnd/>
          </a:ln>
        </p:spPr>
        <p:txBody>
          <a:bodyPr>
            <a:spAutoFit/>
          </a:bodyPr>
          <a:lstStyle/>
          <a:p>
            <a:pPr algn="ctr" eaLnBrk="0" hangingPunct="0"/>
            <a:r>
              <a:rPr lang="zh-CN" altLang="en-US" sz="2000" b="1" dirty="0">
                <a:solidFill>
                  <a:srgbClr val="FF0000"/>
                </a:solidFill>
                <a:latin typeface="Heiti SC Medium" charset="-122"/>
                <a:ea typeface="Heiti SC Medium" charset="-122"/>
                <a:cs typeface="Heiti SC Medium" charset="-122"/>
              </a:rPr>
              <a:t>上船院</a:t>
            </a:r>
          </a:p>
        </p:txBody>
      </p:sp>
      <p:grpSp>
        <p:nvGrpSpPr>
          <p:cNvPr id="61448" name="Group 2"/>
          <p:cNvGrpSpPr>
            <a:grpSpLocks/>
          </p:cNvGrpSpPr>
          <p:nvPr/>
        </p:nvGrpSpPr>
        <p:grpSpPr bwMode="auto">
          <a:xfrm>
            <a:off x="468313" y="4797425"/>
            <a:ext cx="2087562" cy="539750"/>
            <a:chOff x="1344" y="1680"/>
            <a:chExt cx="2928" cy="448"/>
          </a:xfrm>
        </p:grpSpPr>
        <p:sp>
          <p:nvSpPr>
            <p:cNvPr id="61452" name="Freeform 3"/>
            <p:cNvSpPr>
              <a:spLocks/>
            </p:cNvSpPr>
            <p:nvPr/>
          </p:nvSpPr>
          <p:spPr bwMode="gray">
            <a:xfrm>
              <a:off x="1440" y="1938"/>
              <a:ext cx="2736" cy="190"/>
            </a:xfrm>
            <a:custGeom>
              <a:avLst/>
              <a:gdLst>
                <a:gd name="T0" fmla="*/ 2147483647 w 1120"/>
                <a:gd name="T1" fmla="*/ 2 h 252"/>
                <a:gd name="T2" fmla="*/ 2147483647 w 1120"/>
                <a:gd name="T3" fmla="*/ 2 h 252"/>
                <a:gd name="T4" fmla="*/ 2147483647 w 1120"/>
                <a:gd name="T5" fmla="*/ 2 h 252"/>
                <a:gd name="T6" fmla="*/ 2147483647 w 1120"/>
                <a:gd name="T7" fmla="*/ 2 h 252"/>
                <a:gd name="T8" fmla="*/ 2147483647 w 1120"/>
                <a:gd name="T9" fmla="*/ 2 h 252"/>
                <a:gd name="T10" fmla="*/ 2147483647 w 1120"/>
                <a:gd name="T11" fmla="*/ 2 h 252"/>
                <a:gd name="T12" fmla="*/ 2147483647 w 1120"/>
                <a:gd name="T13" fmla="*/ 2 h 252"/>
                <a:gd name="T14" fmla="*/ 2147483647 w 1120"/>
                <a:gd name="T15" fmla="*/ 2 h 252"/>
                <a:gd name="T16" fmla="*/ 2147483647 w 1120"/>
                <a:gd name="T17" fmla="*/ 2 h 252"/>
                <a:gd name="T18" fmla="*/ 2147483647 w 1120"/>
                <a:gd name="T19" fmla="*/ 2 h 252"/>
                <a:gd name="T20" fmla="*/ 2147483647 w 1120"/>
                <a:gd name="T21" fmla="*/ 2 h 252"/>
                <a:gd name="T22" fmla="*/ 2147483647 w 1120"/>
                <a:gd name="T23" fmla="*/ 2 h 252"/>
                <a:gd name="T24" fmla="*/ 2147483647 w 1120"/>
                <a:gd name="T25" fmla="*/ 2 h 252"/>
                <a:gd name="T26" fmla="*/ 2147483647 w 1120"/>
                <a:gd name="T27" fmla="*/ 2 h 252"/>
                <a:gd name="T28" fmla="*/ 2147483647 w 1120"/>
                <a:gd name="T29" fmla="*/ 2 h 252"/>
                <a:gd name="T30" fmla="*/ 2147483647 w 1120"/>
                <a:gd name="T31" fmla="*/ 2 h 252"/>
                <a:gd name="T32" fmla="*/ 2147483647 w 1120"/>
                <a:gd name="T33" fmla="*/ 2 h 252"/>
                <a:gd name="T34" fmla="*/ 2147483647 w 1120"/>
                <a:gd name="T35" fmla="*/ 2 h 252"/>
                <a:gd name="T36" fmla="*/ 2147483647 w 1120"/>
                <a:gd name="T37" fmla="*/ 2 h 252"/>
                <a:gd name="T38" fmla="*/ 2147483647 w 1120"/>
                <a:gd name="T39" fmla="*/ 2 h 252"/>
                <a:gd name="T40" fmla="*/ 2147483647 w 1120"/>
                <a:gd name="T41" fmla="*/ 2 h 252"/>
                <a:gd name="T42" fmla="*/ 2147483647 w 1120"/>
                <a:gd name="T43" fmla="*/ 2 h 252"/>
                <a:gd name="T44" fmla="*/ 0 w 1120"/>
                <a:gd name="T45" fmla="*/ 2 h 252"/>
                <a:gd name="T46" fmla="*/ 0 w 1120"/>
                <a:gd name="T47" fmla="*/ 2 h 252"/>
                <a:gd name="T48" fmla="*/ 2147483647 w 1120"/>
                <a:gd name="T49" fmla="*/ 0 h 252"/>
                <a:gd name="T50" fmla="*/ 2147483647 w 1120"/>
                <a:gd name="T51" fmla="*/ 2 h 252"/>
                <a:gd name="T52" fmla="*/ 2147483647 w 1120"/>
                <a:gd name="T53" fmla="*/ 2 h 252"/>
                <a:gd name="T54" fmla="*/ 2147483647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808080"/>
            </a:solidFill>
            <a:ln w="0">
              <a:noFill/>
              <a:round/>
              <a:headEnd/>
              <a:tailEnd/>
            </a:ln>
          </p:spPr>
          <p:txBody>
            <a:bodyPr/>
            <a:lstStyle/>
            <a:p>
              <a:endParaRPr lang="zh-CN" altLang="en-US"/>
            </a:p>
          </p:txBody>
        </p:sp>
        <p:sp>
          <p:nvSpPr>
            <p:cNvPr id="61453" name="Rectangle 4"/>
            <p:cNvSpPr>
              <a:spLocks noChangeArrowheads="1"/>
            </p:cNvSpPr>
            <p:nvPr/>
          </p:nvSpPr>
          <p:spPr bwMode="gray">
            <a:xfrm>
              <a:off x="1344" y="1680"/>
              <a:ext cx="2928" cy="393"/>
            </a:xfrm>
            <a:prstGeom prst="rect">
              <a:avLst/>
            </a:prstGeom>
            <a:solidFill>
              <a:schemeClr val="accent5">
                <a:lumMod val="90000"/>
              </a:schemeClr>
            </a:solidFill>
            <a:ln w="9525" algn="ctr">
              <a:noFill/>
              <a:miter lim="800000"/>
              <a:headEnd/>
              <a:tailEnd/>
            </a:ln>
          </p:spPr>
          <p:txBody>
            <a:bodyPr wrap="none" anchor="ctr"/>
            <a:lstStyle/>
            <a:p>
              <a:pPr eaLnBrk="0" hangingPunct="0"/>
              <a:endParaRPr lang="zh-CN" altLang="en-US"/>
            </a:p>
          </p:txBody>
        </p:sp>
      </p:grpSp>
      <p:sp>
        <p:nvSpPr>
          <p:cNvPr id="61449" name="矩形 8"/>
          <p:cNvSpPr>
            <a:spLocks noChangeArrowheads="1"/>
          </p:cNvSpPr>
          <p:nvPr/>
        </p:nvSpPr>
        <p:spPr bwMode="auto">
          <a:xfrm>
            <a:off x="539750" y="4833938"/>
            <a:ext cx="2016125" cy="400050"/>
          </a:xfrm>
          <a:prstGeom prst="rect">
            <a:avLst/>
          </a:prstGeom>
          <a:noFill/>
          <a:ln w="9525">
            <a:noFill/>
            <a:miter lim="800000"/>
            <a:headEnd/>
            <a:tailEnd/>
          </a:ln>
        </p:spPr>
        <p:txBody>
          <a:bodyPr>
            <a:spAutoFit/>
          </a:bodyPr>
          <a:lstStyle/>
          <a:p>
            <a:pPr algn="ctr" eaLnBrk="0" hangingPunct="0"/>
            <a:r>
              <a:rPr lang="zh-CN" altLang="en-US" sz="2000" b="1" dirty="0">
                <a:solidFill>
                  <a:srgbClr val="FF0000"/>
                </a:solidFill>
                <a:latin typeface="Heiti SC Medium" charset="-122"/>
                <a:ea typeface="Heiti SC Medium" charset="-122"/>
                <a:cs typeface="Heiti SC Medium" charset="-122"/>
              </a:rPr>
              <a:t>中国船级社</a:t>
            </a:r>
          </a:p>
        </p:txBody>
      </p:sp>
      <p:sp>
        <p:nvSpPr>
          <p:cNvPr id="33" name="矩形 32"/>
          <p:cNvSpPr/>
          <p:nvPr/>
        </p:nvSpPr>
        <p:spPr>
          <a:xfrm>
            <a:off x="576263" y="5337175"/>
            <a:ext cx="8027987" cy="1171575"/>
          </a:xfrm>
          <a:prstGeom prst="rect">
            <a:avLst/>
          </a:prstGeom>
        </p:spPr>
        <p:txBody>
          <a:bodyPr>
            <a:spAutoFit/>
          </a:bodyPr>
          <a:lstStyle/>
          <a:p>
            <a:pPr algn="just" eaLnBrk="0" hangingPunct="0">
              <a:lnSpc>
                <a:spcPct val="130000"/>
              </a:lnSpc>
              <a:defRPr/>
            </a:pPr>
            <a:r>
              <a:rPr lang="zh-CN" altLang="en-US" b="1" dirty="0">
                <a:solidFill>
                  <a:schemeClr val="accent6"/>
                </a:solidFill>
                <a:latin typeface="Heiti SC Medium" charset="-122"/>
                <a:ea typeface="Heiti SC Medium" charset="-122"/>
                <a:cs typeface="Heiti SC Medium" charset="-122"/>
              </a:rPr>
              <a:t>        </a:t>
            </a:r>
            <a:r>
              <a:rPr lang="zh-CN" altLang="en-US" b="1" dirty="0">
                <a:latin typeface="Heiti SC Medium" charset="-122"/>
                <a:ea typeface="Heiti SC Medium" charset="-122"/>
                <a:cs typeface="Heiti SC Medium" charset="-122"/>
              </a:rPr>
              <a:t>在国际上率先成功开发了</a:t>
            </a:r>
            <a:r>
              <a:rPr lang="en-US" altLang="zh-CN" b="1" dirty="0">
                <a:latin typeface="Heiti SC Medium" charset="-122"/>
                <a:ea typeface="Heiti SC Medium" charset="-122"/>
                <a:cs typeface="Heiti SC Medium" charset="-122"/>
              </a:rPr>
              <a:t>IACS</a:t>
            </a:r>
            <a:r>
              <a:rPr lang="zh-CN" altLang="en-US" b="1" dirty="0">
                <a:latin typeface="Heiti SC Medium" charset="-122"/>
                <a:ea typeface="Heiti SC Medium" charset="-122"/>
                <a:cs typeface="Heiti SC Medium" charset="-122"/>
              </a:rPr>
              <a:t>散货船共同规范项目和油轮共同规范项目的计算软件，在数十家大型造船企业使用，标志着</a:t>
            </a:r>
            <a:r>
              <a:rPr lang="en-US" altLang="zh-CN" b="1" dirty="0">
                <a:latin typeface="Heiti SC Medium" charset="-122"/>
                <a:ea typeface="Heiti SC Medium" charset="-122"/>
                <a:cs typeface="Heiti SC Medium" charset="-122"/>
              </a:rPr>
              <a:t>CCS</a:t>
            </a:r>
            <a:r>
              <a:rPr lang="zh-CN" altLang="en-US" b="1" dirty="0">
                <a:latin typeface="Heiti SC Medium" charset="-122"/>
                <a:ea typeface="Heiti SC Medium" charset="-122"/>
                <a:cs typeface="Heiti SC Medium" charset="-122"/>
              </a:rPr>
              <a:t>步入了国际船级社工程计算软件开发应用的先进行列。</a:t>
            </a:r>
          </a:p>
        </p:txBody>
      </p:sp>
      <p:sp>
        <p:nvSpPr>
          <p:cNvPr id="34" name="矩形 33"/>
          <p:cNvSpPr/>
          <p:nvPr/>
        </p:nvSpPr>
        <p:spPr>
          <a:xfrm>
            <a:off x="468313" y="3213100"/>
            <a:ext cx="8135937" cy="1533525"/>
          </a:xfrm>
          <a:prstGeom prst="rect">
            <a:avLst/>
          </a:prstGeom>
        </p:spPr>
        <p:txBody>
          <a:bodyPr>
            <a:spAutoFit/>
          </a:bodyPr>
          <a:lstStyle/>
          <a:p>
            <a:pPr algn="just" eaLnBrk="0" hangingPunct="0">
              <a:lnSpc>
                <a:spcPct val="130000"/>
              </a:lnSpc>
              <a:defRPr/>
            </a:pPr>
            <a:r>
              <a:rPr lang="zh-CN" altLang="en-US" b="1" dirty="0">
                <a:solidFill>
                  <a:schemeClr val="accent6"/>
                </a:solidFill>
                <a:latin typeface="Heiti SC Medium" charset="-122"/>
                <a:ea typeface="Heiti SC Medium" charset="-122"/>
                <a:cs typeface="Heiti SC Medium" charset="-122"/>
              </a:rPr>
              <a:t>        </a:t>
            </a:r>
            <a:r>
              <a:rPr lang="zh-CN" altLang="en-US" b="1" dirty="0">
                <a:latin typeface="Heiti SC Medium" charset="-122"/>
                <a:ea typeface="Heiti SC Medium" charset="-122"/>
                <a:cs typeface="Heiti SC Medium" charset="-122"/>
              </a:rPr>
              <a:t>累计开发、设计、建造的船型近千种，覆盖范围和市场占有率均居国内之首。设计建造的船型包括货船、散装自卸船、滚装运输船、成品油船、化学品船、小水线面双体船等，设计技术方面处于国内领先地位，形成了独特的优势，在国内外享有良好的声誉。</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3</a:t>
            </a:r>
            <a:r>
              <a:rPr lang="zh-CN" altLang="en-US" sz="2800" b="1" dirty="0">
                <a:solidFill>
                  <a:srgbClr val="000066"/>
                </a:solidFill>
                <a:latin typeface="Heiti SC Medium" charset="-122"/>
                <a:ea typeface="Heiti SC Medium" charset="-122"/>
                <a:cs typeface="Heiti SC Medium" charset="-122"/>
              </a:rPr>
              <a:t>、技术分工</a:t>
            </a:r>
            <a:endParaRPr lang="zh-CN" altLang="en-US" sz="2400" b="1" dirty="0">
              <a:solidFill>
                <a:srgbClr val="000066"/>
              </a:solidFill>
              <a:latin typeface="Heiti SC Medium" charset="-122"/>
              <a:ea typeface="Heiti SC Medium" charset="-122"/>
              <a:cs typeface="Heiti SC Medium" charset="-122"/>
            </a:endParaRPr>
          </a:p>
        </p:txBody>
      </p:sp>
      <p:graphicFrame>
        <p:nvGraphicFramePr>
          <p:cNvPr id="5" name="表格 4">
            <a:extLst/>
          </p:cNvPr>
          <p:cNvGraphicFramePr>
            <a:graphicFrameLocks noGrp="1"/>
          </p:cNvGraphicFramePr>
          <p:nvPr>
            <p:extLst>
              <p:ext uri="{D42A27DB-BD31-4B8C-83A1-F6EECF244321}">
                <p14:modId xmlns:p14="http://schemas.microsoft.com/office/powerpoint/2010/main" val="485934326"/>
              </p:ext>
            </p:extLst>
          </p:nvPr>
        </p:nvGraphicFramePr>
        <p:xfrm>
          <a:off x="395288" y="981075"/>
          <a:ext cx="8461376" cy="5537199"/>
        </p:xfrm>
        <a:graphic>
          <a:graphicData uri="http://schemas.openxmlformats.org/drawingml/2006/table">
            <a:tbl>
              <a:tblPr firstRow="1" bandRow="1">
                <a:tableStyleId>{5C22544A-7EE6-4342-B048-85BDC9FD1C3A}</a:tableStyleId>
              </a:tblPr>
              <a:tblGrid>
                <a:gridCol w="576094">
                  <a:extLst>
                    <a:ext uri="{9D8B030D-6E8A-4147-A177-3AD203B41FA5}">
                      <a16:colId xmlns:a16="http://schemas.microsoft.com/office/drawing/2014/main" val="20000"/>
                    </a:ext>
                  </a:extLst>
                </a:gridCol>
                <a:gridCol w="4140673">
                  <a:extLst>
                    <a:ext uri="{9D8B030D-6E8A-4147-A177-3AD203B41FA5}">
                      <a16:colId xmlns:a16="http://schemas.microsoft.com/office/drawing/2014/main" val="20001"/>
                    </a:ext>
                  </a:extLst>
                </a:gridCol>
                <a:gridCol w="972158">
                  <a:extLst>
                    <a:ext uri="{9D8B030D-6E8A-4147-A177-3AD203B41FA5}">
                      <a16:colId xmlns:a16="http://schemas.microsoft.com/office/drawing/2014/main" val="20002"/>
                    </a:ext>
                  </a:extLst>
                </a:gridCol>
                <a:gridCol w="2772451">
                  <a:extLst>
                    <a:ext uri="{9D8B030D-6E8A-4147-A177-3AD203B41FA5}">
                      <a16:colId xmlns:a16="http://schemas.microsoft.com/office/drawing/2014/main" val="20003"/>
                    </a:ext>
                  </a:extLst>
                </a:gridCol>
              </a:tblGrid>
              <a:tr h="365830">
                <a:tc>
                  <a:txBody>
                    <a:bodyPr/>
                    <a:lstStyle/>
                    <a:p>
                      <a:pPr algn="ctr">
                        <a:lnSpc>
                          <a:spcPct val="100000"/>
                        </a:lnSpc>
                      </a:pPr>
                      <a:r>
                        <a:rPr lang="zh-CN" altLang="en-US" sz="1600" b="1" i="0" dirty="0">
                          <a:solidFill>
                            <a:schemeClr val="accent4"/>
                          </a:solidFill>
                          <a:latin typeface="Heiti SC Medium" charset="-122"/>
                          <a:ea typeface="Heiti SC Medium" charset="-122"/>
                          <a:cs typeface="Heiti SC Medium" charset="-122"/>
                        </a:rPr>
                        <a:t>序号</a:t>
                      </a:r>
                    </a:p>
                  </a:txBody>
                  <a:tcPr marL="68583" marR="68583" marT="0" marB="0" anchor="ctr">
                    <a:solidFill>
                      <a:schemeClr val="accent1">
                        <a:lumMod val="75000"/>
                      </a:schemeClr>
                    </a:solidFill>
                  </a:tcPr>
                </a:tc>
                <a:tc>
                  <a:txBody>
                    <a:bodyPr/>
                    <a:lstStyle/>
                    <a:p>
                      <a:pPr algn="ctr">
                        <a:lnSpc>
                          <a:spcPct val="100000"/>
                        </a:lnSpc>
                      </a:pPr>
                      <a:r>
                        <a:rPr lang="zh-CN" altLang="en-US" sz="1600" b="1" i="0" dirty="0">
                          <a:solidFill>
                            <a:schemeClr val="accent4"/>
                          </a:solidFill>
                          <a:latin typeface="Heiti SC Medium" charset="-122"/>
                          <a:ea typeface="Heiti SC Medium" charset="-122"/>
                          <a:cs typeface="Heiti SC Medium" charset="-122"/>
                        </a:rPr>
                        <a:t>专题</a:t>
                      </a:r>
                    </a:p>
                  </a:txBody>
                  <a:tcPr marL="68583" marR="68583" marT="0" marB="0" anchor="ctr">
                    <a:solidFill>
                      <a:schemeClr val="accent1">
                        <a:lumMod val="75000"/>
                      </a:schemeClr>
                    </a:solidFill>
                  </a:tcPr>
                </a:tc>
                <a:tc>
                  <a:txBody>
                    <a:bodyPr/>
                    <a:lstStyle/>
                    <a:p>
                      <a:pPr algn="ctr">
                        <a:lnSpc>
                          <a:spcPct val="100000"/>
                        </a:lnSpc>
                      </a:pPr>
                      <a:r>
                        <a:rPr lang="zh-CN" altLang="en-US" sz="1600" b="1" i="0" dirty="0">
                          <a:solidFill>
                            <a:schemeClr val="accent4"/>
                          </a:solidFill>
                          <a:latin typeface="Heiti SC Medium" charset="-122"/>
                          <a:ea typeface="Heiti SC Medium" charset="-122"/>
                          <a:cs typeface="Heiti SC Medium" charset="-122"/>
                        </a:rPr>
                        <a:t>责任单位</a:t>
                      </a:r>
                    </a:p>
                  </a:txBody>
                  <a:tcPr marL="68583" marR="68583" marT="0" marB="0" anchor="ctr">
                    <a:solidFill>
                      <a:schemeClr val="accent1">
                        <a:lumMod val="75000"/>
                      </a:schemeClr>
                    </a:solidFill>
                  </a:tcPr>
                </a:tc>
                <a:tc>
                  <a:txBody>
                    <a:bodyPr/>
                    <a:lstStyle/>
                    <a:p>
                      <a:pPr algn="ctr">
                        <a:lnSpc>
                          <a:spcPct val="100000"/>
                        </a:lnSpc>
                      </a:pPr>
                      <a:r>
                        <a:rPr lang="zh-CN" altLang="en-US" sz="1600" b="1" i="0" dirty="0">
                          <a:solidFill>
                            <a:schemeClr val="accent4"/>
                          </a:solidFill>
                          <a:latin typeface="Heiti SC Medium" charset="-122"/>
                          <a:ea typeface="Heiti SC Medium" charset="-122"/>
                          <a:cs typeface="Heiti SC Medium" charset="-122"/>
                        </a:rPr>
                        <a:t>参研单位</a:t>
                      </a:r>
                    </a:p>
                  </a:txBody>
                  <a:tcPr marL="68583" marR="68583" marT="0" marB="0" anchor="ctr">
                    <a:solidFill>
                      <a:schemeClr val="accent1">
                        <a:lumMod val="75000"/>
                      </a:schemeClr>
                    </a:solidFill>
                  </a:tcPr>
                </a:tc>
                <a:extLst>
                  <a:ext uri="{0D108BD9-81ED-4DB2-BD59-A6C34878D82A}">
                    <a16:rowId xmlns:a16="http://schemas.microsoft.com/office/drawing/2014/main" val="10000"/>
                  </a:ext>
                </a:extLst>
              </a:tr>
              <a:tr h="685805">
                <a:tc>
                  <a:txBody>
                    <a:bodyPr/>
                    <a:lstStyle/>
                    <a:p>
                      <a:pPr marL="0" algn="ctr" defTabSz="914400" rtl="0" eaLnBrk="1" latinLnBrk="0" hangingPunct="1">
                        <a:lnSpc>
                          <a:spcPct val="100000"/>
                        </a:lnSpc>
                        <a:spcAft>
                          <a:spcPts val="0"/>
                        </a:spcAft>
                      </a:pPr>
                      <a:r>
                        <a:rPr lang="en-US" altLang="zh-CN" sz="1600" b="1" i="0" kern="1200" dirty="0">
                          <a:solidFill>
                            <a:schemeClr val="dk1"/>
                          </a:solidFill>
                          <a:effectLst/>
                          <a:latin typeface="Heiti SC Medium" charset="-122"/>
                          <a:ea typeface="Heiti SC Medium" charset="-122"/>
                          <a:cs typeface="Heiti SC Medium" charset="-122"/>
                        </a:rPr>
                        <a:t>1</a:t>
                      </a:r>
                      <a:endParaRPr lang="zh-CN" sz="1600" b="1" i="0" kern="1200" dirty="0">
                        <a:solidFill>
                          <a:schemeClr val="dk1"/>
                        </a:solidFill>
                        <a:effectLst/>
                        <a:latin typeface="Heiti SC Medium" charset="-122"/>
                        <a:ea typeface="Heiti SC Medium" charset="-122"/>
                        <a:cs typeface="Heiti SC Medium" charset="-122"/>
                      </a:endParaRPr>
                    </a:p>
                  </a:txBody>
                  <a:tcPr marL="68583" marR="68583" marT="0" marB="0" anchor="ctr">
                    <a:solidFill>
                      <a:schemeClr val="accent6">
                        <a:lumMod val="20000"/>
                        <a:lumOff val="80000"/>
                      </a:schemeClr>
                    </a:solidFill>
                  </a:tcPr>
                </a:tc>
                <a:tc>
                  <a:txBody>
                    <a:bodyPr/>
                    <a:lstStyle/>
                    <a:p>
                      <a:pPr algn="ctr">
                        <a:spcAft>
                          <a:spcPts val="0"/>
                        </a:spcAft>
                      </a:pPr>
                      <a:r>
                        <a:rPr lang="zh-CN" sz="1500" b="1" i="0" kern="100" dirty="0">
                          <a:latin typeface="Heiti SC Medium" charset="-122"/>
                          <a:ea typeface="Heiti SC Medium" charset="-122"/>
                          <a:cs typeface="Heiti SC Medium" charset="-122"/>
                        </a:rPr>
                        <a:t>航行态势智能感知系统总体分析和设计</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哈工程</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海兰信、上船院、</a:t>
                      </a:r>
                      <a:r>
                        <a:rPr lang="en-US" sz="1500" b="1" i="0" kern="100" dirty="0">
                          <a:solidFill>
                            <a:schemeClr val="tx1"/>
                          </a:solidFill>
                          <a:latin typeface="Heiti SC Medium" charset="-122"/>
                          <a:ea typeface="Heiti SC Medium" charset="-122"/>
                          <a:cs typeface="Heiti SC Medium" charset="-122"/>
                        </a:rPr>
                        <a:t>CCS</a:t>
                      </a:r>
                      <a:r>
                        <a:rPr lang="zh-CN" sz="1500" b="1" i="0" kern="100" dirty="0">
                          <a:solidFill>
                            <a:schemeClr val="tx1"/>
                          </a:solidFill>
                          <a:latin typeface="Heiti SC Medium" charset="-122"/>
                          <a:ea typeface="Heiti SC Medium" charset="-122"/>
                          <a:cs typeface="Heiti SC Medium" charset="-122"/>
                        </a:rPr>
                        <a:t>、中远海特、上海大学、武汉理工、集美大学</a:t>
                      </a:r>
                    </a:p>
                  </a:txBody>
                  <a:tcPr marL="68584" marR="68584" marT="0" marB="0" anchor="ctr">
                    <a:solidFill>
                      <a:schemeClr val="accent6">
                        <a:lumMod val="20000"/>
                        <a:lumOff val="80000"/>
                      </a:schemeClr>
                    </a:solidFill>
                  </a:tcPr>
                </a:tc>
                <a:extLst>
                  <a:ext uri="{0D108BD9-81ED-4DB2-BD59-A6C34878D82A}">
                    <a16:rowId xmlns:a16="http://schemas.microsoft.com/office/drawing/2014/main" val="10001"/>
                  </a:ext>
                </a:extLst>
              </a:tr>
              <a:tr h="431994">
                <a:tc>
                  <a:txBody>
                    <a:bodyPr/>
                    <a:lstStyle/>
                    <a:p>
                      <a:pPr marL="0" algn="ctr" defTabSz="914400" rtl="0" eaLnBrk="1" latinLnBrk="0" hangingPunct="1">
                        <a:lnSpc>
                          <a:spcPct val="100000"/>
                        </a:lnSpc>
                        <a:spcAft>
                          <a:spcPts val="0"/>
                        </a:spcAft>
                      </a:pPr>
                      <a:r>
                        <a:rPr lang="en-US" altLang="zh-CN" sz="1600" b="1" i="0" kern="1200" dirty="0">
                          <a:solidFill>
                            <a:schemeClr val="dk1"/>
                          </a:solidFill>
                          <a:effectLst/>
                          <a:latin typeface="Heiti SC Medium" charset="-122"/>
                          <a:ea typeface="Heiti SC Medium" charset="-122"/>
                          <a:cs typeface="Heiti SC Medium" charset="-122"/>
                        </a:rPr>
                        <a:t>2</a:t>
                      </a:r>
                      <a:endParaRPr lang="zh-CN" sz="1600" b="1" i="0" kern="1200" dirty="0">
                        <a:solidFill>
                          <a:schemeClr val="dk1"/>
                        </a:solidFill>
                        <a:effectLst/>
                        <a:latin typeface="Heiti SC Medium" charset="-122"/>
                        <a:ea typeface="Heiti SC Medium" charset="-122"/>
                        <a:cs typeface="Heiti SC Medium" charset="-122"/>
                      </a:endParaRPr>
                    </a:p>
                  </a:txBody>
                  <a:tcPr marL="68583" marR="68583" marT="0" marB="0" anchor="ctr"/>
                </a:tc>
                <a:tc>
                  <a:txBody>
                    <a:bodyPr/>
                    <a:lstStyle/>
                    <a:p>
                      <a:pPr algn="ctr">
                        <a:spcAft>
                          <a:spcPts val="0"/>
                        </a:spcAft>
                      </a:pPr>
                      <a:r>
                        <a:rPr lang="zh-CN" sz="1500" b="1" i="0" kern="100" dirty="0">
                          <a:latin typeface="Heiti SC Medium" charset="-122"/>
                          <a:ea typeface="Heiti SC Medium" charset="-122"/>
                          <a:cs typeface="Heiti SC Medium" charset="-122"/>
                        </a:rPr>
                        <a:t>固态导航雷达集成应用及多功能探测技术研究</a:t>
                      </a:r>
                    </a:p>
                  </a:txBody>
                  <a:tcPr marL="68584" marR="68584" marT="0" marB="0" anchor="ct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海兰信</a:t>
                      </a:r>
                    </a:p>
                  </a:txBody>
                  <a:tcPr marL="68584" marR="68584" marT="0" marB="0" anchor="ct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武汉理工</a:t>
                      </a:r>
                    </a:p>
                  </a:txBody>
                  <a:tcPr marL="68584" marR="68584" marT="0" marB="0" anchor="ctr"/>
                </a:tc>
                <a:extLst>
                  <a:ext uri="{0D108BD9-81ED-4DB2-BD59-A6C34878D82A}">
                    <a16:rowId xmlns:a16="http://schemas.microsoft.com/office/drawing/2014/main" val="10002"/>
                  </a:ext>
                </a:extLst>
              </a:tr>
              <a:tr h="503991">
                <a:tc>
                  <a:txBody>
                    <a:bodyPr/>
                    <a:lstStyle/>
                    <a:p>
                      <a:pPr marL="0" algn="ctr" defTabSz="914400" rtl="0" eaLnBrk="1" latinLnBrk="0" hangingPunct="1">
                        <a:lnSpc>
                          <a:spcPct val="100000"/>
                        </a:lnSpc>
                        <a:spcAft>
                          <a:spcPts val="0"/>
                        </a:spcAft>
                      </a:pPr>
                      <a:r>
                        <a:rPr lang="en-US" altLang="zh-CN" sz="1600" b="1" i="0" kern="1200" dirty="0">
                          <a:solidFill>
                            <a:schemeClr val="dk1"/>
                          </a:solidFill>
                          <a:effectLst/>
                          <a:latin typeface="Heiti SC Medium" charset="-122"/>
                          <a:ea typeface="Heiti SC Medium" charset="-122"/>
                          <a:cs typeface="Heiti SC Medium" charset="-122"/>
                        </a:rPr>
                        <a:t>3</a:t>
                      </a:r>
                      <a:endParaRPr lang="zh-CN" sz="1600" b="1" i="0" kern="1200" dirty="0">
                        <a:solidFill>
                          <a:schemeClr val="dk1"/>
                        </a:solidFill>
                        <a:effectLst/>
                        <a:latin typeface="Heiti SC Medium" charset="-122"/>
                        <a:ea typeface="Heiti SC Medium" charset="-122"/>
                        <a:cs typeface="Heiti SC Medium" charset="-122"/>
                      </a:endParaRPr>
                    </a:p>
                  </a:txBody>
                  <a:tcPr marL="68583" marR="68583" marT="0" marB="0" anchor="ctr">
                    <a:solidFill>
                      <a:schemeClr val="accent6">
                        <a:lumMod val="20000"/>
                        <a:lumOff val="80000"/>
                      </a:schemeClr>
                    </a:solidFill>
                  </a:tcPr>
                </a:tc>
                <a:tc>
                  <a:txBody>
                    <a:bodyPr/>
                    <a:lstStyle/>
                    <a:p>
                      <a:pPr algn="ctr">
                        <a:spcAft>
                          <a:spcPts val="0"/>
                        </a:spcAft>
                      </a:pPr>
                      <a:r>
                        <a:rPr lang="zh-CN" sz="1500" b="1" i="0" kern="100" dirty="0">
                          <a:latin typeface="Heiti SC Medium" charset="-122"/>
                          <a:ea typeface="Heiti SC Medium" charset="-122"/>
                          <a:cs typeface="Heiti SC Medium" charset="-122"/>
                        </a:rPr>
                        <a:t>船载多模激光雷达应用技术研究</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海兰信</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上海技物所、哈工程、上海大学</a:t>
                      </a:r>
                    </a:p>
                  </a:txBody>
                  <a:tcPr marL="68584" marR="68584" marT="0" marB="0" anchor="ctr">
                    <a:solidFill>
                      <a:schemeClr val="accent6">
                        <a:lumMod val="20000"/>
                        <a:lumOff val="80000"/>
                      </a:schemeClr>
                    </a:solidFill>
                  </a:tcPr>
                </a:tc>
                <a:extLst>
                  <a:ext uri="{0D108BD9-81ED-4DB2-BD59-A6C34878D82A}">
                    <a16:rowId xmlns:a16="http://schemas.microsoft.com/office/drawing/2014/main" val="10003"/>
                  </a:ext>
                </a:extLst>
              </a:tr>
              <a:tr h="487683">
                <a:tc>
                  <a:txBody>
                    <a:bodyPr/>
                    <a:lstStyle/>
                    <a:p>
                      <a:pPr marL="0" algn="ctr" defTabSz="914400" rtl="0" eaLnBrk="1" latinLnBrk="0" hangingPunct="1">
                        <a:lnSpc>
                          <a:spcPct val="100000"/>
                        </a:lnSpc>
                        <a:spcAft>
                          <a:spcPts val="0"/>
                        </a:spcAft>
                      </a:pPr>
                      <a:r>
                        <a:rPr lang="en-US" altLang="zh-CN" sz="1600" b="1" i="0" kern="1200" dirty="0">
                          <a:solidFill>
                            <a:schemeClr val="dk1"/>
                          </a:solidFill>
                          <a:effectLst/>
                          <a:latin typeface="Heiti SC Medium" charset="-122"/>
                          <a:ea typeface="Heiti SC Medium" charset="-122"/>
                          <a:cs typeface="Heiti SC Medium" charset="-122"/>
                        </a:rPr>
                        <a:t>4</a:t>
                      </a:r>
                      <a:endParaRPr lang="zh-CN" sz="1600" b="1" i="0" kern="1200" dirty="0">
                        <a:solidFill>
                          <a:schemeClr val="dk1"/>
                        </a:solidFill>
                        <a:effectLst/>
                        <a:latin typeface="Heiti SC Medium" charset="-122"/>
                        <a:ea typeface="Heiti SC Medium" charset="-122"/>
                        <a:cs typeface="Heiti SC Medium" charset="-122"/>
                      </a:endParaRPr>
                    </a:p>
                  </a:txBody>
                  <a:tcPr marL="68583" marR="68583" marT="0" marB="0" anchor="ctr"/>
                </a:tc>
                <a:tc>
                  <a:txBody>
                    <a:bodyPr/>
                    <a:lstStyle/>
                    <a:p>
                      <a:pPr algn="ctr">
                        <a:spcAft>
                          <a:spcPts val="0"/>
                        </a:spcAft>
                      </a:pPr>
                      <a:r>
                        <a:rPr lang="zh-CN" sz="1500" b="1" i="0" kern="100" dirty="0">
                          <a:latin typeface="Heiti SC Medium" charset="-122"/>
                          <a:ea typeface="Heiti SC Medium" charset="-122"/>
                          <a:cs typeface="Heiti SC Medium" charset="-122"/>
                        </a:rPr>
                        <a:t>船载热成像和可见光全景成像融合技术研究</a:t>
                      </a:r>
                    </a:p>
                  </a:txBody>
                  <a:tcPr marL="68584" marR="68584" marT="0" marB="0" anchor="ct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哈工程</a:t>
                      </a:r>
                    </a:p>
                  </a:txBody>
                  <a:tcPr marL="68584" marR="68584" marT="0" marB="0" anchor="ct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海兰信、上海大学</a:t>
                      </a:r>
                    </a:p>
                  </a:txBody>
                  <a:tcPr marL="68584" marR="68584" marT="0" marB="0" anchor="ctr"/>
                </a:tc>
                <a:extLst>
                  <a:ext uri="{0D108BD9-81ED-4DB2-BD59-A6C34878D82A}">
                    <a16:rowId xmlns:a16="http://schemas.microsoft.com/office/drawing/2014/main" val="10004"/>
                  </a:ext>
                </a:extLst>
              </a:tr>
              <a:tr h="503991">
                <a:tc>
                  <a:txBody>
                    <a:bodyPr/>
                    <a:lstStyle/>
                    <a:p>
                      <a:pPr marL="0" algn="ctr" defTabSz="914400" rtl="0" eaLnBrk="1" latinLnBrk="0" hangingPunct="1">
                        <a:lnSpc>
                          <a:spcPct val="100000"/>
                        </a:lnSpc>
                        <a:spcAft>
                          <a:spcPts val="0"/>
                        </a:spcAft>
                      </a:pPr>
                      <a:r>
                        <a:rPr lang="en-US" altLang="zh-CN" sz="1600" b="1" i="0" kern="1200" spc="-100" baseline="0" dirty="0">
                          <a:solidFill>
                            <a:schemeClr val="dk1"/>
                          </a:solidFill>
                          <a:effectLst/>
                          <a:latin typeface="Heiti SC Medium" charset="-122"/>
                          <a:ea typeface="Heiti SC Medium" charset="-122"/>
                          <a:cs typeface="Heiti SC Medium" charset="-122"/>
                        </a:rPr>
                        <a:t>5</a:t>
                      </a:r>
                      <a:endParaRPr lang="zh-CN" sz="1600" b="1" i="0" kern="1200" spc="-100" baseline="0" dirty="0">
                        <a:solidFill>
                          <a:schemeClr val="dk1"/>
                        </a:solidFill>
                        <a:effectLst/>
                        <a:latin typeface="Heiti SC Medium" charset="-122"/>
                        <a:ea typeface="Heiti SC Medium" charset="-122"/>
                        <a:cs typeface="Heiti SC Medium" charset="-122"/>
                      </a:endParaRPr>
                    </a:p>
                  </a:txBody>
                  <a:tcPr marL="68583" marR="68583" marT="0" marB="0" anchor="ctr">
                    <a:solidFill>
                      <a:schemeClr val="accent6">
                        <a:lumMod val="20000"/>
                        <a:lumOff val="80000"/>
                      </a:schemeClr>
                    </a:solidFill>
                  </a:tcPr>
                </a:tc>
                <a:tc>
                  <a:txBody>
                    <a:bodyPr/>
                    <a:lstStyle/>
                    <a:p>
                      <a:pPr algn="ctr">
                        <a:spcAft>
                          <a:spcPts val="0"/>
                        </a:spcAft>
                      </a:pPr>
                      <a:r>
                        <a:rPr lang="zh-CN" sz="1500" b="1" i="0" kern="100" dirty="0">
                          <a:latin typeface="Heiti SC Medium" charset="-122"/>
                          <a:ea typeface="Heiti SC Medium" charset="-122"/>
                          <a:cs typeface="Heiti SC Medium" charset="-122"/>
                        </a:rPr>
                        <a:t>高精度实时动态数字海图融合技术研究</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海兰信</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哈工程</a:t>
                      </a:r>
                    </a:p>
                  </a:txBody>
                  <a:tcPr marL="68584" marR="68584" marT="0" marB="0" anchor="ctr">
                    <a:solidFill>
                      <a:schemeClr val="accent6">
                        <a:lumMod val="20000"/>
                        <a:lumOff val="80000"/>
                      </a:schemeClr>
                    </a:solidFill>
                  </a:tcPr>
                </a:tc>
                <a:extLst>
                  <a:ext uri="{0D108BD9-81ED-4DB2-BD59-A6C34878D82A}">
                    <a16:rowId xmlns:a16="http://schemas.microsoft.com/office/drawing/2014/main" val="10005"/>
                  </a:ext>
                </a:extLst>
              </a:tr>
              <a:tr h="487683">
                <a:tc>
                  <a:txBody>
                    <a:bodyPr/>
                    <a:lstStyle/>
                    <a:p>
                      <a:pPr marL="0" algn="ctr" defTabSz="914400" rtl="0" eaLnBrk="1" latinLnBrk="0" hangingPunct="1">
                        <a:lnSpc>
                          <a:spcPct val="100000"/>
                        </a:lnSpc>
                        <a:spcAft>
                          <a:spcPts val="0"/>
                        </a:spcAft>
                      </a:pPr>
                      <a:r>
                        <a:rPr lang="en-US" altLang="zh-CN" sz="1600" b="1" i="0" kern="1200" dirty="0">
                          <a:solidFill>
                            <a:schemeClr val="dk1"/>
                          </a:solidFill>
                          <a:effectLst/>
                          <a:latin typeface="Heiti SC Medium" charset="-122"/>
                          <a:ea typeface="Heiti SC Medium" charset="-122"/>
                          <a:cs typeface="Heiti SC Medium" charset="-122"/>
                        </a:rPr>
                        <a:t>6</a:t>
                      </a:r>
                      <a:endParaRPr lang="zh-CN" sz="1600" b="1" i="0" kern="1200" dirty="0">
                        <a:solidFill>
                          <a:schemeClr val="dk1"/>
                        </a:solidFill>
                        <a:effectLst/>
                        <a:latin typeface="Heiti SC Medium" charset="-122"/>
                        <a:ea typeface="Heiti SC Medium" charset="-122"/>
                        <a:cs typeface="Heiti SC Medium" charset="-122"/>
                      </a:endParaRPr>
                    </a:p>
                  </a:txBody>
                  <a:tcPr marL="68583" marR="68583" marT="0" marB="0" anchor="ctr">
                    <a:solidFill>
                      <a:schemeClr val="bg1">
                        <a:lumMod val="95000"/>
                      </a:schemeClr>
                    </a:solidFill>
                  </a:tcPr>
                </a:tc>
                <a:tc>
                  <a:txBody>
                    <a:bodyPr/>
                    <a:lstStyle/>
                    <a:p>
                      <a:pPr algn="ctr">
                        <a:spcAft>
                          <a:spcPts val="0"/>
                        </a:spcAft>
                      </a:pPr>
                      <a:r>
                        <a:rPr lang="zh-CN" sz="1500" b="1" i="0" kern="100" spc="-150" baseline="0" dirty="0">
                          <a:latin typeface="Heiti SC Medium" charset="-122"/>
                          <a:ea typeface="Heiti SC Medium" charset="-122"/>
                          <a:cs typeface="Heiti SC Medium" charset="-122"/>
                        </a:rPr>
                        <a:t>针对甚高频语音及自然航行声号的声音识别应用技术研究</a:t>
                      </a:r>
                    </a:p>
                  </a:txBody>
                  <a:tcPr marL="68584" marR="68584" marT="0" marB="0" anchor="ctr">
                    <a:solidFill>
                      <a:schemeClr val="bg1">
                        <a:lumMod val="95000"/>
                      </a:schemeClr>
                    </a:solidFill>
                  </a:tcP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海兰信</a:t>
                      </a:r>
                    </a:p>
                  </a:txBody>
                  <a:tcPr marL="68584" marR="68584" marT="0" marB="0" anchor="ctr">
                    <a:solidFill>
                      <a:schemeClr val="bg1">
                        <a:lumMod val="95000"/>
                      </a:schemeClr>
                    </a:solidFill>
                  </a:tcP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哈工程</a:t>
                      </a:r>
                    </a:p>
                  </a:txBody>
                  <a:tcPr marL="68584" marR="68584" marT="0" marB="0" anchor="ctr">
                    <a:solidFill>
                      <a:schemeClr val="bg1">
                        <a:lumMod val="95000"/>
                      </a:schemeClr>
                    </a:solidFill>
                  </a:tcPr>
                </a:tc>
                <a:extLst>
                  <a:ext uri="{0D108BD9-81ED-4DB2-BD59-A6C34878D82A}">
                    <a16:rowId xmlns:a16="http://schemas.microsoft.com/office/drawing/2014/main" val="10006"/>
                  </a:ext>
                </a:extLst>
              </a:tr>
              <a:tr h="428742">
                <a:tc>
                  <a:txBody>
                    <a:bodyPr/>
                    <a:lstStyle/>
                    <a:p>
                      <a:pPr marL="0" algn="ctr" defTabSz="914400" rtl="0" eaLnBrk="1" latinLnBrk="0" hangingPunct="1">
                        <a:lnSpc>
                          <a:spcPct val="100000"/>
                        </a:lnSpc>
                        <a:spcAft>
                          <a:spcPts val="0"/>
                        </a:spcAft>
                      </a:pPr>
                      <a:r>
                        <a:rPr lang="en-US" altLang="zh-CN" sz="1600" b="1" i="0" kern="1200" dirty="0">
                          <a:solidFill>
                            <a:schemeClr val="dk1"/>
                          </a:solidFill>
                          <a:effectLst/>
                          <a:latin typeface="Heiti SC Medium" charset="-122"/>
                          <a:ea typeface="Heiti SC Medium" charset="-122"/>
                          <a:cs typeface="Heiti SC Medium" charset="-122"/>
                        </a:rPr>
                        <a:t>7</a:t>
                      </a:r>
                      <a:endParaRPr lang="zh-CN" sz="1600" b="1" i="0" kern="1200" dirty="0">
                        <a:solidFill>
                          <a:schemeClr val="dk1"/>
                        </a:solidFill>
                        <a:effectLst/>
                        <a:latin typeface="Heiti SC Medium" charset="-122"/>
                        <a:ea typeface="Heiti SC Medium" charset="-122"/>
                        <a:cs typeface="Heiti SC Medium" charset="-122"/>
                      </a:endParaRPr>
                    </a:p>
                  </a:txBody>
                  <a:tcPr marL="68583" marR="68583" marT="0" marB="0" anchor="ctr">
                    <a:solidFill>
                      <a:schemeClr val="accent6">
                        <a:lumMod val="20000"/>
                        <a:lumOff val="80000"/>
                      </a:schemeClr>
                    </a:solidFill>
                  </a:tcPr>
                </a:tc>
                <a:tc>
                  <a:txBody>
                    <a:bodyPr/>
                    <a:lstStyle/>
                    <a:p>
                      <a:pPr algn="ctr">
                        <a:spcAft>
                          <a:spcPts val="0"/>
                        </a:spcAft>
                      </a:pPr>
                      <a:r>
                        <a:rPr lang="zh-CN" sz="1500" b="1" i="0" kern="100">
                          <a:latin typeface="Heiti SC Medium" charset="-122"/>
                          <a:ea typeface="Heiti SC Medium" charset="-122"/>
                          <a:cs typeface="Heiti SC Medium" charset="-122"/>
                        </a:rPr>
                        <a:t>基于</a:t>
                      </a:r>
                      <a:r>
                        <a:rPr lang="en-US" sz="1500" b="1" i="0" kern="100">
                          <a:latin typeface="Heiti SC Medium" charset="-122"/>
                          <a:ea typeface="Heiti SC Medium" charset="-122"/>
                          <a:cs typeface="Heiti SC Medium" charset="-122"/>
                        </a:rPr>
                        <a:t>GNSS-R</a:t>
                      </a:r>
                      <a:r>
                        <a:rPr lang="zh-CN" sz="1500" b="1" i="0" kern="100">
                          <a:latin typeface="Heiti SC Medium" charset="-122"/>
                          <a:ea typeface="Heiti SC Medium" charset="-122"/>
                          <a:cs typeface="Heiti SC Medium" charset="-122"/>
                        </a:rPr>
                        <a:t>的航行环境感知与识别技术研究</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大连海事</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哈工程、海兰信</a:t>
                      </a:r>
                    </a:p>
                  </a:txBody>
                  <a:tcPr marL="68584" marR="68584" marT="0" marB="0" anchor="ctr">
                    <a:solidFill>
                      <a:schemeClr val="accent6">
                        <a:lumMod val="20000"/>
                        <a:lumOff val="80000"/>
                      </a:schemeClr>
                    </a:solidFill>
                  </a:tcPr>
                </a:tc>
                <a:extLst>
                  <a:ext uri="{0D108BD9-81ED-4DB2-BD59-A6C34878D82A}">
                    <a16:rowId xmlns:a16="http://schemas.microsoft.com/office/drawing/2014/main" val="10007"/>
                  </a:ext>
                </a:extLst>
              </a:tr>
              <a:tr h="467992">
                <a:tc>
                  <a:txBody>
                    <a:bodyPr/>
                    <a:lstStyle/>
                    <a:p>
                      <a:pPr marL="0" algn="ctr" defTabSz="914400" rtl="0" eaLnBrk="1" latinLnBrk="0" hangingPunct="1">
                        <a:lnSpc>
                          <a:spcPct val="100000"/>
                        </a:lnSpc>
                        <a:spcAft>
                          <a:spcPts val="0"/>
                        </a:spcAft>
                      </a:pPr>
                      <a:r>
                        <a:rPr lang="en-US" altLang="zh-CN" sz="1600" b="1" i="0" kern="1200" dirty="0">
                          <a:solidFill>
                            <a:schemeClr val="dk1"/>
                          </a:solidFill>
                          <a:effectLst/>
                          <a:latin typeface="Heiti SC Medium" charset="-122"/>
                          <a:ea typeface="Heiti SC Medium" charset="-122"/>
                          <a:cs typeface="Heiti SC Medium" charset="-122"/>
                        </a:rPr>
                        <a:t>8</a:t>
                      </a:r>
                      <a:endParaRPr lang="zh-CN" sz="1600" b="1" i="0" kern="1200" dirty="0">
                        <a:solidFill>
                          <a:schemeClr val="dk1"/>
                        </a:solidFill>
                        <a:effectLst/>
                        <a:latin typeface="Heiti SC Medium" charset="-122"/>
                        <a:ea typeface="Heiti SC Medium" charset="-122"/>
                        <a:cs typeface="Heiti SC Medium" charset="-122"/>
                      </a:endParaRPr>
                    </a:p>
                  </a:txBody>
                  <a:tcPr marL="68583" marR="68583" marT="0" marB="0" anchor="ctr">
                    <a:solidFill>
                      <a:schemeClr val="accent3">
                        <a:lumMod val="95000"/>
                      </a:schemeClr>
                    </a:solidFill>
                  </a:tcPr>
                </a:tc>
                <a:tc>
                  <a:txBody>
                    <a:bodyPr/>
                    <a:lstStyle/>
                    <a:p>
                      <a:pPr algn="ctr">
                        <a:spcAft>
                          <a:spcPts val="0"/>
                        </a:spcAft>
                      </a:pPr>
                      <a:r>
                        <a:rPr lang="zh-CN" sz="1500" b="1" i="0" kern="100">
                          <a:latin typeface="Heiti SC Medium" charset="-122"/>
                          <a:ea typeface="Heiti SC Medium" charset="-122"/>
                          <a:cs typeface="Heiti SC Medium" charset="-122"/>
                        </a:rPr>
                        <a:t>空间信息平台下航行环境数据整合与空间分析</a:t>
                      </a:r>
                    </a:p>
                  </a:txBody>
                  <a:tcPr marL="68584" marR="68584" marT="0" marB="0" anchor="ctr">
                    <a:solidFill>
                      <a:schemeClr val="accent3">
                        <a:lumMod val="95000"/>
                      </a:schemeClr>
                    </a:solidFill>
                  </a:tcP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大连海事</a:t>
                      </a:r>
                    </a:p>
                  </a:txBody>
                  <a:tcPr marL="68584" marR="68584" marT="0" marB="0" anchor="ctr">
                    <a:solidFill>
                      <a:schemeClr val="accent3">
                        <a:lumMod val="95000"/>
                      </a:schemeClr>
                    </a:solidFill>
                  </a:tcP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哈工程</a:t>
                      </a:r>
                    </a:p>
                  </a:txBody>
                  <a:tcPr marL="68584" marR="68584" marT="0" marB="0" anchor="ctr">
                    <a:solidFill>
                      <a:schemeClr val="accent3">
                        <a:lumMod val="95000"/>
                      </a:schemeClr>
                    </a:solidFill>
                  </a:tcPr>
                </a:tc>
                <a:extLst>
                  <a:ext uri="{0D108BD9-81ED-4DB2-BD59-A6C34878D82A}">
                    <a16:rowId xmlns:a16="http://schemas.microsoft.com/office/drawing/2014/main" val="10008"/>
                  </a:ext>
                </a:extLst>
              </a:tr>
              <a:tr h="487683">
                <a:tc>
                  <a:txBody>
                    <a:bodyPr/>
                    <a:lstStyle/>
                    <a:p>
                      <a:pPr marL="0" algn="ctr" defTabSz="914400" rtl="0" eaLnBrk="1" latinLnBrk="0" hangingPunct="1">
                        <a:lnSpc>
                          <a:spcPct val="100000"/>
                        </a:lnSpc>
                        <a:spcAft>
                          <a:spcPts val="0"/>
                        </a:spcAft>
                      </a:pPr>
                      <a:r>
                        <a:rPr lang="en-US" altLang="zh-CN" sz="1600" b="1" i="0" kern="1200" dirty="0">
                          <a:solidFill>
                            <a:schemeClr val="dk1"/>
                          </a:solidFill>
                          <a:effectLst/>
                          <a:latin typeface="Heiti SC Medium" charset="-122"/>
                          <a:ea typeface="Heiti SC Medium" charset="-122"/>
                          <a:cs typeface="Heiti SC Medium" charset="-122"/>
                        </a:rPr>
                        <a:t>9</a:t>
                      </a:r>
                      <a:endParaRPr lang="zh-CN" sz="1600" b="1" i="0" kern="1200" dirty="0">
                        <a:solidFill>
                          <a:schemeClr val="dk1"/>
                        </a:solidFill>
                        <a:effectLst/>
                        <a:latin typeface="Heiti SC Medium" charset="-122"/>
                        <a:ea typeface="Heiti SC Medium" charset="-122"/>
                        <a:cs typeface="Heiti SC Medium" charset="-122"/>
                      </a:endParaRPr>
                    </a:p>
                  </a:txBody>
                  <a:tcPr marL="68583" marR="68583" marT="0" marB="0" anchor="ctr">
                    <a:solidFill>
                      <a:schemeClr val="accent6">
                        <a:lumMod val="20000"/>
                        <a:lumOff val="80000"/>
                      </a:schemeClr>
                    </a:solidFill>
                  </a:tcPr>
                </a:tc>
                <a:tc>
                  <a:txBody>
                    <a:bodyPr/>
                    <a:lstStyle/>
                    <a:p>
                      <a:pPr algn="ctr">
                        <a:spcAft>
                          <a:spcPts val="0"/>
                        </a:spcAft>
                      </a:pPr>
                      <a:r>
                        <a:rPr lang="zh-CN" sz="1500" b="1" i="0" kern="100">
                          <a:latin typeface="Heiti SC Medium" charset="-122"/>
                          <a:ea typeface="Heiti SC Medium" charset="-122"/>
                          <a:cs typeface="Heiti SC Medium" charset="-122"/>
                        </a:rPr>
                        <a:t>多源感知数据的态势重构技术研究</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哈工程</a:t>
                      </a:r>
                    </a:p>
                  </a:txBody>
                  <a:tcPr marL="68584" marR="68584" marT="0" marB="0" anchor="ctr">
                    <a:solidFill>
                      <a:schemeClr val="accent6">
                        <a:lumMod val="20000"/>
                        <a:lumOff val="80000"/>
                      </a:schemeClr>
                    </a:solidFill>
                  </a:tcP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上海大学、上船院</a:t>
                      </a:r>
                    </a:p>
                  </a:txBody>
                  <a:tcPr marL="68584" marR="68584" marT="0" marB="0" anchor="ctr">
                    <a:solidFill>
                      <a:schemeClr val="accent6">
                        <a:lumMod val="20000"/>
                        <a:lumOff val="80000"/>
                      </a:schemeClr>
                    </a:solidFill>
                  </a:tcPr>
                </a:tc>
                <a:extLst>
                  <a:ext uri="{0D108BD9-81ED-4DB2-BD59-A6C34878D82A}">
                    <a16:rowId xmlns:a16="http://schemas.microsoft.com/office/drawing/2014/main" val="10009"/>
                  </a:ext>
                </a:extLst>
              </a:tr>
              <a:tr h="685805">
                <a:tc>
                  <a:txBody>
                    <a:bodyPr/>
                    <a:lstStyle/>
                    <a:p>
                      <a:pPr marL="0" algn="ctr" defTabSz="914400" rtl="0" eaLnBrk="1" latinLnBrk="0" hangingPunct="1">
                        <a:lnSpc>
                          <a:spcPct val="100000"/>
                        </a:lnSpc>
                        <a:spcAft>
                          <a:spcPts val="0"/>
                        </a:spcAft>
                      </a:pPr>
                      <a:r>
                        <a:rPr lang="en-US" altLang="zh-CN" sz="1600" b="1" i="0" kern="1200" spc="-100" baseline="0" dirty="0">
                          <a:solidFill>
                            <a:schemeClr val="dk1"/>
                          </a:solidFill>
                          <a:effectLst/>
                          <a:latin typeface="Heiti SC Medium" charset="-122"/>
                          <a:ea typeface="Heiti SC Medium" charset="-122"/>
                          <a:cs typeface="Heiti SC Medium" charset="-122"/>
                        </a:rPr>
                        <a:t>10</a:t>
                      </a:r>
                      <a:endParaRPr lang="zh-CN" sz="1600" b="1" i="0" kern="1200" spc="-100" baseline="0" dirty="0">
                        <a:solidFill>
                          <a:schemeClr val="dk1"/>
                        </a:solidFill>
                        <a:effectLst/>
                        <a:latin typeface="Heiti SC Medium" charset="-122"/>
                        <a:ea typeface="Heiti SC Medium" charset="-122"/>
                        <a:cs typeface="Heiti SC Medium" charset="-122"/>
                      </a:endParaRPr>
                    </a:p>
                  </a:txBody>
                  <a:tcPr marL="68583" marR="68583" marT="0" marB="0" anchor="ctr">
                    <a:solidFill>
                      <a:schemeClr val="accent3">
                        <a:lumMod val="95000"/>
                      </a:schemeClr>
                    </a:solidFill>
                  </a:tcPr>
                </a:tc>
                <a:tc>
                  <a:txBody>
                    <a:bodyPr/>
                    <a:lstStyle/>
                    <a:p>
                      <a:pPr algn="ctr">
                        <a:spcAft>
                          <a:spcPts val="0"/>
                        </a:spcAft>
                      </a:pPr>
                      <a:r>
                        <a:rPr lang="zh-CN" sz="1500" b="1" i="0" kern="100">
                          <a:latin typeface="Heiti SC Medium" charset="-122"/>
                          <a:ea typeface="Heiti SC Medium" charset="-122"/>
                          <a:cs typeface="Heiti SC Medium" charset="-122"/>
                        </a:rPr>
                        <a:t>航行态势智能感知系统集成和试验验证</a:t>
                      </a:r>
                    </a:p>
                  </a:txBody>
                  <a:tcPr marL="68584" marR="68584" marT="0" marB="0" anchor="ctr">
                    <a:solidFill>
                      <a:schemeClr val="accent3">
                        <a:lumMod val="95000"/>
                      </a:schemeClr>
                    </a:solidFill>
                  </a:tcPr>
                </a:tc>
                <a:tc>
                  <a:txBody>
                    <a:bodyPr/>
                    <a:lstStyle/>
                    <a:p>
                      <a:pPr algn="ctr">
                        <a:spcAft>
                          <a:spcPts val="0"/>
                        </a:spcAft>
                      </a:pPr>
                      <a:r>
                        <a:rPr lang="zh-CN" sz="1500" b="1" i="0" kern="100" dirty="0">
                          <a:solidFill>
                            <a:srgbClr val="C00000"/>
                          </a:solidFill>
                          <a:latin typeface="Heiti SC Medium" charset="-122"/>
                          <a:ea typeface="Heiti SC Medium" charset="-122"/>
                          <a:cs typeface="Heiti SC Medium" charset="-122"/>
                        </a:rPr>
                        <a:t>中远海特</a:t>
                      </a:r>
                    </a:p>
                  </a:txBody>
                  <a:tcPr marL="68584" marR="68584" marT="0" marB="0" anchor="ctr">
                    <a:solidFill>
                      <a:schemeClr val="accent3">
                        <a:lumMod val="95000"/>
                      </a:schemeClr>
                    </a:solidFill>
                  </a:tcPr>
                </a:tc>
                <a:tc>
                  <a:txBody>
                    <a:bodyPr/>
                    <a:lstStyle/>
                    <a:p>
                      <a:pPr algn="ctr">
                        <a:spcAft>
                          <a:spcPts val="0"/>
                        </a:spcAft>
                      </a:pPr>
                      <a:r>
                        <a:rPr lang="zh-CN" sz="1500" b="1" i="0" kern="100" dirty="0">
                          <a:solidFill>
                            <a:schemeClr val="tx1"/>
                          </a:solidFill>
                          <a:latin typeface="Heiti SC Medium" charset="-122"/>
                          <a:ea typeface="Heiti SC Medium" charset="-122"/>
                          <a:cs typeface="Heiti SC Medium" charset="-122"/>
                        </a:rPr>
                        <a:t>哈工程、海兰信、上海大学、大连海事、上海技物所、武汉理工</a:t>
                      </a:r>
                    </a:p>
                  </a:txBody>
                  <a:tcPr marL="68584" marR="68584" marT="0" marB="0" anchor="ctr">
                    <a:solidFill>
                      <a:schemeClr val="accent3">
                        <a:lumMod val="95000"/>
                      </a:schemeClr>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9" name="Group 29"/>
          <p:cNvGrpSpPr>
            <a:grpSpLocks/>
          </p:cNvGrpSpPr>
          <p:nvPr/>
        </p:nvGrpSpPr>
        <p:grpSpPr bwMode="auto">
          <a:xfrm>
            <a:off x="576263" y="898529"/>
            <a:ext cx="3615344" cy="468313"/>
            <a:chOff x="1728" y="1920"/>
            <a:chExt cx="3698" cy="295"/>
          </a:xfrm>
        </p:grpSpPr>
        <p:sp>
          <p:nvSpPr>
            <p:cNvPr id="20" name="AutoShape 31"/>
            <p:cNvSpPr>
              <a:spLocks noChangeArrowheads="1"/>
            </p:cNvSpPr>
            <p:nvPr/>
          </p:nvSpPr>
          <p:spPr bwMode="gray">
            <a:xfrm>
              <a:off x="1728" y="1920"/>
              <a:ext cx="3262" cy="295"/>
            </a:xfrm>
            <a:prstGeom prst="roundRect">
              <a:avLst>
                <a:gd name="adj" fmla="val 10889"/>
              </a:avLst>
            </a:prstGeom>
            <a:solidFill>
              <a:schemeClr val="accent5"/>
            </a:solidFill>
            <a:ln w="25400">
              <a:solidFill>
                <a:schemeClr val="accent1">
                  <a:lumMod val="90000"/>
                </a:schemeClr>
              </a:solidFill>
              <a:round/>
              <a:headEnd/>
              <a:tailEnd/>
            </a:ln>
            <a:effectLst>
              <a:outerShdw dist="107763" dir="2700000" algn="ctr" rotWithShape="0">
                <a:schemeClr val="bg2">
                  <a:alpha val="50000"/>
                </a:schemeClr>
              </a:outerShdw>
            </a:effectLst>
          </p:spPr>
          <p:txBody>
            <a:bodyPr wrap="none" anchor="ctr"/>
            <a:lstStyle/>
            <a:p>
              <a:pPr eaLnBrk="0" hangingPunct="0">
                <a:defRPr/>
              </a:pPr>
              <a:endParaRPr lang="zh-CN" altLang="en-US"/>
            </a:p>
          </p:txBody>
        </p:sp>
        <p:sp>
          <p:nvSpPr>
            <p:cNvPr id="19465" name="Text Box 33"/>
            <p:cNvSpPr txBox="1">
              <a:spLocks noChangeArrowheads="1"/>
            </p:cNvSpPr>
            <p:nvPr/>
          </p:nvSpPr>
          <p:spPr bwMode="gray">
            <a:xfrm>
              <a:off x="1911" y="1930"/>
              <a:ext cx="3515" cy="285"/>
            </a:xfrm>
            <a:prstGeom prst="rect">
              <a:avLst/>
            </a:prstGeom>
            <a:noFill/>
            <a:ln w="9525" algn="ctr">
              <a:noFill/>
              <a:miter lim="800000"/>
              <a:headEnd/>
              <a:tailEnd/>
            </a:ln>
          </p:spPr>
          <p:txBody>
            <a:bodyPr>
              <a:spAutoFit/>
            </a:bodyPr>
            <a:lstStyle/>
            <a:p>
              <a:pPr eaLnBrk="0" hangingPunct="0">
                <a:lnSpc>
                  <a:spcPct val="130000"/>
                </a:lnSpc>
              </a:pPr>
              <a:r>
                <a:rPr lang="zh-CN" altLang="en-US" b="1" dirty="0">
                  <a:solidFill>
                    <a:srgbClr val="FF0000"/>
                  </a:solidFill>
                  <a:latin typeface="Heiti SC Medium" charset="-122"/>
                  <a:ea typeface="Heiti SC Medium" charset="-122"/>
                  <a:cs typeface="Heiti SC Medium" charset="-122"/>
                </a:rPr>
                <a:t>背景</a:t>
              </a:r>
              <a:r>
                <a:rPr lang="en-US" altLang="zh-CN" b="1" dirty="0">
                  <a:solidFill>
                    <a:srgbClr val="FF0000"/>
                  </a:solidFill>
                  <a:latin typeface="Heiti SC Medium" charset="-122"/>
                  <a:ea typeface="Heiti SC Medium" charset="-122"/>
                  <a:cs typeface="Heiti SC Medium" charset="-122"/>
                </a:rPr>
                <a:t>2</a:t>
              </a:r>
              <a:r>
                <a:rPr lang="zh-CN" altLang="en-US" b="1" dirty="0">
                  <a:solidFill>
                    <a:srgbClr val="FF0000"/>
                  </a:solidFill>
                  <a:latin typeface="Heiti SC Medium" charset="-122"/>
                  <a:ea typeface="Heiti SC Medium" charset="-122"/>
                  <a:cs typeface="Heiti SC Medium" charset="-122"/>
                </a:rPr>
                <a:t>：智能船发展的需要</a:t>
              </a:r>
            </a:p>
          </p:txBody>
        </p:sp>
      </p:grpSp>
      <p:sp>
        <p:nvSpPr>
          <p:cNvPr id="19460" name="矩形 12"/>
          <p:cNvSpPr>
            <a:spLocks noChangeArrowheads="1"/>
          </p:cNvSpPr>
          <p:nvPr/>
        </p:nvSpPr>
        <p:spPr bwMode="auto">
          <a:xfrm>
            <a:off x="737088" y="1584316"/>
            <a:ext cx="7853977" cy="1052596"/>
          </a:xfrm>
          <a:prstGeom prst="rect">
            <a:avLst/>
          </a:prstGeom>
          <a:noFill/>
          <a:ln w="9525">
            <a:noFill/>
            <a:miter lim="800000"/>
            <a:headEnd/>
            <a:tailEnd/>
          </a:ln>
        </p:spPr>
        <p:txBody>
          <a:bodyPr wrap="square">
            <a:spAutoFit/>
          </a:bodyPr>
          <a:lstStyle/>
          <a:p>
            <a:pPr algn="just" eaLnBrk="0" hangingPunct="0">
              <a:lnSpc>
                <a:spcPct val="130000"/>
              </a:lnSpc>
            </a:pPr>
            <a:r>
              <a:rPr lang="zh-CN" altLang="en-US" sz="1600" b="1" dirty="0">
                <a:latin typeface="Heiti SC Medium" charset="-122"/>
                <a:ea typeface="Heiti SC Medium" charset="-122"/>
                <a:cs typeface="Heiti SC Medium" charset="-122"/>
              </a:rPr>
              <a:t>    智能船舶</a:t>
            </a:r>
            <a:r>
              <a:rPr lang="en-US" altLang="zh-CN" sz="1600" b="1" dirty="0">
                <a:latin typeface="Heiti SC Medium" charset="-122"/>
                <a:ea typeface="Heiti SC Medium" charset="-122"/>
                <a:cs typeface="Heiti SC Medium" charset="-122"/>
              </a:rPr>
              <a:t>1.0</a:t>
            </a:r>
            <a:r>
              <a:rPr lang="zh-CN" altLang="en-US" sz="1600" b="1" dirty="0">
                <a:latin typeface="Heiti SC Medium" charset="-122"/>
                <a:ea typeface="Heiti SC Medium" charset="-122"/>
                <a:cs typeface="Heiti SC Medium" charset="-122"/>
              </a:rPr>
              <a:t>研发专项已进入陆上总体联调阶段，航行决策还是基于原有感知设备。在启动新一代智能船重大科研专项之前，有必要突破航行态势感知技术，为智能船进一步发展奠定基础，提高船舶智能化水平。</a:t>
            </a:r>
          </a:p>
        </p:txBody>
      </p:sp>
      <p:sp>
        <p:nvSpPr>
          <p:cNvPr id="13" name="对角圆角矩形 12"/>
          <p:cNvSpPr/>
          <p:nvPr/>
        </p:nvSpPr>
        <p:spPr bwMode="auto">
          <a:xfrm>
            <a:off x="576263" y="2744924"/>
            <a:ext cx="8100193" cy="1635475"/>
          </a:xfrm>
          <a:prstGeom prst="round2DiagRect">
            <a:avLst/>
          </a:prstGeom>
          <a:solidFill>
            <a:schemeClr val="accent5"/>
          </a:solidFill>
          <a:ln w="12700" cap="flat" cmpd="sng" algn="ctr">
            <a:solidFill>
              <a:schemeClr val="accent5">
                <a:lumMod val="50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a:lstStyle/>
          <a:p>
            <a:pPr marL="609600" indent="-609600" eaLnBrk="0" hangingPunct="0">
              <a:lnSpc>
                <a:spcPct val="80000"/>
              </a:lnSpc>
              <a:spcBef>
                <a:spcPct val="20000"/>
              </a:spcBef>
              <a:defRPr/>
            </a:pPr>
            <a:endParaRPr lang="zh-CN" altLang="en-US" sz="2600">
              <a:ea typeface="幼圆" pitchFamily="49" charset="-122"/>
            </a:endParaRPr>
          </a:p>
        </p:txBody>
      </p:sp>
      <p:sp>
        <p:nvSpPr>
          <p:cNvPr id="19462" name="矩形 11"/>
          <p:cNvSpPr>
            <a:spLocks noChangeArrowheads="1"/>
          </p:cNvSpPr>
          <p:nvPr/>
        </p:nvSpPr>
        <p:spPr bwMode="auto">
          <a:xfrm>
            <a:off x="737088" y="2851729"/>
            <a:ext cx="7741263" cy="1449628"/>
          </a:xfrm>
          <a:prstGeom prst="rect">
            <a:avLst/>
          </a:prstGeom>
          <a:noFill/>
          <a:ln w="9525">
            <a:noFill/>
            <a:miter lim="800000"/>
            <a:headEnd/>
            <a:tailEnd/>
          </a:ln>
        </p:spPr>
        <p:txBody>
          <a:bodyPr wrap="square">
            <a:spAutoFit/>
          </a:bodyPr>
          <a:lstStyle/>
          <a:p>
            <a:pPr marL="342900" indent="-342900" algn="just" eaLnBrk="0" hangingPunct="0">
              <a:lnSpc>
                <a:spcPct val="130000"/>
              </a:lnSpc>
              <a:spcBef>
                <a:spcPts val="600"/>
              </a:spcBef>
              <a:buFontTx/>
              <a:buBlip>
                <a:blip r:embed="rId3"/>
              </a:buBlip>
            </a:pPr>
            <a:r>
              <a:rPr lang="zh-CN" altLang="en-US" sz="1600" b="1" dirty="0">
                <a:solidFill>
                  <a:srgbClr val="FF0000"/>
                </a:solidFill>
                <a:latin typeface="Heiti SC Medium" charset="-122"/>
                <a:ea typeface="Heiti SC Medium" charset="-122"/>
                <a:cs typeface="Heiti SC Medium" charset="-122"/>
              </a:rPr>
              <a:t>新的感知手段、新的信息融合方法、新的信息表达方式的应用推动船舶航行感知手段的升级，推动智能船的发展。</a:t>
            </a:r>
            <a:endParaRPr lang="en-US" altLang="zh-CN" sz="1600" b="1" dirty="0">
              <a:solidFill>
                <a:srgbClr val="FF0000"/>
              </a:solidFill>
              <a:latin typeface="Heiti SC Medium" charset="-122"/>
              <a:ea typeface="Heiti SC Medium" charset="-122"/>
              <a:cs typeface="Heiti SC Medium" charset="-122"/>
            </a:endParaRPr>
          </a:p>
          <a:p>
            <a:pPr marL="342900" indent="-342900" algn="just" eaLnBrk="0" hangingPunct="0">
              <a:lnSpc>
                <a:spcPct val="130000"/>
              </a:lnSpc>
              <a:spcBef>
                <a:spcPts val="600"/>
              </a:spcBef>
              <a:buFontTx/>
              <a:buBlip>
                <a:blip r:embed="rId3"/>
              </a:buBlip>
            </a:pPr>
            <a:r>
              <a:rPr lang="zh-CN" altLang="en-US" sz="1600" b="1" dirty="0">
                <a:solidFill>
                  <a:srgbClr val="FF0000"/>
                </a:solidFill>
                <a:latin typeface="Heiti SC Medium" charset="-122"/>
                <a:ea typeface="Heiti SC Medium" charset="-122"/>
                <a:cs typeface="Heiti SC Medium" charset="-122"/>
              </a:rPr>
              <a:t>未来船舶向</a:t>
            </a:r>
            <a:r>
              <a:rPr lang="zh-CN" altLang="en-US" sz="1600" b="1" dirty="0">
                <a:solidFill>
                  <a:srgbClr val="002060"/>
                </a:solidFill>
                <a:latin typeface="Heiti SC Medium" charset="-122"/>
                <a:ea typeface="Heiti SC Medium" charset="-122"/>
                <a:cs typeface="Heiti SC Medium" charset="-122"/>
              </a:rPr>
              <a:t>远程控制</a:t>
            </a:r>
            <a:r>
              <a:rPr lang="zh-CN" altLang="en-US" sz="1600" b="1" dirty="0">
                <a:solidFill>
                  <a:srgbClr val="FF0000"/>
                </a:solidFill>
                <a:latin typeface="Heiti SC Medium" charset="-122"/>
                <a:ea typeface="Heiti SC Medium" charset="-122"/>
                <a:cs typeface="Heiti SC Medium" charset="-122"/>
              </a:rPr>
              <a:t>和</a:t>
            </a:r>
            <a:r>
              <a:rPr lang="zh-CN" altLang="en-US" sz="1600" b="1" dirty="0">
                <a:solidFill>
                  <a:srgbClr val="002060"/>
                </a:solidFill>
                <a:latin typeface="Heiti SC Medium" charset="-122"/>
                <a:ea typeface="Heiti SC Medium" charset="-122"/>
                <a:cs typeface="Heiti SC Medium" charset="-122"/>
              </a:rPr>
              <a:t>自主航行</a:t>
            </a:r>
            <a:r>
              <a:rPr lang="zh-CN" altLang="en-US" sz="1600" b="1" dirty="0">
                <a:solidFill>
                  <a:srgbClr val="FF0000"/>
                </a:solidFill>
                <a:latin typeface="Heiti SC Medium" charset="-122"/>
                <a:ea typeface="Heiti SC Medium" charset="-122"/>
                <a:cs typeface="Heiti SC Medium" charset="-122"/>
              </a:rPr>
              <a:t>方向发展，远程控制更需要三维态势环境和辅助决策的支持，自主航行必然以环境态势感知为基础。</a:t>
            </a:r>
          </a:p>
        </p:txBody>
      </p:sp>
      <p:sp>
        <p:nvSpPr>
          <p:cNvPr id="19463" name="矩形 1"/>
          <p:cNvSpPr>
            <a:spLocks noChangeArrowheads="1"/>
          </p:cNvSpPr>
          <p:nvPr/>
        </p:nvSpPr>
        <p:spPr bwMode="auto">
          <a:xfrm>
            <a:off x="661650" y="4545124"/>
            <a:ext cx="7929415" cy="1985159"/>
          </a:xfrm>
          <a:prstGeom prst="rect">
            <a:avLst/>
          </a:prstGeom>
          <a:noFill/>
          <a:ln w="9525">
            <a:noFill/>
            <a:miter lim="800000"/>
            <a:headEnd/>
            <a:tailEnd/>
          </a:ln>
        </p:spPr>
        <p:txBody>
          <a:bodyPr wrap="square">
            <a:spAutoFit/>
          </a:bodyPr>
          <a:lstStyle/>
          <a:p>
            <a:pPr lvl="1" algn="just">
              <a:lnSpc>
                <a:spcPct val="150000"/>
              </a:lnSpc>
              <a:buFontTx/>
              <a:buBlip>
                <a:blip r:embed="rId3"/>
              </a:buBlip>
            </a:pPr>
            <a:r>
              <a:rPr lang="zh-CN" altLang="en-US" b="1" dirty="0">
                <a:solidFill>
                  <a:srgbClr val="0000FF"/>
                </a:solidFill>
                <a:latin typeface="楷体" pitchFamily="49" charset="-122"/>
                <a:ea typeface="楷体" pitchFamily="49" charset="-122"/>
              </a:rPr>
              <a:t> </a:t>
            </a:r>
            <a:r>
              <a:rPr lang="zh-CN" altLang="en-US" sz="1600" b="1" dirty="0">
                <a:solidFill>
                  <a:srgbClr val="0000FF"/>
                </a:solidFill>
                <a:latin typeface="Heiti SC Medium" charset="-122"/>
                <a:ea typeface="Heiti SC Medium" charset="-122"/>
                <a:cs typeface="Heiti SC Medium" charset="-122"/>
              </a:rPr>
              <a:t>上海船舶研究设计院：</a:t>
            </a:r>
            <a:r>
              <a:rPr lang="zh-CN" altLang="en-US" sz="1600" b="1" dirty="0">
                <a:latin typeface="Heiti SC Medium" charset="-122"/>
                <a:ea typeface="Heiti SC Medium" charset="-122"/>
                <a:cs typeface="Heiti SC Medium" charset="-122"/>
              </a:rPr>
              <a:t>智能船舶</a:t>
            </a:r>
            <a:r>
              <a:rPr lang="en-US" altLang="zh-CN" sz="1600" b="1" dirty="0">
                <a:latin typeface="Heiti SC Medium" charset="-122"/>
                <a:ea typeface="Heiti SC Medium" charset="-122"/>
                <a:cs typeface="Heiti SC Medium" charset="-122"/>
              </a:rPr>
              <a:t>1.0</a:t>
            </a:r>
            <a:r>
              <a:rPr lang="zh-CN" altLang="en-US" sz="1600" b="1" dirty="0">
                <a:latin typeface="Heiti SC Medium" charset="-122"/>
                <a:ea typeface="Heiti SC Medium" charset="-122"/>
                <a:cs typeface="Heiti SC Medium" charset="-122"/>
              </a:rPr>
              <a:t>研发专项总体单位</a:t>
            </a:r>
            <a:endParaRPr lang="en-US" altLang="zh-CN" sz="1600" b="1" dirty="0">
              <a:latin typeface="Heiti SC Medium" charset="-122"/>
              <a:ea typeface="Heiti SC Medium" charset="-122"/>
              <a:cs typeface="Heiti SC Medium" charset="-122"/>
            </a:endParaRPr>
          </a:p>
          <a:p>
            <a:pPr lvl="1" algn="just">
              <a:lnSpc>
                <a:spcPct val="150000"/>
              </a:lnSpc>
              <a:buFontTx/>
              <a:buBlip>
                <a:blip r:embed="rId3"/>
              </a:buBlip>
            </a:pPr>
            <a:r>
              <a:rPr lang="zh-CN" altLang="en-US" sz="1600" b="1" dirty="0">
                <a:solidFill>
                  <a:srgbClr val="0000FF"/>
                </a:solidFill>
                <a:latin typeface="Heiti SC Medium" charset="-122"/>
                <a:ea typeface="Heiti SC Medium" charset="-122"/>
                <a:cs typeface="Heiti SC Medium" charset="-122"/>
              </a:rPr>
              <a:t>  海兰信数据科技股份有限公司：</a:t>
            </a:r>
            <a:r>
              <a:rPr lang="zh-CN" altLang="en-US" sz="1600" b="1" dirty="0">
                <a:latin typeface="Heiti SC Medium" charset="-122"/>
                <a:ea typeface="Heiti SC Medium" charset="-122"/>
                <a:cs typeface="Heiti SC Medium" charset="-122"/>
              </a:rPr>
              <a:t>智能航行子项目的研制单位</a:t>
            </a:r>
            <a:endParaRPr lang="en-US" altLang="zh-CN" sz="1600" b="1" dirty="0">
              <a:latin typeface="Heiti SC Medium" charset="-122"/>
              <a:ea typeface="Heiti SC Medium" charset="-122"/>
              <a:cs typeface="Heiti SC Medium" charset="-122"/>
            </a:endParaRPr>
          </a:p>
          <a:p>
            <a:pPr lvl="1" algn="just">
              <a:lnSpc>
                <a:spcPct val="150000"/>
              </a:lnSpc>
              <a:buFontTx/>
              <a:buBlip>
                <a:blip r:embed="rId3"/>
              </a:buBlip>
            </a:pPr>
            <a:r>
              <a:rPr lang="zh-CN" altLang="en-US" sz="1600" b="1" dirty="0">
                <a:solidFill>
                  <a:srgbClr val="0000FF"/>
                </a:solidFill>
                <a:latin typeface="Heiti SC Medium" charset="-122"/>
                <a:ea typeface="Heiti SC Medium" charset="-122"/>
                <a:cs typeface="Heiti SC Medium" charset="-122"/>
              </a:rPr>
              <a:t>  中国船级社：</a:t>
            </a:r>
            <a:r>
              <a:rPr lang="zh-CN" altLang="en-US" sz="1600" b="1" dirty="0">
                <a:latin typeface="Heiti SC Medium" charset="-122"/>
                <a:ea typeface="Heiti SC Medium" charset="-122"/>
                <a:cs typeface="Heiti SC Medium" charset="-122"/>
              </a:rPr>
              <a:t>标准与规范制定</a:t>
            </a:r>
            <a:endParaRPr lang="en-US" altLang="zh-CN" sz="1600" b="1" dirty="0">
              <a:latin typeface="Heiti SC Medium" charset="-122"/>
              <a:ea typeface="Heiti SC Medium" charset="-122"/>
              <a:cs typeface="Heiti SC Medium" charset="-122"/>
            </a:endParaRPr>
          </a:p>
          <a:p>
            <a:pPr lvl="1" algn="just">
              <a:lnSpc>
                <a:spcPct val="150000"/>
              </a:lnSpc>
              <a:buFontTx/>
              <a:buBlip>
                <a:blip r:embed="rId3"/>
              </a:buBlip>
            </a:pPr>
            <a:r>
              <a:rPr lang="zh-CN" altLang="en-US" sz="1600" b="1" dirty="0">
                <a:solidFill>
                  <a:srgbClr val="0000FF"/>
                </a:solidFill>
                <a:latin typeface="Heiti SC Medium" charset="-122"/>
                <a:ea typeface="Heiti SC Medium" charset="-122"/>
                <a:cs typeface="Heiti SC Medium" charset="-122"/>
              </a:rPr>
              <a:t>  哈尔滨工程大学：</a:t>
            </a:r>
            <a:r>
              <a:rPr lang="zh-CN" altLang="en-US" sz="1600" b="1" dirty="0">
                <a:latin typeface="Heiti SC Medium" charset="-122"/>
                <a:ea typeface="Heiti SC Medium" charset="-122"/>
                <a:cs typeface="Heiti SC Medium" charset="-122"/>
              </a:rPr>
              <a:t>仿真验证评估子项目研制单位</a:t>
            </a:r>
            <a:endParaRPr lang="en-US" altLang="zh-CN" sz="1600" b="1" dirty="0">
              <a:latin typeface="Heiti SC Medium" charset="-122"/>
              <a:ea typeface="Heiti SC Medium" charset="-122"/>
              <a:cs typeface="Heiti SC Medium" charset="-122"/>
            </a:endParaRPr>
          </a:p>
          <a:p>
            <a:pPr lvl="1" algn="just">
              <a:lnSpc>
                <a:spcPct val="150000"/>
              </a:lnSpc>
              <a:buFontTx/>
              <a:buBlip>
                <a:blip r:embed="rId3"/>
              </a:buBlip>
            </a:pPr>
            <a:r>
              <a:rPr lang="zh-CN" altLang="en-US" sz="1600" b="1" dirty="0">
                <a:latin typeface="Heiti SC Medium" charset="-122"/>
                <a:ea typeface="Heiti SC Medium" charset="-122"/>
                <a:cs typeface="Heiti SC Medium" charset="-122"/>
              </a:rPr>
              <a:t>  </a:t>
            </a:r>
            <a:r>
              <a:rPr lang="zh-CN" altLang="en-US" sz="1600" b="1" dirty="0">
                <a:solidFill>
                  <a:srgbClr val="0000FF"/>
                </a:solidFill>
                <a:latin typeface="Heiti SC Medium" charset="-122"/>
                <a:ea typeface="Heiti SC Medium" charset="-122"/>
                <a:cs typeface="Heiti SC Medium" charset="-122"/>
              </a:rPr>
              <a:t>中远海特</a:t>
            </a:r>
            <a:r>
              <a:rPr lang="zh-CN" altLang="en-US" sz="1600" b="1" dirty="0">
                <a:latin typeface="Heiti SC Medium" charset="-122"/>
                <a:ea typeface="Heiti SC Medium" charset="-122"/>
                <a:cs typeface="Heiti SC Medium" charset="-122"/>
              </a:rPr>
              <a:t>：隶属中远海。中远海是</a:t>
            </a:r>
            <a:r>
              <a:rPr lang="en-US" altLang="zh-CN" sz="1600" b="1" dirty="0">
                <a:latin typeface="Heiti SC Medium" charset="-122"/>
                <a:ea typeface="Heiti SC Medium" charset="-122"/>
                <a:cs typeface="Heiti SC Medium" charset="-122"/>
              </a:rPr>
              <a:t>1.0</a:t>
            </a:r>
            <a:r>
              <a:rPr lang="zh-CN" altLang="en-US" sz="1600" b="1" dirty="0">
                <a:latin typeface="Heiti SC Medium" charset="-122"/>
                <a:ea typeface="Heiti SC Medium" charset="-122"/>
                <a:cs typeface="Heiti SC Medium" charset="-122"/>
              </a:rPr>
              <a:t>专家委员会副主任单位，承担智能能效</a:t>
            </a:r>
          </a:p>
        </p:txBody>
      </p:sp>
      <p:sp>
        <p:nvSpPr>
          <p:cNvPr id="11" name="Rectangle 2"/>
          <p:cNvSpPr>
            <a:spLocks noGrp="1" noChangeArrowheads="1"/>
          </p:cNvSpPr>
          <p:nvPr>
            <p:ph type="title"/>
          </p:nvPr>
        </p:nvSpPr>
        <p:spPr bwMode="auto">
          <a:xfrm>
            <a:off x="576263" y="115851"/>
            <a:ext cx="2182267" cy="508000"/>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、项目背景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checkerboard(across)">
                                      <p:cBhvr>
                                        <p:cTn id="7" dur="1000"/>
                                        <p:tgtEl>
                                          <p:spTgt spid="19460"/>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9463">
                                            <p:txEl>
                                              <p:pRg st="0" end="0"/>
                                            </p:txEl>
                                          </p:spTgt>
                                        </p:tgtEl>
                                        <p:attrNameLst>
                                          <p:attrName>style.visibility</p:attrName>
                                        </p:attrNameLst>
                                      </p:cBhvr>
                                      <p:to>
                                        <p:strVal val="visible"/>
                                      </p:to>
                                    </p:set>
                                    <p:animEffect transition="in" filter="blinds(horizontal)">
                                      <p:cBhvr>
                                        <p:cTn id="11" dur="1000"/>
                                        <p:tgtEl>
                                          <p:spTgt spid="19463">
                                            <p:txEl>
                                              <p:pRg st="0" end="0"/>
                                            </p:txEl>
                                          </p:spTgt>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19463">
                                            <p:txEl>
                                              <p:pRg st="1" end="1"/>
                                            </p:txEl>
                                          </p:spTgt>
                                        </p:tgtEl>
                                        <p:attrNameLst>
                                          <p:attrName>style.visibility</p:attrName>
                                        </p:attrNameLst>
                                      </p:cBhvr>
                                      <p:to>
                                        <p:strVal val="visible"/>
                                      </p:to>
                                    </p:set>
                                    <p:animEffect transition="in" filter="blinds(horizontal)">
                                      <p:cBhvr>
                                        <p:cTn id="15" dur="1000"/>
                                        <p:tgtEl>
                                          <p:spTgt spid="19463">
                                            <p:txEl>
                                              <p:pRg st="1" end="1"/>
                                            </p:txEl>
                                          </p:spTgt>
                                        </p:tgtEl>
                                      </p:cBhvr>
                                    </p:animEffect>
                                  </p:childTnLst>
                                </p:cTn>
                              </p:par>
                            </p:childTnLst>
                          </p:cTn>
                        </p:par>
                        <p:par>
                          <p:cTn id="16" fill="hold">
                            <p:stCondLst>
                              <p:cond delay="3000"/>
                            </p:stCondLst>
                            <p:childTnLst>
                              <p:par>
                                <p:cTn id="17" presetID="3" presetClass="entr" presetSubtype="10" fill="hold" nodeType="afterEffect">
                                  <p:stCondLst>
                                    <p:cond delay="0"/>
                                  </p:stCondLst>
                                  <p:childTnLst>
                                    <p:set>
                                      <p:cBhvr>
                                        <p:cTn id="18" dur="1" fill="hold">
                                          <p:stCondLst>
                                            <p:cond delay="0"/>
                                          </p:stCondLst>
                                        </p:cTn>
                                        <p:tgtEl>
                                          <p:spTgt spid="19463">
                                            <p:txEl>
                                              <p:pRg st="2" end="2"/>
                                            </p:txEl>
                                          </p:spTgt>
                                        </p:tgtEl>
                                        <p:attrNameLst>
                                          <p:attrName>style.visibility</p:attrName>
                                        </p:attrNameLst>
                                      </p:cBhvr>
                                      <p:to>
                                        <p:strVal val="visible"/>
                                      </p:to>
                                    </p:set>
                                    <p:animEffect transition="in" filter="blinds(horizontal)">
                                      <p:cBhvr>
                                        <p:cTn id="19" dur="1000"/>
                                        <p:tgtEl>
                                          <p:spTgt spid="19463">
                                            <p:txEl>
                                              <p:pRg st="2" end="2"/>
                                            </p:txEl>
                                          </p:spTgt>
                                        </p:tgtEl>
                                      </p:cBhvr>
                                    </p:animEffect>
                                  </p:childTnLst>
                                </p:cTn>
                              </p:par>
                            </p:childTnLst>
                          </p:cTn>
                        </p:par>
                        <p:par>
                          <p:cTn id="20" fill="hold">
                            <p:stCondLst>
                              <p:cond delay="4000"/>
                            </p:stCondLst>
                            <p:childTnLst>
                              <p:par>
                                <p:cTn id="21" presetID="3" presetClass="entr" presetSubtype="10" fill="hold" nodeType="afterEffect">
                                  <p:stCondLst>
                                    <p:cond delay="0"/>
                                  </p:stCondLst>
                                  <p:childTnLst>
                                    <p:set>
                                      <p:cBhvr>
                                        <p:cTn id="22" dur="1" fill="hold">
                                          <p:stCondLst>
                                            <p:cond delay="0"/>
                                          </p:stCondLst>
                                        </p:cTn>
                                        <p:tgtEl>
                                          <p:spTgt spid="19463">
                                            <p:txEl>
                                              <p:pRg st="3" end="3"/>
                                            </p:txEl>
                                          </p:spTgt>
                                        </p:tgtEl>
                                        <p:attrNameLst>
                                          <p:attrName>style.visibility</p:attrName>
                                        </p:attrNameLst>
                                      </p:cBhvr>
                                      <p:to>
                                        <p:strVal val="visible"/>
                                      </p:to>
                                    </p:set>
                                    <p:animEffect transition="in" filter="blinds(horizontal)">
                                      <p:cBhvr>
                                        <p:cTn id="23" dur="1000"/>
                                        <p:tgtEl>
                                          <p:spTgt spid="19463">
                                            <p:txEl>
                                              <p:pRg st="3" end="3"/>
                                            </p:txEl>
                                          </p:spTgt>
                                        </p:tgtEl>
                                      </p:cBhvr>
                                    </p:animEffect>
                                  </p:childTnLst>
                                </p:cTn>
                              </p:par>
                            </p:childTnLst>
                          </p:cTn>
                        </p:par>
                        <p:par>
                          <p:cTn id="24" fill="hold">
                            <p:stCondLst>
                              <p:cond delay="5000"/>
                            </p:stCondLst>
                            <p:childTnLst>
                              <p:par>
                                <p:cTn id="25" presetID="3" presetClass="entr" presetSubtype="10" fill="hold" nodeType="afterEffect">
                                  <p:stCondLst>
                                    <p:cond delay="0"/>
                                  </p:stCondLst>
                                  <p:childTnLst>
                                    <p:set>
                                      <p:cBhvr>
                                        <p:cTn id="26" dur="1" fill="hold">
                                          <p:stCondLst>
                                            <p:cond delay="0"/>
                                          </p:stCondLst>
                                        </p:cTn>
                                        <p:tgtEl>
                                          <p:spTgt spid="19463">
                                            <p:txEl>
                                              <p:pRg st="4" end="4"/>
                                            </p:txEl>
                                          </p:spTgt>
                                        </p:tgtEl>
                                        <p:attrNameLst>
                                          <p:attrName>style.visibility</p:attrName>
                                        </p:attrNameLst>
                                      </p:cBhvr>
                                      <p:to>
                                        <p:strVal val="visible"/>
                                      </p:to>
                                    </p:set>
                                    <p:animEffect transition="in" filter="blinds(horizontal)">
                                      <p:cBhvr>
                                        <p:cTn id="27" dur="1000"/>
                                        <p:tgtEl>
                                          <p:spTgt spid="194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bwMode="auto">
          <a:xfrm>
            <a:off x="611188"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汇报内容</a:t>
            </a:r>
          </a:p>
        </p:txBody>
      </p:sp>
      <p:grpSp>
        <p:nvGrpSpPr>
          <p:cNvPr id="63491" name="Group 36"/>
          <p:cNvGrpSpPr>
            <a:grpSpLocks/>
          </p:cNvGrpSpPr>
          <p:nvPr/>
        </p:nvGrpSpPr>
        <p:grpSpPr bwMode="auto">
          <a:xfrm>
            <a:off x="900113" y="2671763"/>
            <a:ext cx="7272337" cy="720725"/>
            <a:chOff x="1440" y="1488"/>
            <a:chExt cx="3072" cy="288"/>
          </a:xfrm>
        </p:grpSpPr>
        <p:sp>
          <p:nvSpPr>
            <p:cNvPr id="63492" name="Rectangle 37"/>
            <p:cNvSpPr>
              <a:spLocks noChangeArrowheads="1"/>
            </p:cNvSpPr>
            <p:nvPr/>
          </p:nvSpPr>
          <p:spPr bwMode="gray">
            <a:xfrm>
              <a:off x="1776" y="1488"/>
              <a:ext cx="2736"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63493" name="Rectangle 38"/>
            <p:cNvSpPr>
              <a:spLocks noChangeArrowheads="1"/>
            </p:cNvSpPr>
            <p:nvPr/>
          </p:nvSpPr>
          <p:spPr bwMode="gray">
            <a:xfrm>
              <a:off x="1440" y="1488"/>
              <a:ext cx="384"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algn="ctr" eaLnBrk="0" hangingPunct="0"/>
              <a:r>
                <a:rPr lang="zh-CN" altLang="en-US" sz="3200" b="1" dirty="0">
                  <a:solidFill>
                    <a:srgbClr val="C00000"/>
                  </a:solidFill>
                  <a:latin typeface="Heiti SC Medium" charset="-122"/>
                  <a:ea typeface="Heiti SC Medium" charset="-122"/>
                  <a:cs typeface="Heiti SC Medium" charset="-122"/>
                </a:rPr>
                <a:t>七</a:t>
              </a:r>
              <a:endParaRPr lang="en-US" altLang="zh-CN" sz="3200" b="1" dirty="0">
                <a:solidFill>
                  <a:srgbClr val="C00000"/>
                </a:solidFill>
                <a:latin typeface="Heiti SC Medium" charset="-122"/>
                <a:ea typeface="Heiti SC Medium" charset="-122"/>
                <a:cs typeface="Heiti SC Medium" charset="-122"/>
              </a:endParaRPr>
            </a:p>
          </p:txBody>
        </p:sp>
        <p:sp>
          <p:nvSpPr>
            <p:cNvPr id="63494" name="Rectangle 39"/>
            <p:cNvSpPr>
              <a:spLocks noChangeArrowheads="1"/>
            </p:cNvSpPr>
            <p:nvPr/>
          </p:nvSpPr>
          <p:spPr bwMode="gray">
            <a:xfrm>
              <a:off x="1872" y="1504"/>
              <a:ext cx="2544" cy="234"/>
            </a:xfrm>
            <a:prstGeom prst="rect">
              <a:avLst/>
            </a:prstGeom>
            <a:noFill/>
            <a:ln w="9525" algn="ctr">
              <a:noFill/>
              <a:miter lim="800000"/>
              <a:headEnd/>
              <a:tailEnd/>
            </a:ln>
          </p:spPr>
          <p:txBody>
            <a:bodyPr>
              <a:spAutoFit/>
            </a:bodyPr>
            <a:lstStyle/>
            <a:p>
              <a:pPr eaLnBrk="0" hangingPunct="0"/>
              <a:r>
                <a:rPr lang="zh-CN" altLang="en-US" sz="3200" b="1" dirty="0">
                  <a:solidFill>
                    <a:srgbClr val="C00000"/>
                  </a:solidFill>
                  <a:latin typeface="Heiti SC Medium" charset="-122"/>
                  <a:ea typeface="Heiti SC Medium" charset="-122"/>
                  <a:cs typeface="Heiti SC Medium" charset="-122"/>
                </a:rPr>
                <a:t>研究周期及初步的实施计划安排</a:t>
              </a:r>
              <a:endParaRPr lang="en-US" altLang="zh-CN" sz="3200" b="1" dirty="0">
                <a:solidFill>
                  <a:srgbClr val="C00000"/>
                </a:solidFill>
                <a:latin typeface="Heiti SC Medium" charset="-122"/>
                <a:ea typeface="Heiti SC Medium" charset="-122"/>
                <a:cs typeface="Heiti SC Medium" charset="-122"/>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0"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研究周期及实施计划安排</a:t>
            </a:r>
            <a:endParaRPr lang="zh-CN" altLang="en-US" sz="2400" b="1" dirty="0">
              <a:solidFill>
                <a:srgbClr val="000066"/>
              </a:solidFill>
              <a:latin typeface="Heiti SC Medium" charset="-122"/>
              <a:ea typeface="Heiti SC Medium" charset="-122"/>
              <a:cs typeface="Heiti SC Medium" charset="-122"/>
            </a:endParaRPr>
          </a:p>
        </p:txBody>
      </p:sp>
      <p:grpSp>
        <p:nvGrpSpPr>
          <p:cNvPr id="52" name="组合 64"/>
          <p:cNvGrpSpPr>
            <a:grpSpLocks/>
          </p:cNvGrpSpPr>
          <p:nvPr/>
        </p:nvGrpSpPr>
        <p:grpSpPr bwMode="auto">
          <a:xfrm>
            <a:off x="-6350" y="5221279"/>
            <a:ext cx="8246859" cy="1084260"/>
            <a:chOff x="-6450" y="5221163"/>
            <a:chExt cx="8247683" cy="1084186"/>
          </a:xfrm>
        </p:grpSpPr>
        <p:sp>
          <p:nvSpPr>
            <p:cNvPr id="53" name="Text Box 3"/>
            <p:cNvSpPr txBox="1">
              <a:spLocks noChangeArrowheads="1"/>
            </p:cNvSpPr>
            <p:nvPr/>
          </p:nvSpPr>
          <p:spPr bwMode="gray">
            <a:xfrm>
              <a:off x="-6450" y="5221163"/>
              <a:ext cx="1373325" cy="400022"/>
            </a:xfrm>
            <a:prstGeom prst="rect">
              <a:avLst/>
            </a:prstGeom>
            <a:noFill/>
            <a:ln w="9525">
              <a:noFill/>
              <a:miter lim="800000"/>
              <a:headEnd/>
              <a:tailEnd/>
            </a:ln>
            <a:effectLst/>
          </p:spPr>
          <p:txBody>
            <a:bodyPr wrap="none">
              <a:spAutoFit/>
            </a:bodyPr>
            <a:lstStyle/>
            <a:p>
              <a:pPr eaLnBrk="0" hangingPunct="0">
                <a:defRPr/>
              </a:pPr>
              <a:r>
                <a:rPr lang="en-US" altLang="zh-CN" sz="2000" b="1" dirty="0">
                  <a:solidFill>
                    <a:srgbClr val="2EB9B6"/>
                  </a:solidFill>
                  <a:effectLst>
                    <a:outerShdw blurRad="38100" dist="38100" dir="2700000" algn="tl">
                      <a:srgbClr val="C0C0C0"/>
                    </a:outerShdw>
                  </a:effectLst>
                  <a:latin typeface="Verdana" pitchFamily="34" charset="0"/>
                </a:rPr>
                <a:t>2019.06</a:t>
              </a:r>
            </a:p>
          </p:txBody>
        </p:sp>
        <p:cxnSp>
          <p:nvCxnSpPr>
            <p:cNvPr id="54" name="AutoShape 7"/>
            <p:cNvCxnSpPr>
              <a:cxnSpLocks noChangeShapeType="1"/>
            </p:cNvCxnSpPr>
            <p:nvPr/>
          </p:nvCxnSpPr>
          <p:spPr bwMode="gray">
            <a:xfrm>
              <a:off x="891108" y="5621313"/>
              <a:ext cx="20638" cy="360000"/>
            </a:xfrm>
            <a:prstGeom prst="straightConnector1">
              <a:avLst/>
            </a:prstGeom>
            <a:noFill/>
            <a:ln w="38100" cap="rnd">
              <a:solidFill>
                <a:srgbClr val="2EB9B6"/>
              </a:solidFill>
              <a:prstDash val="sysDot"/>
              <a:round/>
              <a:headEnd/>
              <a:tailEnd/>
            </a:ln>
          </p:spPr>
        </p:cxnSp>
        <p:sp>
          <p:nvSpPr>
            <p:cNvPr id="55" name="AutoShape 8"/>
            <p:cNvSpPr>
              <a:spLocks noChangeArrowheads="1"/>
            </p:cNvSpPr>
            <p:nvPr/>
          </p:nvSpPr>
          <p:spPr bwMode="gray">
            <a:xfrm flipH="1">
              <a:off x="1043508" y="5585349"/>
              <a:ext cx="7197725" cy="720000"/>
            </a:xfrm>
            <a:prstGeom prst="homePlate">
              <a:avLst>
                <a:gd name="adj" fmla="val 42024"/>
              </a:avLst>
            </a:prstGeom>
            <a:gradFill rotWithShape="1">
              <a:gsLst>
                <a:gs pos="0">
                  <a:srgbClr val="2EB9B6"/>
                </a:gs>
                <a:gs pos="100000">
                  <a:srgbClr val="7AECD4"/>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2EB9B6"/>
              </a:extrusionClr>
            </a:sp3d>
          </p:spPr>
          <p:txBody>
            <a:bodyPr wrap="none" anchor="ctr">
              <a:flatTx/>
            </a:bodyPr>
            <a:lstStyle/>
            <a:p>
              <a:pPr eaLnBrk="0" hangingPunct="0"/>
              <a:endParaRPr lang="zh-CN" altLang="en-US"/>
            </a:p>
          </p:txBody>
        </p:sp>
        <p:sp>
          <p:nvSpPr>
            <p:cNvPr id="56" name="Text Box 9"/>
            <p:cNvSpPr txBox="1">
              <a:spLocks noChangeArrowheads="1"/>
            </p:cNvSpPr>
            <p:nvPr/>
          </p:nvSpPr>
          <p:spPr bwMode="gray">
            <a:xfrm>
              <a:off x="1395409" y="5605499"/>
              <a:ext cx="6828613" cy="665521"/>
            </a:xfrm>
            <a:prstGeom prst="rect">
              <a:avLst/>
            </a:prstGeom>
            <a:noFill/>
            <a:ln w="9525">
              <a:noFill/>
              <a:miter lim="800000"/>
              <a:headEnd/>
              <a:tailEnd/>
            </a:ln>
          </p:spPr>
          <p:txBody>
            <a:bodyPr wrap="square">
              <a:spAutoFit/>
            </a:bodyPr>
            <a:lstStyle/>
            <a:p>
              <a:pPr eaLnBrk="0" hangingPunct="0">
                <a:lnSpc>
                  <a:spcPct val="125000"/>
                </a:lnSpc>
              </a:pPr>
              <a:r>
                <a:rPr lang="zh-CN" altLang="en-US" sz="1600" dirty="0">
                  <a:latin typeface="黑体" pitchFamily="49" charset="-122"/>
                  <a:ea typeface="黑体" pitchFamily="49" charset="-122"/>
                  <a:cs typeface="Times New Roman" pitchFamily="18" charset="0"/>
                </a:rPr>
                <a:t>实现船舶航行态势智能感知系统的软、硬件总体设计，初步构建知识库、开展目标检测、目标识别等核心算法研究</a:t>
              </a:r>
              <a:endParaRPr lang="en-US" altLang="zh-CN" sz="1600" dirty="0">
                <a:latin typeface="黑体" pitchFamily="49" charset="-122"/>
                <a:ea typeface="黑体" pitchFamily="49" charset="-122"/>
                <a:cs typeface="Times New Roman" pitchFamily="18" charset="0"/>
              </a:endParaRPr>
            </a:p>
          </p:txBody>
        </p:sp>
        <p:grpSp>
          <p:nvGrpSpPr>
            <p:cNvPr id="57" name="Group 4"/>
            <p:cNvGrpSpPr>
              <a:grpSpLocks/>
            </p:cNvGrpSpPr>
            <p:nvPr/>
          </p:nvGrpSpPr>
          <p:grpSpPr bwMode="auto">
            <a:xfrm>
              <a:off x="797446" y="5813286"/>
              <a:ext cx="228600" cy="228600"/>
              <a:chOff x="2016" y="1920"/>
              <a:chExt cx="1680" cy="1680"/>
            </a:xfrm>
          </p:grpSpPr>
          <p:sp>
            <p:nvSpPr>
              <p:cNvPr id="58" name="Oval 5"/>
              <p:cNvSpPr>
                <a:spLocks noChangeArrowheads="1"/>
              </p:cNvSpPr>
              <p:nvPr/>
            </p:nvSpPr>
            <p:spPr bwMode="gray">
              <a:xfrm>
                <a:off x="2016" y="1920"/>
                <a:ext cx="1680" cy="1680"/>
              </a:xfrm>
              <a:prstGeom prst="ellipse">
                <a:avLst/>
              </a:prstGeom>
              <a:gradFill rotWithShape="1">
                <a:gsLst>
                  <a:gs pos="0">
                    <a:srgbClr val="2EB9B6"/>
                  </a:gs>
                  <a:gs pos="100000">
                    <a:srgbClr val="0B2D2C"/>
                  </a:gs>
                </a:gsLst>
                <a:lin ang="5400000" scaled="1"/>
              </a:gradFill>
              <a:ln w="9525">
                <a:noFill/>
                <a:round/>
                <a:headEnd/>
                <a:tailEnd/>
              </a:ln>
            </p:spPr>
            <p:txBody>
              <a:bodyPr wrap="none" anchor="ctr"/>
              <a:lstStyle/>
              <a:p>
                <a:pPr eaLnBrk="0" hangingPunct="0"/>
                <a:endParaRPr lang="zh-CN" altLang="en-US"/>
              </a:p>
            </p:txBody>
          </p:sp>
          <p:sp>
            <p:nvSpPr>
              <p:cNvPr id="59" name="Freeform 6"/>
              <p:cNvSpPr>
                <a:spLocks/>
              </p:cNvSpPr>
              <p:nvPr/>
            </p:nvSpPr>
            <p:spPr bwMode="gray">
              <a:xfrm>
                <a:off x="2208" y="1948"/>
                <a:ext cx="1296" cy="634"/>
              </a:xfrm>
              <a:custGeom>
                <a:avLst/>
                <a:gdLst>
                  <a:gd name="T0" fmla="*/ 654 w 1321"/>
                  <a:gd name="T1" fmla="*/ 6 h 712"/>
                  <a:gd name="T2" fmla="*/ 662 w 1321"/>
                  <a:gd name="T3" fmla="*/ 7 h 712"/>
                  <a:gd name="T4" fmla="*/ 664 w 1321"/>
                  <a:gd name="T5" fmla="*/ 7 h 712"/>
                  <a:gd name="T6" fmla="*/ 661 w 1321"/>
                  <a:gd name="T7" fmla="*/ 8 h 712"/>
                  <a:gd name="T8" fmla="*/ 652 w 1321"/>
                  <a:gd name="T9" fmla="*/ 9 h 712"/>
                  <a:gd name="T10" fmla="*/ 639 w 1321"/>
                  <a:gd name="T11" fmla="*/ 9 h 712"/>
                  <a:gd name="T12" fmla="*/ 623 w 1321"/>
                  <a:gd name="T13" fmla="*/ 9 h 712"/>
                  <a:gd name="T14" fmla="*/ 600 w 1321"/>
                  <a:gd name="T15" fmla="*/ 10 h 712"/>
                  <a:gd name="T16" fmla="*/ 577 w 1321"/>
                  <a:gd name="T17" fmla="*/ 10 h 712"/>
                  <a:gd name="T18" fmla="*/ 548 w 1321"/>
                  <a:gd name="T19" fmla="*/ 10 h 712"/>
                  <a:gd name="T20" fmla="*/ 518 w 1321"/>
                  <a:gd name="T21" fmla="*/ 10 h 712"/>
                  <a:gd name="T22" fmla="*/ 486 w 1321"/>
                  <a:gd name="T23" fmla="*/ 11 h 712"/>
                  <a:gd name="T24" fmla="*/ 450 w 1321"/>
                  <a:gd name="T25" fmla="*/ 11 h 712"/>
                  <a:gd name="T26" fmla="*/ 415 w 1321"/>
                  <a:gd name="T27" fmla="*/ 11 h 712"/>
                  <a:gd name="T28" fmla="*/ 400 w 1321"/>
                  <a:gd name="T29" fmla="*/ 11 h 712"/>
                  <a:gd name="T30" fmla="*/ 239 w 1321"/>
                  <a:gd name="T31" fmla="*/ 11 h 712"/>
                  <a:gd name="T32" fmla="*/ 236 w 1321"/>
                  <a:gd name="T33" fmla="*/ 11 h 712"/>
                  <a:gd name="T34" fmla="*/ 206 w 1321"/>
                  <a:gd name="T35" fmla="*/ 11 h 712"/>
                  <a:gd name="T36" fmla="*/ 175 w 1321"/>
                  <a:gd name="T37" fmla="*/ 11 h 712"/>
                  <a:gd name="T38" fmla="*/ 147 w 1321"/>
                  <a:gd name="T39" fmla="*/ 11 h 712"/>
                  <a:gd name="T40" fmla="*/ 120 w 1321"/>
                  <a:gd name="T41" fmla="*/ 10 h 712"/>
                  <a:gd name="T42" fmla="*/ 95 w 1321"/>
                  <a:gd name="T43" fmla="*/ 10 h 712"/>
                  <a:gd name="T44" fmla="*/ 72 w 1321"/>
                  <a:gd name="T45" fmla="*/ 10 h 712"/>
                  <a:gd name="T46" fmla="*/ 54 w 1321"/>
                  <a:gd name="T47" fmla="*/ 10 h 712"/>
                  <a:gd name="T48" fmla="*/ 31 w 1321"/>
                  <a:gd name="T49" fmla="*/ 10 h 712"/>
                  <a:gd name="T50" fmla="*/ 26 w 1321"/>
                  <a:gd name="T51" fmla="*/ 9 h 712"/>
                  <a:gd name="T52" fmla="*/ 18 w 1321"/>
                  <a:gd name="T53" fmla="*/ 9 h 712"/>
                  <a:gd name="T54" fmla="*/ 6 w 1321"/>
                  <a:gd name="T55" fmla="*/ 9 h 712"/>
                  <a:gd name="T56" fmla="*/ 0 w 1321"/>
                  <a:gd name="T57" fmla="*/ 8 h 712"/>
                  <a:gd name="T58" fmla="*/ 0 w 1321"/>
                  <a:gd name="T59" fmla="*/ 8 h 712"/>
                  <a:gd name="T60" fmla="*/ 4 w 1321"/>
                  <a:gd name="T61" fmla="*/ 7 h 712"/>
                  <a:gd name="T62" fmla="*/ 16 w 1321"/>
                  <a:gd name="T63" fmla="*/ 7 h 712"/>
                  <a:gd name="T64" fmla="*/ 26 w 1321"/>
                  <a:gd name="T65" fmla="*/ 5 h 712"/>
                  <a:gd name="T66" fmla="*/ 50 w 1321"/>
                  <a:gd name="T67" fmla="*/ 4 h 712"/>
                  <a:gd name="T68" fmla="*/ 74 w 1321"/>
                  <a:gd name="T69" fmla="*/ 4 h 712"/>
                  <a:gd name="T70" fmla="*/ 104 w 1321"/>
                  <a:gd name="T71" fmla="*/ 4 h 712"/>
                  <a:gd name="T72" fmla="*/ 135 w 1321"/>
                  <a:gd name="T73" fmla="*/ 4 h 712"/>
                  <a:gd name="T74" fmla="*/ 172 w 1321"/>
                  <a:gd name="T75" fmla="*/ 4 h 712"/>
                  <a:gd name="T76" fmla="*/ 209 w 1321"/>
                  <a:gd name="T77" fmla="*/ 4 h 712"/>
                  <a:gd name="T78" fmla="*/ 250 w 1321"/>
                  <a:gd name="T79" fmla="*/ 4 h 712"/>
                  <a:gd name="T80" fmla="*/ 292 w 1321"/>
                  <a:gd name="T81" fmla="*/ 4 h 712"/>
                  <a:gd name="T82" fmla="*/ 336 w 1321"/>
                  <a:gd name="T83" fmla="*/ 0 h 712"/>
                  <a:gd name="T84" fmla="*/ 336 w 1321"/>
                  <a:gd name="T85" fmla="*/ 0 h 712"/>
                  <a:gd name="T86" fmla="*/ 382 w 1321"/>
                  <a:gd name="T87" fmla="*/ 4 h 712"/>
                  <a:gd name="T88" fmla="*/ 425 w 1321"/>
                  <a:gd name="T89" fmla="*/ 4 h 712"/>
                  <a:gd name="T90" fmla="*/ 468 w 1321"/>
                  <a:gd name="T91" fmla="*/ 4 h 712"/>
                  <a:gd name="T92" fmla="*/ 508 w 1321"/>
                  <a:gd name="T93" fmla="*/ 4 h 712"/>
                  <a:gd name="T94" fmla="*/ 544 w 1321"/>
                  <a:gd name="T95" fmla="*/ 4 h 712"/>
                  <a:gd name="T96" fmla="*/ 578 w 1321"/>
                  <a:gd name="T97" fmla="*/ 4 h 712"/>
                  <a:gd name="T98" fmla="*/ 607 w 1321"/>
                  <a:gd name="T99" fmla="*/ 4 h 712"/>
                  <a:gd name="T100" fmla="*/ 633 w 1321"/>
                  <a:gd name="T101" fmla="*/ 4 h 712"/>
                  <a:gd name="T102" fmla="*/ 654 w 1321"/>
                  <a:gd name="T103" fmla="*/ 6 h 712"/>
                  <a:gd name="T104" fmla="*/ 654 w 1321"/>
                  <a:gd name="T105" fmla="*/ 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tx1"/>
                  </a:gs>
                  <a:gs pos="100000">
                    <a:srgbClr val="2EB9B6"/>
                  </a:gs>
                </a:gsLst>
                <a:lin ang="5400000" scaled="1"/>
              </a:gradFill>
              <a:ln w="0">
                <a:noFill/>
                <a:round/>
                <a:headEnd/>
                <a:tailEnd/>
              </a:ln>
            </p:spPr>
            <p:txBody>
              <a:bodyPr/>
              <a:lstStyle/>
              <a:p>
                <a:endParaRPr lang="zh-CN" altLang="en-US"/>
              </a:p>
            </p:txBody>
          </p:sp>
        </p:grpSp>
      </p:grpSp>
      <p:grpSp>
        <p:nvGrpSpPr>
          <p:cNvPr id="60" name="组合 65"/>
          <p:cNvGrpSpPr>
            <a:grpSpLocks/>
          </p:cNvGrpSpPr>
          <p:nvPr/>
        </p:nvGrpSpPr>
        <p:grpSpPr bwMode="auto">
          <a:xfrm>
            <a:off x="822325" y="4360863"/>
            <a:ext cx="7416800" cy="1084531"/>
            <a:chOff x="821642" y="4361038"/>
            <a:chExt cx="7418004" cy="1084186"/>
          </a:xfrm>
        </p:grpSpPr>
        <p:sp>
          <p:nvSpPr>
            <p:cNvPr id="61" name="Text Box 10"/>
            <p:cNvSpPr txBox="1">
              <a:spLocks noChangeArrowheads="1"/>
            </p:cNvSpPr>
            <p:nvPr/>
          </p:nvSpPr>
          <p:spPr bwMode="gray">
            <a:xfrm>
              <a:off x="821642" y="4361038"/>
              <a:ext cx="1373411" cy="399923"/>
            </a:xfrm>
            <a:prstGeom prst="rect">
              <a:avLst/>
            </a:prstGeom>
            <a:noFill/>
            <a:ln w="9525">
              <a:noFill/>
              <a:miter lim="800000"/>
              <a:headEnd/>
              <a:tailEnd/>
            </a:ln>
            <a:effectLst/>
          </p:spPr>
          <p:txBody>
            <a:bodyPr wrap="none">
              <a:spAutoFit/>
            </a:bodyPr>
            <a:lstStyle/>
            <a:p>
              <a:pPr eaLnBrk="0" hangingPunct="0">
                <a:defRPr/>
              </a:pPr>
              <a:r>
                <a:rPr lang="en-US" altLang="zh-CN" sz="2000" b="1" dirty="0">
                  <a:solidFill>
                    <a:srgbClr val="92D365"/>
                  </a:solidFill>
                  <a:effectLst>
                    <a:outerShdw blurRad="38100" dist="38100" dir="2700000" algn="tl">
                      <a:srgbClr val="C0C0C0"/>
                    </a:outerShdw>
                  </a:effectLst>
                  <a:latin typeface="Verdana" pitchFamily="34" charset="0"/>
                </a:rPr>
                <a:t>2019.12</a:t>
              </a:r>
            </a:p>
          </p:txBody>
        </p:sp>
        <p:cxnSp>
          <p:nvCxnSpPr>
            <p:cNvPr id="62" name="AutoShape 14"/>
            <p:cNvCxnSpPr>
              <a:cxnSpLocks noChangeShapeType="1"/>
            </p:cNvCxnSpPr>
            <p:nvPr/>
          </p:nvCxnSpPr>
          <p:spPr bwMode="gray">
            <a:xfrm flipH="1">
              <a:off x="1685587" y="4725184"/>
              <a:ext cx="6093" cy="360000"/>
            </a:xfrm>
            <a:prstGeom prst="straightConnector1">
              <a:avLst/>
            </a:prstGeom>
            <a:noFill/>
            <a:ln w="38100" cap="rnd">
              <a:solidFill>
                <a:srgbClr val="92D365"/>
              </a:solidFill>
              <a:prstDash val="sysDot"/>
              <a:round/>
              <a:headEnd/>
              <a:tailEnd/>
            </a:ln>
          </p:spPr>
        </p:cxnSp>
        <p:sp>
          <p:nvSpPr>
            <p:cNvPr id="63" name="AutoShape 15"/>
            <p:cNvSpPr>
              <a:spLocks noChangeArrowheads="1"/>
            </p:cNvSpPr>
            <p:nvPr/>
          </p:nvSpPr>
          <p:spPr bwMode="gray">
            <a:xfrm flipH="1">
              <a:off x="1805508" y="4725224"/>
              <a:ext cx="6434138" cy="720000"/>
            </a:xfrm>
            <a:prstGeom prst="homePlate">
              <a:avLst>
                <a:gd name="adj" fmla="val 44971"/>
              </a:avLst>
            </a:prstGeom>
            <a:gradFill rotWithShape="1">
              <a:gsLst>
                <a:gs pos="0">
                  <a:srgbClr val="92D365"/>
                </a:gs>
                <a:gs pos="100000">
                  <a:srgbClr val="CCFF99"/>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2D365"/>
              </a:extrusionClr>
            </a:sp3d>
          </p:spPr>
          <p:txBody>
            <a:bodyPr wrap="none" anchor="ctr">
              <a:flatTx/>
            </a:bodyPr>
            <a:lstStyle/>
            <a:p>
              <a:pPr eaLnBrk="0" hangingPunct="0"/>
              <a:endParaRPr lang="zh-CN" altLang="en-US"/>
            </a:p>
          </p:txBody>
        </p:sp>
        <p:sp>
          <p:nvSpPr>
            <p:cNvPr id="64" name="Text Box 16"/>
            <p:cNvSpPr txBox="1">
              <a:spLocks noChangeArrowheads="1"/>
            </p:cNvSpPr>
            <p:nvPr/>
          </p:nvSpPr>
          <p:spPr bwMode="gray">
            <a:xfrm>
              <a:off x="2159266" y="4725144"/>
              <a:ext cx="5760640" cy="697854"/>
            </a:xfrm>
            <a:prstGeom prst="rect">
              <a:avLst/>
            </a:prstGeom>
            <a:noFill/>
            <a:ln w="9525">
              <a:noFill/>
              <a:miter lim="800000"/>
              <a:headEnd/>
              <a:tailEnd/>
            </a:ln>
          </p:spPr>
          <p:txBody>
            <a:bodyPr>
              <a:spAutoFit/>
            </a:bodyPr>
            <a:lstStyle/>
            <a:p>
              <a:pPr algn="just" eaLnBrk="0" hangingPunct="0">
                <a:lnSpc>
                  <a:spcPct val="130000"/>
                </a:lnSpc>
              </a:pPr>
              <a:r>
                <a:rPr lang="zh-CN" altLang="en-US" sz="1600" dirty="0">
                  <a:latin typeface="黑体" pitchFamily="49" charset="-122"/>
                  <a:ea typeface="黑体" pitchFamily="49" charset="-122"/>
                  <a:cs typeface="Times New Roman" pitchFamily="18" charset="0"/>
                </a:rPr>
                <a:t>关键系统的功能验证模块研制，开始基于实验船采集数据，检验并完善核心算法</a:t>
              </a:r>
              <a:endParaRPr lang="en-US" altLang="zh-CN" sz="1600" dirty="0">
                <a:latin typeface="黑体" pitchFamily="49" charset="-122"/>
                <a:ea typeface="黑体" pitchFamily="49" charset="-122"/>
                <a:cs typeface="Times New Roman" pitchFamily="18" charset="0"/>
              </a:endParaRPr>
            </a:p>
          </p:txBody>
        </p:sp>
        <p:grpSp>
          <p:nvGrpSpPr>
            <p:cNvPr id="65" name="Group 11"/>
            <p:cNvGrpSpPr>
              <a:grpSpLocks/>
            </p:cNvGrpSpPr>
            <p:nvPr/>
          </p:nvGrpSpPr>
          <p:grpSpPr bwMode="auto">
            <a:xfrm>
              <a:off x="1571092" y="4941138"/>
              <a:ext cx="228600" cy="228600"/>
              <a:chOff x="2016" y="983"/>
              <a:chExt cx="1680" cy="1680"/>
            </a:xfrm>
          </p:grpSpPr>
          <p:sp>
            <p:nvSpPr>
              <p:cNvPr id="66" name="Oval 12"/>
              <p:cNvSpPr>
                <a:spLocks noChangeArrowheads="1"/>
              </p:cNvSpPr>
              <p:nvPr/>
            </p:nvSpPr>
            <p:spPr bwMode="gray">
              <a:xfrm>
                <a:off x="2016" y="983"/>
                <a:ext cx="1680" cy="1680"/>
              </a:xfrm>
              <a:prstGeom prst="ellipse">
                <a:avLst/>
              </a:prstGeom>
              <a:gradFill rotWithShape="1">
                <a:gsLst>
                  <a:gs pos="0">
                    <a:srgbClr val="92D365"/>
                  </a:gs>
                  <a:gs pos="100000">
                    <a:srgbClr val="44622F"/>
                  </a:gs>
                </a:gsLst>
                <a:lin ang="5400000" scaled="1"/>
              </a:gradFill>
              <a:ln w="9525">
                <a:noFill/>
                <a:round/>
                <a:headEnd/>
                <a:tailEnd/>
              </a:ln>
            </p:spPr>
            <p:txBody>
              <a:bodyPr wrap="none" anchor="ctr"/>
              <a:lstStyle/>
              <a:p>
                <a:pPr eaLnBrk="0" hangingPunct="0"/>
                <a:endParaRPr lang="zh-CN" altLang="en-US"/>
              </a:p>
            </p:txBody>
          </p:sp>
          <p:sp>
            <p:nvSpPr>
              <p:cNvPr id="67" name="Freeform 13"/>
              <p:cNvSpPr>
                <a:spLocks/>
              </p:cNvSpPr>
              <p:nvPr/>
            </p:nvSpPr>
            <p:spPr bwMode="gray">
              <a:xfrm>
                <a:off x="2208" y="983"/>
                <a:ext cx="1296" cy="634"/>
              </a:xfrm>
              <a:custGeom>
                <a:avLst/>
                <a:gdLst>
                  <a:gd name="T0" fmla="*/ 654 w 1321"/>
                  <a:gd name="T1" fmla="*/ 6 h 712"/>
                  <a:gd name="T2" fmla="*/ 662 w 1321"/>
                  <a:gd name="T3" fmla="*/ 7 h 712"/>
                  <a:gd name="T4" fmla="*/ 664 w 1321"/>
                  <a:gd name="T5" fmla="*/ 7 h 712"/>
                  <a:gd name="T6" fmla="*/ 661 w 1321"/>
                  <a:gd name="T7" fmla="*/ 8 h 712"/>
                  <a:gd name="T8" fmla="*/ 652 w 1321"/>
                  <a:gd name="T9" fmla="*/ 9 h 712"/>
                  <a:gd name="T10" fmla="*/ 639 w 1321"/>
                  <a:gd name="T11" fmla="*/ 9 h 712"/>
                  <a:gd name="T12" fmla="*/ 623 w 1321"/>
                  <a:gd name="T13" fmla="*/ 9 h 712"/>
                  <a:gd name="T14" fmla="*/ 600 w 1321"/>
                  <a:gd name="T15" fmla="*/ 10 h 712"/>
                  <a:gd name="T16" fmla="*/ 577 w 1321"/>
                  <a:gd name="T17" fmla="*/ 10 h 712"/>
                  <a:gd name="T18" fmla="*/ 548 w 1321"/>
                  <a:gd name="T19" fmla="*/ 10 h 712"/>
                  <a:gd name="T20" fmla="*/ 518 w 1321"/>
                  <a:gd name="T21" fmla="*/ 10 h 712"/>
                  <a:gd name="T22" fmla="*/ 486 w 1321"/>
                  <a:gd name="T23" fmla="*/ 11 h 712"/>
                  <a:gd name="T24" fmla="*/ 450 w 1321"/>
                  <a:gd name="T25" fmla="*/ 11 h 712"/>
                  <a:gd name="T26" fmla="*/ 415 w 1321"/>
                  <a:gd name="T27" fmla="*/ 11 h 712"/>
                  <a:gd name="T28" fmla="*/ 400 w 1321"/>
                  <a:gd name="T29" fmla="*/ 11 h 712"/>
                  <a:gd name="T30" fmla="*/ 239 w 1321"/>
                  <a:gd name="T31" fmla="*/ 11 h 712"/>
                  <a:gd name="T32" fmla="*/ 236 w 1321"/>
                  <a:gd name="T33" fmla="*/ 11 h 712"/>
                  <a:gd name="T34" fmla="*/ 206 w 1321"/>
                  <a:gd name="T35" fmla="*/ 11 h 712"/>
                  <a:gd name="T36" fmla="*/ 175 w 1321"/>
                  <a:gd name="T37" fmla="*/ 11 h 712"/>
                  <a:gd name="T38" fmla="*/ 147 w 1321"/>
                  <a:gd name="T39" fmla="*/ 11 h 712"/>
                  <a:gd name="T40" fmla="*/ 120 w 1321"/>
                  <a:gd name="T41" fmla="*/ 10 h 712"/>
                  <a:gd name="T42" fmla="*/ 95 w 1321"/>
                  <a:gd name="T43" fmla="*/ 10 h 712"/>
                  <a:gd name="T44" fmla="*/ 72 w 1321"/>
                  <a:gd name="T45" fmla="*/ 10 h 712"/>
                  <a:gd name="T46" fmla="*/ 54 w 1321"/>
                  <a:gd name="T47" fmla="*/ 10 h 712"/>
                  <a:gd name="T48" fmla="*/ 31 w 1321"/>
                  <a:gd name="T49" fmla="*/ 10 h 712"/>
                  <a:gd name="T50" fmla="*/ 26 w 1321"/>
                  <a:gd name="T51" fmla="*/ 9 h 712"/>
                  <a:gd name="T52" fmla="*/ 18 w 1321"/>
                  <a:gd name="T53" fmla="*/ 9 h 712"/>
                  <a:gd name="T54" fmla="*/ 6 w 1321"/>
                  <a:gd name="T55" fmla="*/ 9 h 712"/>
                  <a:gd name="T56" fmla="*/ 0 w 1321"/>
                  <a:gd name="T57" fmla="*/ 8 h 712"/>
                  <a:gd name="T58" fmla="*/ 0 w 1321"/>
                  <a:gd name="T59" fmla="*/ 8 h 712"/>
                  <a:gd name="T60" fmla="*/ 4 w 1321"/>
                  <a:gd name="T61" fmla="*/ 7 h 712"/>
                  <a:gd name="T62" fmla="*/ 16 w 1321"/>
                  <a:gd name="T63" fmla="*/ 7 h 712"/>
                  <a:gd name="T64" fmla="*/ 26 w 1321"/>
                  <a:gd name="T65" fmla="*/ 5 h 712"/>
                  <a:gd name="T66" fmla="*/ 50 w 1321"/>
                  <a:gd name="T67" fmla="*/ 4 h 712"/>
                  <a:gd name="T68" fmla="*/ 74 w 1321"/>
                  <a:gd name="T69" fmla="*/ 4 h 712"/>
                  <a:gd name="T70" fmla="*/ 104 w 1321"/>
                  <a:gd name="T71" fmla="*/ 4 h 712"/>
                  <a:gd name="T72" fmla="*/ 135 w 1321"/>
                  <a:gd name="T73" fmla="*/ 4 h 712"/>
                  <a:gd name="T74" fmla="*/ 172 w 1321"/>
                  <a:gd name="T75" fmla="*/ 4 h 712"/>
                  <a:gd name="T76" fmla="*/ 209 w 1321"/>
                  <a:gd name="T77" fmla="*/ 4 h 712"/>
                  <a:gd name="T78" fmla="*/ 250 w 1321"/>
                  <a:gd name="T79" fmla="*/ 4 h 712"/>
                  <a:gd name="T80" fmla="*/ 292 w 1321"/>
                  <a:gd name="T81" fmla="*/ 4 h 712"/>
                  <a:gd name="T82" fmla="*/ 336 w 1321"/>
                  <a:gd name="T83" fmla="*/ 0 h 712"/>
                  <a:gd name="T84" fmla="*/ 336 w 1321"/>
                  <a:gd name="T85" fmla="*/ 0 h 712"/>
                  <a:gd name="T86" fmla="*/ 382 w 1321"/>
                  <a:gd name="T87" fmla="*/ 4 h 712"/>
                  <a:gd name="T88" fmla="*/ 425 w 1321"/>
                  <a:gd name="T89" fmla="*/ 4 h 712"/>
                  <a:gd name="T90" fmla="*/ 468 w 1321"/>
                  <a:gd name="T91" fmla="*/ 4 h 712"/>
                  <a:gd name="T92" fmla="*/ 508 w 1321"/>
                  <a:gd name="T93" fmla="*/ 4 h 712"/>
                  <a:gd name="T94" fmla="*/ 544 w 1321"/>
                  <a:gd name="T95" fmla="*/ 4 h 712"/>
                  <a:gd name="T96" fmla="*/ 578 w 1321"/>
                  <a:gd name="T97" fmla="*/ 4 h 712"/>
                  <a:gd name="T98" fmla="*/ 607 w 1321"/>
                  <a:gd name="T99" fmla="*/ 4 h 712"/>
                  <a:gd name="T100" fmla="*/ 633 w 1321"/>
                  <a:gd name="T101" fmla="*/ 4 h 712"/>
                  <a:gd name="T102" fmla="*/ 654 w 1321"/>
                  <a:gd name="T103" fmla="*/ 6 h 712"/>
                  <a:gd name="T104" fmla="*/ 654 w 1321"/>
                  <a:gd name="T105" fmla="*/ 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2D365"/>
                  </a:gs>
                </a:gsLst>
                <a:lin ang="5400000" scaled="1"/>
              </a:gradFill>
              <a:ln w="0">
                <a:noFill/>
                <a:round/>
                <a:headEnd/>
                <a:tailEnd/>
              </a:ln>
            </p:spPr>
            <p:txBody>
              <a:bodyPr/>
              <a:lstStyle/>
              <a:p>
                <a:endParaRPr lang="zh-CN" altLang="en-US"/>
              </a:p>
            </p:txBody>
          </p:sp>
        </p:grpSp>
      </p:grpSp>
      <p:grpSp>
        <p:nvGrpSpPr>
          <p:cNvPr id="68" name="组合 66"/>
          <p:cNvGrpSpPr>
            <a:grpSpLocks/>
          </p:cNvGrpSpPr>
          <p:nvPr/>
        </p:nvGrpSpPr>
        <p:grpSpPr bwMode="auto">
          <a:xfrm>
            <a:off x="1584325" y="3540124"/>
            <a:ext cx="6767513" cy="1043200"/>
            <a:chOff x="1583668" y="3539604"/>
            <a:chExt cx="6768752" cy="1044116"/>
          </a:xfrm>
        </p:grpSpPr>
        <p:sp>
          <p:nvSpPr>
            <p:cNvPr id="69" name="Text Box 17"/>
            <p:cNvSpPr txBox="1">
              <a:spLocks noChangeArrowheads="1"/>
            </p:cNvSpPr>
            <p:nvPr/>
          </p:nvSpPr>
          <p:spPr bwMode="gray">
            <a:xfrm>
              <a:off x="1583668" y="3539604"/>
              <a:ext cx="1373439" cy="400401"/>
            </a:xfrm>
            <a:prstGeom prst="rect">
              <a:avLst/>
            </a:prstGeom>
            <a:noFill/>
            <a:ln w="9525">
              <a:noFill/>
              <a:miter lim="800000"/>
              <a:headEnd/>
              <a:tailEnd/>
            </a:ln>
            <a:effectLst/>
          </p:spPr>
          <p:txBody>
            <a:bodyPr wrap="none">
              <a:spAutoFit/>
            </a:bodyPr>
            <a:lstStyle/>
            <a:p>
              <a:pPr eaLnBrk="0" hangingPunct="0">
                <a:defRPr/>
              </a:pPr>
              <a:r>
                <a:rPr lang="en-US" altLang="zh-CN" sz="2000" b="1" dirty="0">
                  <a:solidFill>
                    <a:srgbClr val="0099FF"/>
                  </a:solidFill>
                  <a:effectLst>
                    <a:outerShdw blurRad="38100" dist="38100" dir="2700000" algn="tl">
                      <a:srgbClr val="C0C0C0"/>
                    </a:outerShdw>
                  </a:effectLst>
                  <a:latin typeface="Verdana" pitchFamily="34" charset="0"/>
                </a:rPr>
                <a:t>2020.06</a:t>
              </a:r>
            </a:p>
          </p:txBody>
        </p:sp>
        <p:cxnSp>
          <p:nvCxnSpPr>
            <p:cNvPr id="70" name="AutoShape 21"/>
            <p:cNvCxnSpPr>
              <a:cxnSpLocks noChangeShapeType="1"/>
            </p:cNvCxnSpPr>
            <p:nvPr/>
          </p:nvCxnSpPr>
          <p:spPr bwMode="gray">
            <a:xfrm flipH="1">
              <a:off x="2483768" y="3899644"/>
              <a:ext cx="6092" cy="360000"/>
            </a:xfrm>
            <a:prstGeom prst="straightConnector1">
              <a:avLst/>
            </a:prstGeom>
            <a:noFill/>
            <a:ln w="38100" cap="rnd">
              <a:solidFill>
                <a:srgbClr val="86CEF6"/>
              </a:solidFill>
              <a:prstDash val="sysDot"/>
              <a:round/>
              <a:headEnd/>
              <a:tailEnd/>
            </a:ln>
          </p:spPr>
        </p:cxnSp>
        <p:sp>
          <p:nvSpPr>
            <p:cNvPr id="71" name="AutoShape 22"/>
            <p:cNvSpPr>
              <a:spLocks noChangeArrowheads="1"/>
            </p:cNvSpPr>
            <p:nvPr/>
          </p:nvSpPr>
          <p:spPr bwMode="gray">
            <a:xfrm flipH="1">
              <a:off x="2643708" y="3863720"/>
              <a:ext cx="5600700" cy="720000"/>
            </a:xfrm>
            <a:prstGeom prst="homePlate">
              <a:avLst>
                <a:gd name="adj" fmla="val 39074"/>
              </a:avLst>
            </a:prstGeom>
            <a:gradFill rotWithShape="1">
              <a:gsLst>
                <a:gs pos="0">
                  <a:srgbClr val="5491D4"/>
                </a:gs>
                <a:gs pos="100000">
                  <a:srgbClr val="99CCFF"/>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5491D4"/>
              </a:extrusionClr>
            </a:sp3d>
          </p:spPr>
          <p:txBody>
            <a:bodyPr wrap="none" anchor="ctr">
              <a:flatTx/>
            </a:bodyPr>
            <a:lstStyle/>
            <a:p>
              <a:pPr eaLnBrk="0" hangingPunct="0"/>
              <a:endParaRPr lang="zh-CN" altLang="en-US"/>
            </a:p>
          </p:txBody>
        </p:sp>
        <p:sp>
          <p:nvSpPr>
            <p:cNvPr id="72" name="Text Box 23"/>
            <p:cNvSpPr txBox="1">
              <a:spLocks noChangeArrowheads="1"/>
            </p:cNvSpPr>
            <p:nvPr/>
          </p:nvSpPr>
          <p:spPr bwMode="gray">
            <a:xfrm>
              <a:off x="2807804" y="3873244"/>
              <a:ext cx="5544616" cy="687714"/>
            </a:xfrm>
            <a:prstGeom prst="rect">
              <a:avLst/>
            </a:prstGeom>
            <a:noFill/>
            <a:ln w="9525">
              <a:noFill/>
              <a:miter lim="800000"/>
              <a:headEnd/>
              <a:tailEnd/>
            </a:ln>
          </p:spPr>
          <p:txBody>
            <a:bodyPr>
              <a:spAutoFit/>
            </a:bodyPr>
            <a:lstStyle/>
            <a:p>
              <a:pPr eaLnBrk="0" hangingPunct="0">
                <a:lnSpc>
                  <a:spcPct val="130000"/>
                </a:lnSpc>
              </a:pPr>
              <a:r>
                <a:rPr lang="zh-CN" altLang="en-US" sz="1600" dirty="0">
                  <a:latin typeface="黑体" pitchFamily="49" charset="-122"/>
                  <a:ea typeface="黑体" pitchFamily="49" charset="-122"/>
                  <a:cs typeface="Times New Roman" pitchFamily="18" charset="0"/>
                </a:rPr>
                <a:t>关键系统原理样机研制；软件具备整体功能界面，初步实现目标自动检测、自动识别及危险预警功能</a:t>
              </a:r>
              <a:endParaRPr lang="en-US" altLang="zh-CN" sz="1600" dirty="0">
                <a:latin typeface="黑体" pitchFamily="49" charset="-122"/>
                <a:ea typeface="黑体" pitchFamily="49" charset="-122"/>
                <a:cs typeface="Times New Roman" pitchFamily="18" charset="0"/>
              </a:endParaRPr>
            </a:p>
          </p:txBody>
        </p:sp>
        <p:grpSp>
          <p:nvGrpSpPr>
            <p:cNvPr id="73" name="Group 18"/>
            <p:cNvGrpSpPr>
              <a:grpSpLocks/>
            </p:cNvGrpSpPr>
            <p:nvPr/>
          </p:nvGrpSpPr>
          <p:grpSpPr bwMode="auto">
            <a:xfrm>
              <a:off x="2375756" y="4079664"/>
              <a:ext cx="228600" cy="228600"/>
              <a:chOff x="2016" y="1920"/>
              <a:chExt cx="1680" cy="1680"/>
            </a:xfrm>
          </p:grpSpPr>
          <p:sp>
            <p:nvSpPr>
              <p:cNvPr id="74" name="Oval 19"/>
              <p:cNvSpPr>
                <a:spLocks noChangeArrowheads="1"/>
              </p:cNvSpPr>
              <p:nvPr/>
            </p:nvSpPr>
            <p:spPr bwMode="gray">
              <a:xfrm>
                <a:off x="2016" y="1920"/>
                <a:ext cx="1680" cy="1680"/>
              </a:xfrm>
              <a:prstGeom prst="ellipse">
                <a:avLst/>
              </a:prstGeom>
              <a:gradFill rotWithShape="1">
                <a:gsLst>
                  <a:gs pos="0">
                    <a:srgbClr val="3399FF"/>
                  </a:gs>
                  <a:gs pos="100000">
                    <a:srgbClr val="184776"/>
                  </a:gs>
                </a:gsLst>
                <a:lin ang="5400000" scaled="1"/>
              </a:gradFill>
              <a:ln w="9525">
                <a:noFill/>
                <a:round/>
                <a:headEnd/>
                <a:tailEnd/>
              </a:ln>
            </p:spPr>
            <p:txBody>
              <a:bodyPr wrap="none" anchor="ctr"/>
              <a:lstStyle/>
              <a:p>
                <a:pPr eaLnBrk="0" hangingPunct="0"/>
                <a:endParaRPr lang="zh-CN" altLang="en-US"/>
              </a:p>
            </p:txBody>
          </p:sp>
          <p:sp>
            <p:nvSpPr>
              <p:cNvPr id="75" name="Freeform 20"/>
              <p:cNvSpPr>
                <a:spLocks/>
              </p:cNvSpPr>
              <p:nvPr/>
            </p:nvSpPr>
            <p:spPr bwMode="gray">
              <a:xfrm>
                <a:off x="2208" y="1948"/>
                <a:ext cx="1296" cy="634"/>
              </a:xfrm>
              <a:custGeom>
                <a:avLst/>
                <a:gdLst>
                  <a:gd name="T0" fmla="*/ 654 w 1321"/>
                  <a:gd name="T1" fmla="*/ 6 h 712"/>
                  <a:gd name="T2" fmla="*/ 662 w 1321"/>
                  <a:gd name="T3" fmla="*/ 7 h 712"/>
                  <a:gd name="T4" fmla="*/ 664 w 1321"/>
                  <a:gd name="T5" fmla="*/ 7 h 712"/>
                  <a:gd name="T6" fmla="*/ 661 w 1321"/>
                  <a:gd name="T7" fmla="*/ 8 h 712"/>
                  <a:gd name="T8" fmla="*/ 652 w 1321"/>
                  <a:gd name="T9" fmla="*/ 9 h 712"/>
                  <a:gd name="T10" fmla="*/ 639 w 1321"/>
                  <a:gd name="T11" fmla="*/ 9 h 712"/>
                  <a:gd name="T12" fmla="*/ 623 w 1321"/>
                  <a:gd name="T13" fmla="*/ 9 h 712"/>
                  <a:gd name="T14" fmla="*/ 600 w 1321"/>
                  <a:gd name="T15" fmla="*/ 10 h 712"/>
                  <a:gd name="T16" fmla="*/ 577 w 1321"/>
                  <a:gd name="T17" fmla="*/ 10 h 712"/>
                  <a:gd name="T18" fmla="*/ 548 w 1321"/>
                  <a:gd name="T19" fmla="*/ 10 h 712"/>
                  <a:gd name="T20" fmla="*/ 518 w 1321"/>
                  <a:gd name="T21" fmla="*/ 10 h 712"/>
                  <a:gd name="T22" fmla="*/ 486 w 1321"/>
                  <a:gd name="T23" fmla="*/ 11 h 712"/>
                  <a:gd name="T24" fmla="*/ 450 w 1321"/>
                  <a:gd name="T25" fmla="*/ 11 h 712"/>
                  <a:gd name="T26" fmla="*/ 415 w 1321"/>
                  <a:gd name="T27" fmla="*/ 11 h 712"/>
                  <a:gd name="T28" fmla="*/ 400 w 1321"/>
                  <a:gd name="T29" fmla="*/ 11 h 712"/>
                  <a:gd name="T30" fmla="*/ 239 w 1321"/>
                  <a:gd name="T31" fmla="*/ 11 h 712"/>
                  <a:gd name="T32" fmla="*/ 236 w 1321"/>
                  <a:gd name="T33" fmla="*/ 11 h 712"/>
                  <a:gd name="T34" fmla="*/ 206 w 1321"/>
                  <a:gd name="T35" fmla="*/ 11 h 712"/>
                  <a:gd name="T36" fmla="*/ 175 w 1321"/>
                  <a:gd name="T37" fmla="*/ 11 h 712"/>
                  <a:gd name="T38" fmla="*/ 147 w 1321"/>
                  <a:gd name="T39" fmla="*/ 11 h 712"/>
                  <a:gd name="T40" fmla="*/ 120 w 1321"/>
                  <a:gd name="T41" fmla="*/ 10 h 712"/>
                  <a:gd name="T42" fmla="*/ 95 w 1321"/>
                  <a:gd name="T43" fmla="*/ 10 h 712"/>
                  <a:gd name="T44" fmla="*/ 72 w 1321"/>
                  <a:gd name="T45" fmla="*/ 10 h 712"/>
                  <a:gd name="T46" fmla="*/ 54 w 1321"/>
                  <a:gd name="T47" fmla="*/ 10 h 712"/>
                  <a:gd name="T48" fmla="*/ 31 w 1321"/>
                  <a:gd name="T49" fmla="*/ 10 h 712"/>
                  <a:gd name="T50" fmla="*/ 26 w 1321"/>
                  <a:gd name="T51" fmla="*/ 9 h 712"/>
                  <a:gd name="T52" fmla="*/ 18 w 1321"/>
                  <a:gd name="T53" fmla="*/ 9 h 712"/>
                  <a:gd name="T54" fmla="*/ 6 w 1321"/>
                  <a:gd name="T55" fmla="*/ 9 h 712"/>
                  <a:gd name="T56" fmla="*/ 0 w 1321"/>
                  <a:gd name="T57" fmla="*/ 8 h 712"/>
                  <a:gd name="T58" fmla="*/ 0 w 1321"/>
                  <a:gd name="T59" fmla="*/ 8 h 712"/>
                  <a:gd name="T60" fmla="*/ 4 w 1321"/>
                  <a:gd name="T61" fmla="*/ 7 h 712"/>
                  <a:gd name="T62" fmla="*/ 16 w 1321"/>
                  <a:gd name="T63" fmla="*/ 7 h 712"/>
                  <a:gd name="T64" fmla="*/ 26 w 1321"/>
                  <a:gd name="T65" fmla="*/ 5 h 712"/>
                  <a:gd name="T66" fmla="*/ 50 w 1321"/>
                  <a:gd name="T67" fmla="*/ 4 h 712"/>
                  <a:gd name="T68" fmla="*/ 74 w 1321"/>
                  <a:gd name="T69" fmla="*/ 4 h 712"/>
                  <a:gd name="T70" fmla="*/ 104 w 1321"/>
                  <a:gd name="T71" fmla="*/ 4 h 712"/>
                  <a:gd name="T72" fmla="*/ 135 w 1321"/>
                  <a:gd name="T73" fmla="*/ 4 h 712"/>
                  <a:gd name="T74" fmla="*/ 172 w 1321"/>
                  <a:gd name="T75" fmla="*/ 4 h 712"/>
                  <a:gd name="T76" fmla="*/ 209 w 1321"/>
                  <a:gd name="T77" fmla="*/ 4 h 712"/>
                  <a:gd name="T78" fmla="*/ 250 w 1321"/>
                  <a:gd name="T79" fmla="*/ 4 h 712"/>
                  <a:gd name="T80" fmla="*/ 292 w 1321"/>
                  <a:gd name="T81" fmla="*/ 4 h 712"/>
                  <a:gd name="T82" fmla="*/ 336 w 1321"/>
                  <a:gd name="T83" fmla="*/ 0 h 712"/>
                  <a:gd name="T84" fmla="*/ 336 w 1321"/>
                  <a:gd name="T85" fmla="*/ 0 h 712"/>
                  <a:gd name="T86" fmla="*/ 382 w 1321"/>
                  <a:gd name="T87" fmla="*/ 4 h 712"/>
                  <a:gd name="T88" fmla="*/ 425 w 1321"/>
                  <a:gd name="T89" fmla="*/ 4 h 712"/>
                  <a:gd name="T90" fmla="*/ 468 w 1321"/>
                  <a:gd name="T91" fmla="*/ 4 h 712"/>
                  <a:gd name="T92" fmla="*/ 508 w 1321"/>
                  <a:gd name="T93" fmla="*/ 4 h 712"/>
                  <a:gd name="T94" fmla="*/ 544 w 1321"/>
                  <a:gd name="T95" fmla="*/ 4 h 712"/>
                  <a:gd name="T96" fmla="*/ 578 w 1321"/>
                  <a:gd name="T97" fmla="*/ 4 h 712"/>
                  <a:gd name="T98" fmla="*/ 607 w 1321"/>
                  <a:gd name="T99" fmla="*/ 4 h 712"/>
                  <a:gd name="T100" fmla="*/ 633 w 1321"/>
                  <a:gd name="T101" fmla="*/ 4 h 712"/>
                  <a:gd name="T102" fmla="*/ 654 w 1321"/>
                  <a:gd name="T103" fmla="*/ 6 h 712"/>
                  <a:gd name="T104" fmla="*/ 654 w 1321"/>
                  <a:gd name="T105" fmla="*/ 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9FCFF"/>
                  </a:gs>
                  <a:gs pos="100000">
                    <a:srgbClr val="3399FF"/>
                  </a:gs>
                </a:gsLst>
                <a:lin ang="5400000" scaled="1"/>
              </a:gradFill>
              <a:ln w="0">
                <a:noFill/>
                <a:round/>
                <a:headEnd/>
                <a:tailEnd/>
              </a:ln>
            </p:spPr>
            <p:txBody>
              <a:bodyPr/>
              <a:lstStyle/>
              <a:p>
                <a:endParaRPr lang="zh-CN" altLang="en-US"/>
              </a:p>
            </p:txBody>
          </p:sp>
        </p:grpSp>
      </p:grpSp>
      <p:grpSp>
        <p:nvGrpSpPr>
          <p:cNvPr id="76" name="组合 67"/>
          <p:cNvGrpSpPr>
            <a:grpSpLocks/>
          </p:cNvGrpSpPr>
          <p:nvPr/>
        </p:nvGrpSpPr>
        <p:grpSpPr bwMode="auto">
          <a:xfrm>
            <a:off x="2376488" y="2708275"/>
            <a:ext cx="5919838" cy="1012399"/>
            <a:chOff x="2375756" y="2708920"/>
            <a:chExt cx="5920630" cy="1012178"/>
          </a:xfrm>
        </p:grpSpPr>
        <p:sp>
          <p:nvSpPr>
            <p:cNvPr id="77" name="Text Box 24"/>
            <p:cNvSpPr txBox="1">
              <a:spLocks noChangeArrowheads="1"/>
            </p:cNvSpPr>
            <p:nvPr/>
          </p:nvSpPr>
          <p:spPr bwMode="gray">
            <a:xfrm>
              <a:off x="2375756" y="2708920"/>
              <a:ext cx="1373371" cy="399963"/>
            </a:xfrm>
            <a:prstGeom prst="rect">
              <a:avLst/>
            </a:prstGeom>
            <a:noFill/>
            <a:ln w="9525">
              <a:noFill/>
              <a:miter lim="800000"/>
              <a:headEnd/>
              <a:tailEnd/>
            </a:ln>
            <a:effectLst/>
          </p:spPr>
          <p:txBody>
            <a:bodyPr wrap="none">
              <a:spAutoFit/>
            </a:bodyPr>
            <a:lstStyle/>
            <a:p>
              <a:pPr eaLnBrk="0" hangingPunct="0">
                <a:defRPr/>
              </a:pPr>
              <a:r>
                <a:rPr lang="en-US" altLang="zh-CN" sz="2000" b="1" dirty="0">
                  <a:solidFill>
                    <a:srgbClr val="FF6600"/>
                  </a:solidFill>
                  <a:effectLst>
                    <a:outerShdw blurRad="38100" dist="38100" dir="2700000" algn="tl">
                      <a:srgbClr val="C0C0C0"/>
                    </a:outerShdw>
                  </a:effectLst>
                  <a:latin typeface="Verdana" pitchFamily="34" charset="0"/>
                </a:rPr>
                <a:t>2020.12</a:t>
              </a:r>
            </a:p>
          </p:txBody>
        </p:sp>
        <p:cxnSp>
          <p:nvCxnSpPr>
            <p:cNvPr id="78" name="AutoShape 28"/>
            <p:cNvCxnSpPr>
              <a:cxnSpLocks noChangeShapeType="1"/>
            </p:cNvCxnSpPr>
            <p:nvPr/>
          </p:nvCxnSpPr>
          <p:spPr bwMode="gray">
            <a:xfrm flipH="1">
              <a:off x="3282144" y="3037012"/>
              <a:ext cx="1587" cy="360000"/>
            </a:xfrm>
            <a:prstGeom prst="straightConnector1">
              <a:avLst/>
            </a:prstGeom>
            <a:noFill/>
            <a:ln w="38100" cap="rnd">
              <a:solidFill>
                <a:srgbClr val="B67FF3"/>
              </a:solidFill>
              <a:prstDash val="sysDot"/>
              <a:round/>
              <a:headEnd/>
              <a:tailEnd/>
            </a:ln>
          </p:spPr>
        </p:cxnSp>
        <p:sp>
          <p:nvSpPr>
            <p:cNvPr id="79" name="AutoShape 29"/>
            <p:cNvSpPr>
              <a:spLocks noChangeArrowheads="1"/>
            </p:cNvSpPr>
            <p:nvPr/>
          </p:nvSpPr>
          <p:spPr bwMode="gray">
            <a:xfrm flipH="1">
              <a:off x="3419872" y="3001098"/>
              <a:ext cx="4824000" cy="720000"/>
            </a:xfrm>
            <a:prstGeom prst="homePlate">
              <a:avLst>
                <a:gd name="adj" fmla="val 37719"/>
              </a:avLst>
            </a:prstGeom>
            <a:gradFill rotWithShape="1">
              <a:gsLst>
                <a:gs pos="0">
                  <a:srgbClr val="FF9933"/>
                </a:gs>
                <a:gs pos="100000">
                  <a:srgbClr val="FFCC66"/>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9933"/>
              </a:extrusionClr>
            </a:sp3d>
          </p:spPr>
          <p:txBody>
            <a:bodyPr wrap="none" anchor="ctr">
              <a:flatTx/>
            </a:bodyPr>
            <a:lstStyle/>
            <a:p>
              <a:pPr eaLnBrk="0" hangingPunct="0"/>
              <a:endParaRPr lang="zh-CN" altLang="en-US"/>
            </a:p>
          </p:txBody>
        </p:sp>
        <p:sp>
          <p:nvSpPr>
            <p:cNvPr id="80" name="Text Box 30"/>
            <p:cNvSpPr txBox="1">
              <a:spLocks noChangeArrowheads="1"/>
            </p:cNvSpPr>
            <p:nvPr/>
          </p:nvSpPr>
          <p:spPr bwMode="gray">
            <a:xfrm>
              <a:off x="3671900" y="2996951"/>
              <a:ext cx="4624486" cy="686961"/>
            </a:xfrm>
            <a:prstGeom prst="rect">
              <a:avLst/>
            </a:prstGeom>
            <a:noFill/>
            <a:ln w="9525">
              <a:noFill/>
              <a:miter lim="800000"/>
              <a:headEnd/>
              <a:tailEnd/>
            </a:ln>
          </p:spPr>
          <p:txBody>
            <a:bodyPr wrap="square">
              <a:spAutoFit/>
            </a:bodyPr>
            <a:lstStyle/>
            <a:p>
              <a:pPr eaLnBrk="0" hangingPunct="0">
                <a:lnSpc>
                  <a:spcPct val="130000"/>
                </a:lnSpc>
              </a:pPr>
              <a:r>
                <a:rPr lang="zh-CN" altLang="en-US" sz="1600" dirty="0">
                  <a:latin typeface="黑体" pitchFamily="49" charset="-122"/>
                  <a:ea typeface="黑体" pitchFamily="49" charset="-122"/>
                  <a:cs typeface="Times New Roman" pitchFamily="18" charset="0"/>
                </a:rPr>
                <a:t>硬件系统定型，软件初步具备完整的态势重构功能，完成陆上联调以及实船示范应用的方案设计</a:t>
              </a:r>
              <a:endParaRPr lang="en-US" altLang="zh-CN" sz="1600" dirty="0">
                <a:latin typeface="黑体" pitchFamily="49" charset="-122"/>
                <a:ea typeface="黑体" pitchFamily="49" charset="-122"/>
                <a:cs typeface="Times New Roman" pitchFamily="18" charset="0"/>
              </a:endParaRPr>
            </a:p>
          </p:txBody>
        </p:sp>
        <p:grpSp>
          <p:nvGrpSpPr>
            <p:cNvPr id="81" name="Group 25"/>
            <p:cNvGrpSpPr>
              <a:grpSpLocks/>
            </p:cNvGrpSpPr>
            <p:nvPr/>
          </p:nvGrpSpPr>
          <p:grpSpPr bwMode="auto">
            <a:xfrm>
              <a:off x="3167844" y="3240470"/>
              <a:ext cx="228600" cy="228600"/>
              <a:chOff x="2016" y="1920"/>
              <a:chExt cx="1680" cy="1680"/>
            </a:xfrm>
          </p:grpSpPr>
          <p:sp>
            <p:nvSpPr>
              <p:cNvPr id="82" name="Oval 26"/>
              <p:cNvSpPr>
                <a:spLocks noChangeArrowheads="1"/>
              </p:cNvSpPr>
              <p:nvPr/>
            </p:nvSpPr>
            <p:spPr bwMode="gray">
              <a:xfrm>
                <a:off x="2016" y="1920"/>
                <a:ext cx="1680" cy="1680"/>
              </a:xfrm>
              <a:prstGeom prst="ellipse">
                <a:avLst/>
              </a:prstGeom>
              <a:gradFill rotWithShape="1">
                <a:gsLst>
                  <a:gs pos="0">
                    <a:srgbClr val="FF6600"/>
                  </a:gs>
                  <a:gs pos="100000">
                    <a:srgbClr val="762F00"/>
                  </a:gs>
                </a:gsLst>
                <a:lin ang="5400000" scaled="1"/>
              </a:gradFill>
              <a:ln w="9525">
                <a:noFill/>
                <a:round/>
                <a:headEnd/>
                <a:tailEnd/>
              </a:ln>
            </p:spPr>
            <p:txBody>
              <a:bodyPr wrap="none" anchor="ctr"/>
              <a:lstStyle/>
              <a:p>
                <a:pPr eaLnBrk="0" hangingPunct="0"/>
                <a:endParaRPr lang="zh-CN" altLang="en-US"/>
              </a:p>
            </p:txBody>
          </p:sp>
          <p:sp>
            <p:nvSpPr>
              <p:cNvPr id="83" name="Freeform 27"/>
              <p:cNvSpPr>
                <a:spLocks/>
              </p:cNvSpPr>
              <p:nvPr/>
            </p:nvSpPr>
            <p:spPr bwMode="gray">
              <a:xfrm>
                <a:off x="2208" y="1948"/>
                <a:ext cx="1296" cy="634"/>
              </a:xfrm>
              <a:custGeom>
                <a:avLst/>
                <a:gdLst>
                  <a:gd name="T0" fmla="*/ 654 w 1321"/>
                  <a:gd name="T1" fmla="*/ 6 h 712"/>
                  <a:gd name="T2" fmla="*/ 662 w 1321"/>
                  <a:gd name="T3" fmla="*/ 7 h 712"/>
                  <a:gd name="T4" fmla="*/ 664 w 1321"/>
                  <a:gd name="T5" fmla="*/ 7 h 712"/>
                  <a:gd name="T6" fmla="*/ 661 w 1321"/>
                  <a:gd name="T7" fmla="*/ 8 h 712"/>
                  <a:gd name="T8" fmla="*/ 652 w 1321"/>
                  <a:gd name="T9" fmla="*/ 9 h 712"/>
                  <a:gd name="T10" fmla="*/ 639 w 1321"/>
                  <a:gd name="T11" fmla="*/ 9 h 712"/>
                  <a:gd name="T12" fmla="*/ 623 w 1321"/>
                  <a:gd name="T13" fmla="*/ 9 h 712"/>
                  <a:gd name="T14" fmla="*/ 600 w 1321"/>
                  <a:gd name="T15" fmla="*/ 10 h 712"/>
                  <a:gd name="T16" fmla="*/ 577 w 1321"/>
                  <a:gd name="T17" fmla="*/ 10 h 712"/>
                  <a:gd name="T18" fmla="*/ 548 w 1321"/>
                  <a:gd name="T19" fmla="*/ 10 h 712"/>
                  <a:gd name="T20" fmla="*/ 518 w 1321"/>
                  <a:gd name="T21" fmla="*/ 10 h 712"/>
                  <a:gd name="T22" fmla="*/ 486 w 1321"/>
                  <a:gd name="T23" fmla="*/ 11 h 712"/>
                  <a:gd name="T24" fmla="*/ 450 w 1321"/>
                  <a:gd name="T25" fmla="*/ 11 h 712"/>
                  <a:gd name="T26" fmla="*/ 415 w 1321"/>
                  <a:gd name="T27" fmla="*/ 11 h 712"/>
                  <a:gd name="T28" fmla="*/ 400 w 1321"/>
                  <a:gd name="T29" fmla="*/ 11 h 712"/>
                  <a:gd name="T30" fmla="*/ 239 w 1321"/>
                  <a:gd name="T31" fmla="*/ 11 h 712"/>
                  <a:gd name="T32" fmla="*/ 236 w 1321"/>
                  <a:gd name="T33" fmla="*/ 11 h 712"/>
                  <a:gd name="T34" fmla="*/ 206 w 1321"/>
                  <a:gd name="T35" fmla="*/ 11 h 712"/>
                  <a:gd name="T36" fmla="*/ 175 w 1321"/>
                  <a:gd name="T37" fmla="*/ 11 h 712"/>
                  <a:gd name="T38" fmla="*/ 147 w 1321"/>
                  <a:gd name="T39" fmla="*/ 11 h 712"/>
                  <a:gd name="T40" fmla="*/ 120 w 1321"/>
                  <a:gd name="T41" fmla="*/ 10 h 712"/>
                  <a:gd name="T42" fmla="*/ 95 w 1321"/>
                  <a:gd name="T43" fmla="*/ 10 h 712"/>
                  <a:gd name="T44" fmla="*/ 72 w 1321"/>
                  <a:gd name="T45" fmla="*/ 10 h 712"/>
                  <a:gd name="T46" fmla="*/ 54 w 1321"/>
                  <a:gd name="T47" fmla="*/ 10 h 712"/>
                  <a:gd name="T48" fmla="*/ 31 w 1321"/>
                  <a:gd name="T49" fmla="*/ 10 h 712"/>
                  <a:gd name="T50" fmla="*/ 26 w 1321"/>
                  <a:gd name="T51" fmla="*/ 9 h 712"/>
                  <a:gd name="T52" fmla="*/ 18 w 1321"/>
                  <a:gd name="T53" fmla="*/ 9 h 712"/>
                  <a:gd name="T54" fmla="*/ 6 w 1321"/>
                  <a:gd name="T55" fmla="*/ 9 h 712"/>
                  <a:gd name="T56" fmla="*/ 0 w 1321"/>
                  <a:gd name="T57" fmla="*/ 8 h 712"/>
                  <a:gd name="T58" fmla="*/ 0 w 1321"/>
                  <a:gd name="T59" fmla="*/ 8 h 712"/>
                  <a:gd name="T60" fmla="*/ 4 w 1321"/>
                  <a:gd name="T61" fmla="*/ 7 h 712"/>
                  <a:gd name="T62" fmla="*/ 16 w 1321"/>
                  <a:gd name="T63" fmla="*/ 7 h 712"/>
                  <a:gd name="T64" fmla="*/ 26 w 1321"/>
                  <a:gd name="T65" fmla="*/ 5 h 712"/>
                  <a:gd name="T66" fmla="*/ 50 w 1321"/>
                  <a:gd name="T67" fmla="*/ 4 h 712"/>
                  <a:gd name="T68" fmla="*/ 74 w 1321"/>
                  <a:gd name="T69" fmla="*/ 4 h 712"/>
                  <a:gd name="T70" fmla="*/ 104 w 1321"/>
                  <a:gd name="T71" fmla="*/ 4 h 712"/>
                  <a:gd name="T72" fmla="*/ 135 w 1321"/>
                  <a:gd name="T73" fmla="*/ 4 h 712"/>
                  <a:gd name="T74" fmla="*/ 172 w 1321"/>
                  <a:gd name="T75" fmla="*/ 4 h 712"/>
                  <a:gd name="T76" fmla="*/ 209 w 1321"/>
                  <a:gd name="T77" fmla="*/ 4 h 712"/>
                  <a:gd name="T78" fmla="*/ 250 w 1321"/>
                  <a:gd name="T79" fmla="*/ 4 h 712"/>
                  <a:gd name="T80" fmla="*/ 292 w 1321"/>
                  <a:gd name="T81" fmla="*/ 4 h 712"/>
                  <a:gd name="T82" fmla="*/ 336 w 1321"/>
                  <a:gd name="T83" fmla="*/ 0 h 712"/>
                  <a:gd name="T84" fmla="*/ 336 w 1321"/>
                  <a:gd name="T85" fmla="*/ 0 h 712"/>
                  <a:gd name="T86" fmla="*/ 382 w 1321"/>
                  <a:gd name="T87" fmla="*/ 4 h 712"/>
                  <a:gd name="T88" fmla="*/ 425 w 1321"/>
                  <a:gd name="T89" fmla="*/ 4 h 712"/>
                  <a:gd name="T90" fmla="*/ 468 w 1321"/>
                  <a:gd name="T91" fmla="*/ 4 h 712"/>
                  <a:gd name="T92" fmla="*/ 508 w 1321"/>
                  <a:gd name="T93" fmla="*/ 4 h 712"/>
                  <a:gd name="T94" fmla="*/ 544 w 1321"/>
                  <a:gd name="T95" fmla="*/ 4 h 712"/>
                  <a:gd name="T96" fmla="*/ 578 w 1321"/>
                  <a:gd name="T97" fmla="*/ 4 h 712"/>
                  <a:gd name="T98" fmla="*/ 607 w 1321"/>
                  <a:gd name="T99" fmla="*/ 4 h 712"/>
                  <a:gd name="T100" fmla="*/ 633 w 1321"/>
                  <a:gd name="T101" fmla="*/ 4 h 712"/>
                  <a:gd name="T102" fmla="*/ 654 w 1321"/>
                  <a:gd name="T103" fmla="*/ 6 h 712"/>
                  <a:gd name="T104" fmla="*/ 654 w 1321"/>
                  <a:gd name="T105" fmla="*/ 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6600"/>
                  </a:gs>
                </a:gsLst>
                <a:lin ang="5400000" scaled="1"/>
              </a:gradFill>
              <a:ln w="0">
                <a:noFill/>
                <a:round/>
                <a:headEnd/>
                <a:tailEnd/>
              </a:ln>
            </p:spPr>
            <p:txBody>
              <a:bodyPr/>
              <a:lstStyle/>
              <a:p>
                <a:endParaRPr lang="zh-CN" altLang="en-US"/>
              </a:p>
            </p:txBody>
          </p:sp>
        </p:grpSp>
      </p:grpSp>
      <p:grpSp>
        <p:nvGrpSpPr>
          <p:cNvPr id="84" name="组合 71"/>
          <p:cNvGrpSpPr>
            <a:grpSpLocks/>
          </p:cNvGrpSpPr>
          <p:nvPr/>
        </p:nvGrpSpPr>
        <p:grpSpPr bwMode="auto">
          <a:xfrm>
            <a:off x="3059113" y="1808163"/>
            <a:ext cx="5221235" cy="1044575"/>
            <a:chOff x="2972135" y="1808820"/>
            <a:chExt cx="7431668" cy="1044116"/>
          </a:xfrm>
        </p:grpSpPr>
        <p:sp>
          <p:nvSpPr>
            <p:cNvPr id="85" name="Text Box 3"/>
            <p:cNvSpPr txBox="1">
              <a:spLocks noChangeArrowheads="1"/>
            </p:cNvSpPr>
            <p:nvPr/>
          </p:nvSpPr>
          <p:spPr bwMode="gray">
            <a:xfrm>
              <a:off x="2972135" y="1808820"/>
              <a:ext cx="2207604" cy="399874"/>
            </a:xfrm>
            <a:prstGeom prst="rect">
              <a:avLst/>
            </a:prstGeom>
            <a:noFill/>
            <a:ln w="9525">
              <a:noFill/>
              <a:miter lim="800000"/>
              <a:headEnd/>
              <a:tailEnd/>
            </a:ln>
            <a:effectLst/>
          </p:spPr>
          <p:txBody>
            <a:bodyPr>
              <a:spAutoFit/>
            </a:bodyPr>
            <a:lstStyle/>
            <a:p>
              <a:pPr eaLnBrk="0" hangingPunct="0">
                <a:defRPr/>
              </a:pPr>
              <a:r>
                <a:rPr lang="en-US" altLang="zh-CN" sz="2000" b="1" dirty="0">
                  <a:solidFill>
                    <a:srgbClr val="2EB9B6"/>
                  </a:solidFill>
                  <a:effectLst>
                    <a:outerShdw blurRad="38100" dist="38100" dir="2700000" algn="tl">
                      <a:srgbClr val="C0C0C0"/>
                    </a:outerShdw>
                  </a:effectLst>
                  <a:latin typeface="Verdana" pitchFamily="34" charset="0"/>
                </a:rPr>
                <a:t>2021.06</a:t>
              </a:r>
            </a:p>
          </p:txBody>
        </p:sp>
        <p:cxnSp>
          <p:nvCxnSpPr>
            <p:cNvPr id="86" name="AutoShape 7"/>
            <p:cNvCxnSpPr>
              <a:cxnSpLocks noChangeShapeType="1"/>
            </p:cNvCxnSpPr>
            <p:nvPr/>
          </p:nvCxnSpPr>
          <p:spPr bwMode="gray">
            <a:xfrm>
              <a:off x="4092141" y="2168860"/>
              <a:ext cx="0" cy="364106"/>
            </a:xfrm>
            <a:prstGeom prst="straightConnector1">
              <a:avLst/>
            </a:prstGeom>
            <a:noFill/>
            <a:ln w="38100" cap="rnd">
              <a:solidFill>
                <a:srgbClr val="2EB9B6"/>
              </a:solidFill>
              <a:prstDash val="sysDot"/>
              <a:round/>
              <a:headEnd/>
              <a:tailEnd/>
            </a:ln>
          </p:spPr>
        </p:cxnSp>
        <p:sp>
          <p:nvSpPr>
            <p:cNvPr id="87" name="AutoShape 8"/>
            <p:cNvSpPr>
              <a:spLocks noChangeArrowheads="1"/>
            </p:cNvSpPr>
            <p:nvPr/>
          </p:nvSpPr>
          <p:spPr bwMode="gray">
            <a:xfrm flipH="1">
              <a:off x="4446767" y="2132936"/>
              <a:ext cx="5957036" cy="720000"/>
            </a:xfrm>
            <a:prstGeom prst="homePlate">
              <a:avLst>
                <a:gd name="adj" fmla="val 42019"/>
              </a:avLst>
            </a:prstGeom>
            <a:gradFill rotWithShape="1">
              <a:gsLst>
                <a:gs pos="0">
                  <a:srgbClr val="2EB9B6"/>
                </a:gs>
                <a:gs pos="100000">
                  <a:srgbClr val="7AECD4"/>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2EB9B6"/>
              </a:extrusionClr>
            </a:sp3d>
          </p:spPr>
          <p:txBody>
            <a:bodyPr wrap="none" anchor="ctr">
              <a:flatTx/>
            </a:bodyPr>
            <a:lstStyle/>
            <a:p>
              <a:pPr eaLnBrk="0" hangingPunct="0"/>
              <a:endParaRPr lang="zh-CN" altLang="en-US"/>
            </a:p>
          </p:txBody>
        </p:sp>
        <p:sp>
          <p:nvSpPr>
            <p:cNvPr id="88" name="Text Box 9"/>
            <p:cNvSpPr txBox="1">
              <a:spLocks noChangeArrowheads="1"/>
            </p:cNvSpPr>
            <p:nvPr/>
          </p:nvSpPr>
          <p:spPr bwMode="gray">
            <a:xfrm>
              <a:off x="4752020" y="2115054"/>
              <a:ext cx="5570584" cy="686809"/>
            </a:xfrm>
            <a:prstGeom prst="rect">
              <a:avLst/>
            </a:prstGeom>
            <a:noFill/>
            <a:ln w="9525">
              <a:noFill/>
              <a:miter lim="800000"/>
              <a:headEnd/>
              <a:tailEnd/>
            </a:ln>
          </p:spPr>
          <p:txBody>
            <a:bodyPr wrap="square">
              <a:spAutoFit/>
            </a:bodyPr>
            <a:lstStyle/>
            <a:p>
              <a:pPr eaLnBrk="0" hangingPunct="0">
                <a:lnSpc>
                  <a:spcPct val="130000"/>
                </a:lnSpc>
              </a:pPr>
              <a:r>
                <a:rPr lang="zh-CN" altLang="en-US" sz="1600" dirty="0">
                  <a:latin typeface="黑体" pitchFamily="49" charset="-122"/>
                  <a:ea typeface="黑体" pitchFamily="49" charset="-122"/>
                  <a:cs typeface="Times New Roman" pitchFamily="18" charset="0"/>
                </a:rPr>
                <a:t>实船示范应用工程实施，知识库具备应用条件，软件功能完善</a:t>
              </a:r>
            </a:p>
          </p:txBody>
        </p:sp>
        <p:grpSp>
          <p:nvGrpSpPr>
            <p:cNvPr id="89" name="Group 4"/>
            <p:cNvGrpSpPr>
              <a:grpSpLocks/>
            </p:cNvGrpSpPr>
            <p:nvPr/>
          </p:nvGrpSpPr>
          <p:grpSpPr bwMode="auto">
            <a:xfrm>
              <a:off x="3894754" y="2348880"/>
              <a:ext cx="317206" cy="228600"/>
              <a:chOff x="1593" y="1920"/>
              <a:chExt cx="2103" cy="1680"/>
            </a:xfrm>
          </p:grpSpPr>
          <p:sp>
            <p:nvSpPr>
              <p:cNvPr id="90" name="Oval 5"/>
              <p:cNvSpPr>
                <a:spLocks noChangeArrowheads="1"/>
              </p:cNvSpPr>
              <p:nvPr/>
            </p:nvSpPr>
            <p:spPr bwMode="gray">
              <a:xfrm>
                <a:off x="1593" y="1920"/>
                <a:ext cx="2103" cy="1680"/>
              </a:xfrm>
              <a:prstGeom prst="ellipse">
                <a:avLst/>
              </a:prstGeom>
              <a:gradFill rotWithShape="1">
                <a:gsLst>
                  <a:gs pos="0">
                    <a:srgbClr val="2EB9B6"/>
                  </a:gs>
                  <a:gs pos="100000">
                    <a:srgbClr val="0B2D2C"/>
                  </a:gs>
                </a:gsLst>
                <a:lin ang="5400000" scaled="1"/>
              </a:gradFill>
              <a:ln w="9525">
                <a:noFill/>
                <a:round/>
                <a:headEnd/>
                <a:tailEnd/>
              </a:ln>
            </p:spPr>
            <p:txBody>
              <a:bodyPr wrap="none" anchor="ctr"/>
              <a:lstStyle/>
              <a:p>
                <a:pPr eaLnBrk="0" hangingPunct="0"/>
                <a:endParaRPr lang="zh-CN" altLang="en-US"/>
              </a:p>
            </p:txBody>
          </p:sp>
          <p:sp>
            <p:nvSpPr>
              <p:cNvPr id="91" name="Freeform 6"/>
              <p:cNvSpPr>
                <a:spLocks/>
              </p:cNvSpPr>
              <p:nvPr/>
            </p:nvSpPr>
            <p:spPr bwMode="gray">
              <a:xfrm>
                <a:off x="2208" y="1948"/>
                <a:ext cx="1296" cy="634"/>
              </a:xfrm>
              <a:custGeom>
                <a:avLst/>
                <a:gdLst>
                  <a:gd name="T0" fmla="*/ 654 w 1321"/>
                  <a:gd name="T1" fmla="*/ 6 h 712"/>
                  <a:gd name="T2" fmla="*/ 662 w 1321"/>
                  <a:gd name="T3" fmla="*/ 7 h 712"/>
                  <a:gd name="T4" fmla="*/ 664 w 1321"/>
                  <a:gd name="T5" fmla="*/ 7 h 712"/>
                  <a:gd name="T6" fmla="*/ 661 w 1321"/>
                  <a:gd name="T7" fmla="*/ 8 h 712"/>
                  <a:gd name="T8" fmla="*/ 652 w 1321"/>
                  <a:gd name="T9" fmla="*/ 9 h 712"/>
                  <a:gd name="T10" fmla="*/ 639 w 1321"/>
                  <a:gd name="T11" fmla="*/ 9 h 712"/>
                  <a:gd name="T12" fmla="*/ 623 w 1321"/>
                  <a:gd name="T13" fmla="*/ 9 h 712"/>
                  <a:gd name="T14" fmla="*/ 600 w 1321"/>
                  <a:gd name="T15" fmla="*/ 10 h 712"/>
                  <a:gd name="T16" fmla="*/ 577 w 1321"/>
                  <a:gd name="T17" fmla="*/ 10 h 712"/>
                  <a:gd name="T18" fmla="*/ 548 w 1321"/>
                  <a:gd name="T19" fmla="*/ 10 h 712"/>
                  <a:gd name="T20" fmla="*/ 518 w 1321"/>
                  <a:gd name="T21" fmla="*/ 10 h 712"/>
                  <a:gd name="T22" fmla="*/ 486 w 1321"/>
                  <a:gd name="T23" fmla="*/ 11 h 712"/>
                  <a:gd name="T24" fmla="*/ 450 w 1321"/>
                  <a:gd name="T25" fmla="*/ 11 h 712"/>
                  <a:gd name="T26" fmla="*/ 415 w 1321"/>
                  <a:gd name="T27" fmla="*/ 11 h 712"/>
                  <a:gd name="T28" fmla="*/ 400 w 1321"/>
                  <a:gd name="T29" fmla="*/ 11 h 712"/>
                  <a:gd name="T30" fmla="*/ 239 w 1321"/>
                  <a:gd name="T31" fmla="*/ 11 h 712"/>
                  <a:gd name="T32" fmla="*/ 236 w 1321"/>
                  <a:gd name="T33" fmla="*/ 11 h 712"/>
                  <a:gd name="T34" fmla="*/ 206 w 1321"/>
                  <a:gd name="T35" fmla="*/ 11 h 712"/>
                  <a:gd name="T36" fmla="*/ 175 w 1321"/>
                  <a:gd name="T37" fmla="*/ 11 h 712"/>
                  <a:gd name="T38" fmla="*/ 147 w 1321"/>
                  <a:gd name="T39" fmla="*/ 11 h 712"/>
                  <a:gd name="T40" fmla="*/ 120 w 1321"/>
                  <a:gd name="T41" fmla="*/ 10 h 712"/>
                  <a:gd name="T42" fmla="*/ 95 w 1321"/>
                  <a:gd name="T43" fmla="*/ 10 h 712"/>
                  <a:gd name="T44" fmla="*/ 72 w 1321"/>
                  <a:gd name="T45" fmla="*/ 10 h 712"/>
                  <a:gd name="T46" fmla="*/ 54 w 1321"/>
                  <a:gd name="T47" fmla="*/ 10 h 712"/>
                  <a:gd name="T48" fmla="*/ 31 w 1321"/>
                  <a:gd name="T49" fmla="*/ 10 h 712"/>
                  <a:gd name="T50" fmla="*/ 26 w 1321"/>
                  <a:gd name="T51" fmla="*/ 9 h 712"/>
                  <a:gd name="T52" fmla="*/ 18 w 1321"/>
                  <a:gd name="T53" fmla="*/ 9 h 712"/>
                  <a:gd name="T54" fmla="*/ 6 w 1321"/>
                  <a:gd name="T55" fmla="*/ 9 h 712"/>
                  <a:gd name="T56" fmla="*/ 0 w 1321"/>
                  <a:gd name="T57" fmla="*/ 8 h 712"/>
                  <a:gd name="T58" fmla="*/ 0 w 1321"/>
                  <a:gd name="T59" fmla="*/ 8 h 712"/>
                  <a:gd name="T60" fmla="*/ 4 w 1321"/>
                  <a:gd name="T61" fmla="*/ 7 h 712"/>
                  <a:gd name="T62" fmla="*/ 16 w 1321"/>
                  <a:gd name="T63" fmla="*/ 7 h 712"/>
                  <a:gd name="T64" fmla="*/ 26 w 1321"/>
                  <a:gd name="T65" fmla="*/ 5 h 712"/>
                  <a:gd name="T66" fmla="*/ 50 w 1321"/>
                  <a:gd name="T67" fmla="*/ 4 h 712"/>
                  <a:gd name="T68" fmla="*/ 74 w 1321"/>
                  <a:gd name="T69" fmla="*/ 4 h 712"/>
                  <a:gd name="T70" fmla="*/ 104 w 1321"/>
                  <a:gd name="T71" fmla="*/ 4 h 712"/>
                  <a:gd name="T72" fmla="*/ 135 w 1321"/>
                  <a:gd name="T73" fmla="*/ 4 h 712"/>
                  <a:gd name="T74" fmla="*/ 172 w 1321"/>
                  <a:gd name="T75" fmla="*/ 4 h 712"/>
                  <a:gd name="T76" fmla="*/ 209 w 1321"/>
                  <a:gd name="T77" fmla="*/ 4 h 712"/>
                  <a:gd name="T78" fmla="*/ 250 w 1321"/>
                  <a:gd name="T79" fmla="*/ 4 h 712"/>
                  <a:gd name="T80" fmla="*/ 292 w 1321"/>
                  <a:gd name="T81" fmla="*/ 4 h 712"/>
                  <a:gd name="T82" fmla="*/ 336 w 1321"/>
                  <a:gd name="T83" fmla="*/ 0 h 712"/>
                  <a:gd name="T84" fmla="*/ 336 w 1321"/>
                  <a:gd name="T85" fmla="*/ 0 h 712"/>
                  <a:gd name="T86" fmla="*/ 382 w 1321"/>
                  <a:gd name="T87" fmla="*/ 4 h 712"/>
                  <a:gd name="T88" fmla="*/ 425 w 1321"/>
                  <a:gd name="T89" fmla="*/ 4 h 712"/>
                  <a:gd name="T90" fmla="*/ 468 w 1321"/>
                  <a:gd name="T91" fmla="*/ 4 h 712"/>
                  <a:gd name="T92" fmla="*/ 508 w 1321"/>
                  <a:gd name="T93" fmla="*/ 4 h 712"/>
                  <a:gd name="T94" fmla="*/ 544 w 1321"/>
                  <a:gd name="T95" fmla="*/ 4 h 712"/>
                  <a:gd name="T96" fmla="*/ 578 w 1321"/>
                  <a:gd name="T97" fmla="*/ 4 h 712"/>
                  <a:gd name="T98" fmla="*/ 607 w 1321"/>
                  <a:gd name="T99" fmla="*/ 4 h 712"/>
                  <a:gd name="T100" fmla="*/ 633 w 1321"/>
                  <a:gd name="T101" fmla="*/ 4 h 712"/>
                  <a:gd name="T102" fmla="*/ 654 w 1321"/>
                  <a:gd name="T103" fmla="*/ 6 h 712"/>
                  <a:gd name="T104" fmla="*/ 654 w 1321"/>
                  <a:gd name="T105" fmla="*/ 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tx1"/>
                  </a:gs>
                  <a:gs pos="100000">
                    <a:srgbClr val="2EB9B6"/>
                  </a:gs>
                </a:gsLst>
                <a:lin ang="5400000" scaled="1"/>
              </a:gradFill>
              <a:ln w="0">
                <a:noFill/>
                <a:round/>
                <a:headEnd/>
                <a:tailEnd/>
              </a:ln>
            </p:spPr>
            <p:txBody>
              <a:bodyPr/>
              <a:lstStyle/>
              <a:p>
                <a:endParaRPr lang="zh-CN" altLang="en-US"/>
              </a:p>
            </p:txBody>
          </p:sp>
        </p:grpSp>
      </p:grpSp>
      <p:grpSp>
        <p:nvGrpSpPr>
          <p:cNvPr id="92" name="组合 72"/>
          <p:cNvGrpSpPr>
            <a:grpSpLocks/>
          </p:cNvGrpSpPr>
          <p:nvPr/>
        </p:nvGrpSpPr>
        <p:grpSpPr bwMode="auto">
          <a:xfrm>
            <a:off x="3779838" y="947738"/>
            <a:ext cx="4500562" cy="1042987"/>
            <a:chOff x="3779912" y="947316"/>
            <a:chExt cx="4500500" cy="1044036"/>
          </a:xfrm>
        </p:grpSpPr>
        <p:grpSp>
          <p:nvGrpSpPr>
            <p:cNvPr id="93" name="组合 69"/>
            <p:cNvGrpSpPr>
              <a:grpSpLocks/>
            </p:cNvGrpSpPr>
            <p:nvPr/>
          </p:nvGrpSpPr>
          <p:grpSpPr bwMode="auto">
            <a:xfrm>
              <a:off x="3779912" y="947316"/>
              <a:ext cx="4500500" cy="1044036"/>
              <a:chOff x="3779912" y="947316"/>
              <a:chExt cx="4500500" cy="1044036"/>
            </a:xfrm>
          </p:grpSpPr>
          <p:sp>
            <p:nvSpPr>
              <p:cNvPr id="97" name="Text Box 10"/>
              <p:cNvSpPr txBox="1">
                <a:spLocks noChangeArrowheads="1"/>
              </p:cNvSpPr>
              <p:nvPr/>
            </p:nvSpPr>
            <p:spPr bwMode="gray">
              <a:xfrm>
                <a:off x="3779912" y="947316"/>
                <a:ext cx="1374756" cy="400452"/>
              </a:xfrm>
              <a:prstGeom prst="rect">
                <a:avLst/>
              </a:prstGeom>
              <a:noFill/>
              <a:ln w="9525">
                <a:noFill/>
                <a:miter lim="800000"/>
                <a:headEnd/>
                <a:tailEnd/>
              </a:ln>
              <a:effectLst/>
            </p:spPr>
            <p:txBody>
              <a:bodyPr wrap="none">
                <a:spAutoFit/>
              </a:bodyPr>
              <a:lstStyle/>
              <a:p>
                <a:pPr eaLnBrk="0" hangingPunct="0">
                  <a:defRPr/>
                </a:pPr>
                <a:r>
                  <a:rPr lang="en-US" altLang="zh-CN" sz="2000" b="1" dirty="0">
                    <a:solidFill>
                      <a:srgbClr val="92D365"/>
                    </a:solidFill>
                    <a:effectLst>
                      <a:outerShdw blurRad="38100" dist="38100" dir="2700000" algn="tl">
                        <a:srgbClr val="C0C0C0"/>
                      </a:outerShdw>
                    </a:effectLst>
                    <a:latin typeface="Verdana" pitchFamily="34" charset="0"/>
                  </a:rPr>
                  <a:t>2021.12</a:t>
                </a:r>
              </a:p>
            </p:txBody>
          </p:sp>
          <p:cxnSp>
            <p:nvCxnSpPr>
              <p:cNvPr id="98" name="AutoShape 14"/>
              <p:cNvCxnSpPr>
                <a:cxnSpLocks noChangeShapeType="1"/>
              </p:cNvCxnSpPr>
              <p:nvPr/>
            </p:nvCxnSpPr>
            <p:spPr bwMode="gray">
              <a:xfrm flipH="1">
                <a:off x="4679861" y="1307396"/>
                <a:ext cx="6093" cy="360000"/>
              </a:xfrm>
              <a:prstGeom prst="straightConnector1">
                <a:avLst/>
              </a:prstGeom>
              <a:noFill/>
              <a:ln w="38100" cap="rnd">
                <a:solidFill>
                  <a:srgbClr val="92D365"/>
                </a:solidFill>
                <a:prstDash val="sysDot"/>
                <a:round/>
                <a:headEnd/>
                <a:tailEnd/>
              </a:ln>
            </p:spPr>
          </p:cxnSp>
          <p:sp>
            <p:nvSpPr>
              <p:cNvPr id="99" name="AutoShape 15"/>
              <p:cNvSpPr>
                <a:spLocks noChangeArrowheads="1"/>
              </p:cNvSpPr>
              <p:nvPr/>
            </p:nvSpPr>
            <p:spPr bwMode="gray">
              <a:xfrm flipH="1">
                <a:off x="4824028" y="1235348"/>
                <a:ext cx="3420000" cy="756004"/>
              </a:xfrm>
              <a:prstGeom prst="homePlate">
                <a:avLst>
                  <a:gd name="adj" fmla="val 44945"/>
                </a:avLst>
              </a:prstGeom>
              <a:gradFill rotWithShape="1">
                <a:gsLst>
                  <a:gs pos="0">
                    <a:srgbClr val="92D365"/>
                  </a:gs>
                  <a:gs pos="100000">
                    <a:srgbClr val="CCFF99"/>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2D365"/>
                </a:extrusionClr>
              </a:sp3d>
            </p:spPr>
            <p:txBody>
              <a:bodyPr wrap="none" anchor="ctr">
                <a:flatTx/>
              </a:bodyPr>
              <a:lstStyle/>
              <a:p>
                <a:pPr eaLnBrk="0" hangingPunct="0"/>
                <a:endParaRPr lang="zh-CN" altLang="en-US"/>
              </a:p>
            </p:txBody>
          </p:sp>
          <p:sp>
            <p:nvSpPr>
              <p:cNvPr id="100" name="Text Box 16"/>
              <p:cNvSpPr txBox="1">
                <a:spLocks noChangeArrowheads="1"/>
              </p:cNvSpPr>
              <p:nvPr/>
            </p:nvSpPr>
            <p:spPr bwMode="gray">
              <a:xfrm>
                <a:off x="4751449" y="1233353"/>
                <a:ext cx="3528963" cy="687802"/>
              </a:xfrm>
              <a:prstGeom prst="rect">
                <a:avLst/>
              </a:prstGeom>
              <a:noFill/>
              <a:ln w="9525">
                <a:noFill/>
                <a:miter lim="800000"/>
                <a:headEnd/>
                <a:tailEnd/>
              </a:ln>
              <a:effectLst/>
            </p:spPr>
            <p:txBody>
              <a:bodyPr>
                <a:spAutoFit/>
              </a:bodyPr>
              <a:lstStyle/>
              <a:p>
                <a:pPr marL="285750" indent="-285750" algn="just">
                  <a:lnSpc>
                    <a:spcPct val="130000"/>
                  </a:lnSpc>
                  <a:spcBef>
                    <a:spcPts val="600"/>
                  </a:spcBef>
                  <a:buClr>
                    <a:srgbClr val="FF0000"/>
                  </a:buClr>
                  <a:defRPr/>
                </a:pPr>
                <a:r>
                  <a:rPr lang="zh-CN" altLang="en-US" sz="1600" b="1" dirty="0">
                    <a:latin typeface="黑体" pitchFamily="49" charset="-122"/>
                    <a:ea typeface="黑体" pitchFamily="49" charset="-122"/>
                    <a:cs typeface="Times New Roman" pitchFamily="18" charset="0"/>
                  </a:rPr>
                  <a:t>   </a:t>
                </a:r>
                <a:r>
                  <a:rPr lang="zh-CN" altLang="en-US" sz="1600" spc="-40" dirty="0">
                    <a:latin typeface="黑体" pitchFamily="49" charset="-122"/>
                    <a:ea typeface="黑体" pitchFamily="49" charset="-122"/>
                    <a:cs typeface="Times New Roman" pitchFamily="18" charset="0"/>
                  </a:rPr>
                  <a:t>系统整体功能完善，完成各项性能指标测试验证，具备结题验收条件</a:t>
                </a:r>
              </a:p>
            </p:txBody>
          </p:sp>
        </p:grpSp>
        <p:grpSp>
          <p:nvGrpSpPr>
            <p:cNvPr id="94" name="Group 11"/>
            <p:cNvGrpSpPr>
              <a:grpSpLocks/>
            </p:cNvGrpSpPr>
            <p:nvPr/>
          </p:nvGrpSpPr>
          <p:grpSpPr bwMode="auto">
            <a:xfrm>
              <a:off x="4565366" y="1474800"/>
              <a:ext cx="228600" cy="228600"/>
              <a:chOff x="2016" y="1920"/>
              <a:chExt cx="1680" cy="1680"/>
            </a:xfrm>
          </p:grpSpPr>
          <p:sp>
            <p:nvSpPr>
              <p:cNvPr id="95" name="Oval 12"/>
              <p:cNvSpPr>
                <a:spLocks noChangeArrowheads="1"/>
              </p:cNvSpPr>
              <p:nvPr/>
            </p:nvSpPr>
            <p:spPr bwMode="gray">
              <a:xfrm>
                <a:off x="2016" y="1920"/>
                <a:ext cx="1680" cy="1680"/>
              </a:xfrm>
              <a:prstGeom prst="ellipse">
                <a:avLst/>
              </a:prstGeom>
              <a:gradFill rotWithShape="1">
                <a:gsLst>
                  <a:gs pos="0">
                    <a:srgbClr val="92D365"/>
                  </a:gs>
                  <a:gs pos="100000">
                    <a:srgbClr val="44622F"/>
                  </a:gs>
                </a:gsLst>
                <a:lin ang="5400000" scaled="1"/>
              </a:gradFill>
              <a:ln w="9525">
                <a:noFill/>
                <a:round/>
                <a:headEnd/>
                <a:tailEnd/>
              </a:ln>
            </p:spPr>
            <p:txBody>
              <a:bodyPr wrap="none" anchor="ctr"/>
              <a:lstStyle/>
              <a:p>
                <a:pPr eaLnBrk="0" hangingPunct="0"/>
                <a:endParaRPr lang="zh-CN" altLang="en-US"/>
              </a:p>
            </p:txBody>
          </p:sp>
          <p:sp>
            <p:nvSpPr>
              <p:cNvPr id="96" name="Freeform 13"/>
              <p:cNvSpPr>
                <a:spLocks/>
              </p:cNvSpPr>
              <p:nvPr/>
            </p:nvSpPr>
            <p:spPr bwMode="gray">
              <a:xfrm>
                <a:off x="2208" y="1948"/>
                <a:ext cx="1296" cy="634"/>
              </a:xfrm>
              <a:custGeom>
                <a:avLst/>
                <a:gdLst>
                  <a:gd name="T0" fmla="*/ 654 w 1321"/>
                  <a:gd name="T1" fmla="*/ 6 h 712"/>
                  <a:gd name="T2" fmla="*/ 662 w 1321"/>
                  <a:gd name="T3" fmla="*/ 7 h 712"/>
                  <a:gd name="T4" fmla="*/ 664 w 1321"/>
                  <a:gd name="T5" fmla="*/ 7 h 712"/>
                  <a:gd name="T6" fmla="*/ 661 w 1321"/>
                  <a:gd name="T7" fmla="*/ 8 h 712"/>
                  <a:gd name="T8" fmla="*/ 652 w 1321"/>
                  <a:gd name="T9" fmla="*/ 9 h 712"/>
                  <a:gd name="T10" fmla="*/ 639 w 1321"/>
                  <a:gd name="T11" fmla="*/ 9 h 712"/>
                  <a:gd name="T12" fmla="*/ 623 w 1321"/>
                  <a:gd name="T13" fmla="*/ 9 h 712"/>
                  <a:gd name="T14" fmla="*/ 600 w 1321"/>
                  <a:gd name="T15" fmla="*/ 10 h 712"/>
                  <a:gd name="T16" fmla="*/ 577 w 1321"/>
                  <a:gd name="T17" fmla="*/ 10 h 712"/>
                  <a:gd name="T18" fmla="*/ 548 w 1321"/>
                  <a:gd name="T19" fmla="*/ 10 h 712"/>
                  <a:gd name="T20" fmla="*/ 518 w 1321"/>
                  <a:gd name="T21" fmla="*/ 10 h 712"/>
                  <a:gd name="T22" fmla="*/ 486 w 1321"/>
                  <a:gd name="T23" fmla="*/ 11 h 712"/>
                  <a:gd name="T24" fmla="*/ 450 w 1321"/>
                  <a:gd name="T25" fmla="*/ 11 h 712"/>
                  <a:gd name="T26" fmla="*/ 415 w 1321"/>
                  <a:gd name="T27" fmla="*/ 11 h 712"/>
                  <a:gd name="T28" fmla="*/ 400 w 1321"/>
                  <a:gd name="T29" fmla="*/ 11 h 712"/>
                  <a:gd name="T30" fmla="*/ 239 w 1321"/>
                  <a:gd name="T31" fmla="*/ 11 h 712"/>
                  <a:gd name="T32" fmla="*/ 236 w 1321"/>
                  <a:gd name="T33" fmla="*/ 11 h 712"/>
                  <a:gd name="T34" fmla="*/ 206 w 1321"/>
                  <a:gd name="T35" fmla="*/ 11 h 712"/>
                  <a:gd name="T36" fmla="*/ 175 w 1321"/>
                  <a:gd name="T37" fmla="*/ 11 h 712"/>
                  <a:gd name="T38" fmla="*/ 147 w 1321"/>
                  <a:gd name="T39" fmla="*/ 11 h 712"/>
                  <a:gd name="T40" fmla="*/ 120 w 1321"/>
                  <a:gd name="T41" fmla="*/ 10 h 712"/>
                  <a:gd name="T42" fmla="*/ 95 w 1321"/>
                  <a:gd name="T43" fmla="*/ 10 h 712"/>
                  <a:gd name="T44" fmla="*/ 72 w 1321"/>
                  <a:gd name="T45" fmla="*/ 10 h 712"/>
                  <a:gd name="T46" fmla="*/ 54 w 1321"/>
                  <a:gd name="T47" fmla="*/ 10 h 712"/>
                  <a:gd name="T48" fmla="*/ 31 w 1321"/>
                  <a:gd name="T49" fmla="*/ 10 h 712"/>
                  <a:gd name="T50" fmla="*/ 26 w 1321"/>
                  <a:gd name="T51" fmla="*/ 9 h 712"/>
                  <a:gd name="T52" fmla="*/ 18 w 1321"/>
                  <a:gd name="T53" fmla="*/ 9 h 712"/>
                  <a:gd name="T54" fmla="*/ 6 w 1321"/>
                  <a:gd name="T55" fmla="*/ 9 h 712"/>
                  <a:gd name="T56" fmla="*/ 0 w 1321"/>
                  <a:gd name="T57" fmla="*/ 8 h 712"/>
                  <a:gd name="T58" fmla="*/ 0 w 1321"/>
                  <a:gd name="T59" fmla="*/ 8 h 712"/>
                  <a:gd name="T60" fmla="*/ 4 w 1321"/>
                  <a:gd name="T61" fmla="*/ 7 h 712"/>
                  <a:gd name="T62" fmla="*/ 16 w 1321"/>
                  <a:gd name="T63" fmla="*/ 7 h 712"/>
                  <a:gd name="T64" fmla="*/ 26 w 1321"/>
                  <a:gd name="T65" fmla="*/ 5 h 712"/>
                  <a:gd name="T66" fmla="*/ 50 w 1321"/>
                  <a:gd name="T67" fmla="*/ 4 h 712"/>
                  <a:gd name="T68" fmla="*/ 74 w 1321"/>
                  <a:gd name="T69" fmla="*/ 4 h 712"/>
                  <a:gd name="T70" fmla="*/ 104 w 1321"/>
                  <a:gd name="T71" fmla="*/ 4 h 712"/>
                  <a:gd name="T72" fmla="*/ 135 w 1321"/>
                  <a:gd name="T73" fmla="*/ 4 h 712"/>
                  <a:gd name="T74" fmla="*/ 172 w 1321"/>
                  <a:gd name="T75" fmla="*/ 4 h 712"/>
                  <a:gd name="T76" fmla="*/ 209 w 1321"/>
                  <a:gd name="T77" fmla="*/ 4 h 712"/>
                  <a:gd name="T78" fmla="*/ 250 w 1321"/>
                  <a:gd name="T79" fmla="*/ 4 h 712"/>
                  <a:gd name="T80" fmla="*/ 292 w 1321"/>
                  <a:gd name="T81" fmla="*/ 4 h 712"/>
                  <a:gd name="T82" fmla="*/ 336 w 1321"/>
                  <a:gd name="T83" fmla="*/ 0 h 712"/>
                  <a:gd name="T84" fmla="*/ 336 w 1321"/>
                  <a:gd name="T85" fmla="*/ 0 h 712"/>
                  <a:gd name="T86" fmla="*/ 382 w 1321"/>
                  <a:gd name="T87" fmla="*/ 4 h 712"/>
                  <a:gd name="T88" fmla="*/ 425 w 1321"/>
                  <a:gd name="T89" fmla="*/ 4 h 712"/>
                  <a:gd name="T90" fmla="*/ 468 w 1321"/>
                  <a:gd name="T91" fmla="*/ 4 h 712"/>
                  <a:gd name="T92" fmla="*/ 508 w 1321"/>
                  <a:gd name="T93" fmla="*/ 4 h 712"/>
                  <a:gd name="T94" fmla="*/ 544 w 1321"/>
                  <a:gd name="T95" fmla="*/ 4 h 712"/>
                  <a:gd name="T96" fmla="*/ 578 w 1321"/>
                  <a:gd name="T97" fmla="*/ 4 h 712"/>
                  <a:gd name="T98" fmla="*/ 607 w 1321"/>
                  <a:gd name="T99" fmla="*/ 4 h 712"/>
                  <a:gd name="T100" fmla="*/ 633 w 1321"/>
                  <a:gd name="T101" fmla="*/ 4 h 712"/>
                  <a:gd name="T102" fmla="*/ 654 w 1321"/>
                  <a:gd name="T103" fmla="*/ 6 h 712"/>
                  <a:gd name="T104" fmla="*/ 654 w 1321"/>
                  <a:gd name="T105" fmla="*/ 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2D365"/>
                  </a:gs>
                </a:gsLst>
                <a:lin ang="5400000" scaled="1"/>
              </a:gradFill>
              <a:ln w="0">
                <a:noFill/>
                <a:round/>
                <a:headEnd/>
                <a:tailEnd/>
              </a:ln>
            </p:spPr>
            <p:txBody>
              <a:bodyPr/>
              <a:lstStyle/>
              <a:p>
                <a:endParaRPr lang="zh-CN" altLang="en-US"/>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bwMode="auto">
          <a:xfrm>
            <a:off x="611188"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汇报内容</a:t>
            </a:r>
          </a:p>
        </p:txBody>
      </p:sp>
      <p:grpSp>
        <p:nvGrpSpPr>
          <p:cNvPr id="65539" name="Group 32"/>
          <p:cNvGrpSpPr>
            <a:grpSpLocks noChangeAspect="1"/>
          </p:cNvGrpSpPr>
          <p:nvPr/>
        </p:nvGrpSpPr>
        <p:grpSpPr bwMode="auto">
          <a:xfrm>
            <a:off x="1727684" y="2708920"/>
            <a:ext cx="5977905" cy="720725"/>
            <a:chOff x="1440" y="1488"/>
            <a:chExt cx="3072" cy="288"/>
          </a:xfrm>
        </p:grpSpPr>
        <p:sp>
          <p:nvSpPr>
            <p:cNvPr id="65540" name="Rectangle 33"/>
            <p:cNvSpPr>
              <a:spLocks noChangeArrowheads="1"/>
            </p:cNvSpPr>
            <p:nvPr/>
          </p:nvSpPr>
          <p:spPr bwMode="gray">
            <a:xfrm>
              <a:off x="1776" y="1488"/>
              <a:ext cx="2736"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eaLnBrk="0" hangingPunct="0"/>
              <a:endParaRPr lang="zh-CN" altLang="en-US" sz="2000"/>
            </a:p>
          </p:txBody>
        </p:sp>
        <p:sp>
          <p:nvSpPr>
            <p:cNvPr id="65541" name="Rectangle 34"/>
            <p:cNvSpPr>
              <a:spLocks noChangeArrowheads="1"/>
            </p:cNvSpPr>
            <p:nvPr/>
          </p:nvSpPr>
          <p:spPr bwMode="gray">
            <a:xfrm>
              <a:off x="1440" y="1488"/>
              <a:ext cx="459" cy="288"/>
            </a:xfrm>
            <a:prstGeom prst="rect">
              <a:avLst/>
            </a:prstGeom>
            <a:solidFill>
              <a:schemeClr val="accent5"/>
            </a:solidFill>
            <a:ln w="9525" algn="ctr">
              <a:noFill/>
              <a:miter lim="800000"/>
              <a:headEnd/>
              <a:tailEnd/>
            </a:ln>
            <a:effectLst>
              <a:prstShdw prst="shdw17" dist="63500" dir="5400000">
                <a:srgbClr val="59596F"/>
              </a:prstShdw>
            </a:effectLst>
          </p:spPr>
          <p:txBody>
            <a:bodyPr wrap="none" anchor="ctr"/>
            <a:lstStyle/>
            <a:p>
              <a:pPr algn="ctr" eaLnBrk="0" hangingPunct="0"/>
              <a:r>
                <a:rPr lang="zh-CN" altLang="en-US" sz="3200" b="1" dirty="0">
                  <a:solidFill>
                    <a:srgbClr val="C00000"/>
                  </a:solidFill>
                  <a:latin typeface="Heiti SC Medium" charset="-122"/>
                  <a:ea typeface="Heiti SC Medium" charset="-122"/>
                  <a:cs typeface="Heiti SC Medium" charset="-122"/>
                </a:rPr>
                <a:t>八</a:t>
              </a:r>
              <a:endParaRPr lang="en-US" altLang="zh-CN" sz="3200" b="1" dirty="0">
                <a:solidFill>
                  <a:srgbClr val="C00000"/>
                </a:solidFill>
                <a:latin typeface="Heiti SC Medium" charset="-122"/>
                <a:ea typeface="Heiti SC Medium" charset="-122"/>
                <a:cs typeface="Heiti SC Medium" charset="-122"/>
              </a:endParaRPr>
            </a:p>
          </p:txBody>
        </p:sp>
        <p:sp>
          <p:nvSpPr>
            <p:cNvPr id="65542" name="Rectangle 35"/>
            <p:cNvSpPr>
              <a:spLocks noChangeArrowheads="1"/>
            </p:cNvSpPr>
            <p:nvPr/>
          </p:nvSpPr>
          <p:spPr bwMode="gray">
            <a:xfrm>
              <a:off x="1830" y="1504"/>
              <a:ext cx="2636" cy="234"/>
            </a:xfrm>
            <a:prstGeom prst="rect">
              <a:avLst/>
            </a:prstGeom>
            <a:noFill/>
            <a:ln w="9525" algn="ctr">
              <a:noFill/>
              <a:miter lim="800000"/>
              <a:headEnd/>
              <a:tailEnd/>
            </a:ln>
          </p:spPr>
          <p:txBody>
            <a:bodyPr>
              <a:spAutoFit/>
            </a:bodyPr>
            <a:lstStyle/>
            <a:p>
              <a:pPr algn="ctr" eaLnBrk="0" hangingPunct="0"/>
              <a:r>
                <a:rPr lang="zh-CN" altLang="en-US" sz="3200" b="1" dirty="0">
                  <a:solidFill>
                    <a:srgbClr val="C00000"/>
                  </a:solidFill>
                  <a:latin typeface="Heiti SC Medium" charset="-122"/>
                  <a:ea typeface="Heiti SC Medium" charset="-122"/>
                  <a:cs typeface="Heiti SC Medium" charset="-122"/>
                </a:rPr>
                <a:t>总经费测算</a:t>
              </a:r>
              <a:endParaRPr lang="en-US" altLang="zh-CN" sz="3200" b="1" dirty="0">
                <a:solidFill>
                  <a:srgbClr val="C00000"/>
                </a:solidFill>
                <a:latin typeface="Heiti SC Medium" charset="-122"/>
                <a:ea typeface="Heiti SC Medium" charset="-122"/>
                <a:cs typeface="Heiti SC Medium" charset="-122"/>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1</a:t>
            </a:r>
            <a:r>
              <a:rPr lang="zh-CN" altLang="en-US" sz="2800" b="1" dirty="0">
                <a:solidFill>
                  <a:srgbClr val="000066"/>
                </a:solidFill>
                <a:latin typeface="Heiti SC Medium" charset="-122"/>
                <a:ea typeface="Heiti SC Medium" charset="-122"/>
                <a:cs typeface="Heiti SC Medium" charset="-122"/>
              </a:rPr>
              <a:t>、经费测算</a:t>
            </a:r>
            <a:endParaRPr lang="zh-CN" altLang="en-US" sz="2400" b="1" dirty="0">
              <a:solidFill>
                <a:srgbClr val="000066"/>
              </a:solidFill>
              <a:latin typeface="Heiti SC Medium" charset="-122"/>
              <a:ea typeface="Heiti SC Medium" charset="-122"/>
              <a:cs typeface="Heiti SC Medium"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117448383"/>
              </p:ext>
            </p:extLst>
          </p:nvPr>
        </p:nvGraphicFramePr>
        <p:xfrm>
          <a:off x="250825" y="981075"/>
          <a:ext cx="5652628" cy="6637605"/>
        </p:xfrm>
        <a:graphic>
          <a:graphicData uri="http://schemas.openxmlformats.org/drawingml/2006/table">
            <a:tbl>
              <a:tblPr/>
              <a:tblGrid>
                <a:gridCol w="387609">
                  <a:extLst>
                    <a:ext uri="{9D8B030D-6E8A-4147-A177-3AD203B41FA5}">
                      <a16:colId xmlns:a16="http://schemas.microsoft.com/office/drawing/2014/main" val="20000"/>
                    </a:ext>
                  </a:extLst>
                </a:gridCol>
                <a:gridCol w="1484598">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gridCol w="900100">
                  <a:extLst>
                    <a:ext uri="{9D8B030D-6E8A-4147-A177-3AD203B41FA5}">
                      <a16:colId xmlns:a16="http://schemas.microsoft.com/office/drawing/2014/main" val="20004"/>
                    </a:ext>
                  </a:extLst>
                </a:gridCol>
                <a:gridCol w="1044117">
                  <a:extLst>
                    <a:ext uri="{9D8B030D-6E8A-4147-A177-3AD203B41FA5}">
                      <a16:colId xmlns:a16="http://schemas.microsoft.com/office/drawing/2014/main" val="20005"/>
                    </a:ext>
                  </a:extLst>
                </a:gridCol>
              </a:tblGrid>
              <a:tr h="376435">
                <a:tc rowSpan="2">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rPr>
                        <a:t>序号</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rowSpan="2">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rPr>
                        <a:t>费用类别</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gridSpan="4">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rPr>
                        <a:t>年度金额</a:t>
                      </a:r>
                      <a:r>
                        <a:rPr kumimoji="0" lang="zh-CN" altLang="en-US" sz="1800" b="1" i="0" u="none" strike="noStrike" cap="none" normalizeH="0" baseline="0" dirty="0">
                          <a:ln>
                            <a:noFill/>
                          </a:ln>
                          <a:solidFill>
                            <a:schemeClr val="tx1"/>
                          </a:solidFill>
                          <a:effectLst/>
                          <a:latin typeface="Heiti SC Medium" charset="-122"/>
                          <a:ea typeface="Heiti SC Medium" charset="-122"/>
                          <a:cs typeface="Heiti SC Medium" charset="-122"/>
                        </a:rPr>
                        <a:t>（万元）</a:t>
                      </a:r>
                      <a:endPar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7643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Heiti SC Medium" charset="-122"/>
                          <a:ea typeface="Heiti SC Medium" charset="-122"/>
                          <a:cs typeface="Heiti SC Medium" charset="-122"/>
                        </a:rPr>
                        <a:t> 2019</a:t>
                      </a:r>
                      <a:r>
                        <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rPr>
                        <a:t>年</a:t>
                      </a:r>
                      <a:r>
                        <a:rPr kumimoji="0" lang="en-US" sz="1800" b="1" i="0" u="none" strike="noStrike" cap="none" normalizeH="0" baseline="0" dirty="0">
                          <a:ln>
                            <a:noFill/>
                          </a:ln>
                          <a:solidFill>
                            <a:schemeClr val="tx1"/>
                          </a:solidFill>
                          <a:effectLst/>
                          <a:latin typeface="Heiti SC Medium" charset="-122"/>
                          <a:ea typeface="Heiti SC Medium" charset="-122"/>
                          <a:cs typeface="Heiti SC Medium" charset="-122"/>
                        </a:rPr>
                        <a:t> </a:t>
                      </a:r>
                      <a:endPar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Heiti SC Medium" charset="-122"/>
                          <a:ea typeface="Heiti SC Medium" charset="-122"/>
                          <a:cs typeface="Heiti SC Medium" charset="-122"/>
                        </a:rPr>
                        <a:t> 2020</a:t>
                      </a:r>
                      <a:r>
                        <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rPr>
                        <a:t>年</a:t>
                      </a:r>
                      <a:r>
                        <a:rPr kumimoji="0" lang="en-US" sz="1800" b="1" i="0" u="none" strike="noStrike" cap="none" normalizeH="0" baseline="0" dirty="0">
                          <a:ln>
                            <a:noFill/>
                          </a:ln>
                          <a:solidFill>
                            <a:schemeClr val="tx1"/>
                          </a:solidFill>
                          <a:effectLst/>
                          <a:latin typeface="Heiti SC Medium" charset="-122"/>
                          <a:ea typeface="Heiti SC Medium" charset="-122"/>
                          <a:cs typeface="Heiti SC Medium" charset="-122"/>
                        </a:rPr>
                        <a:t> </a:t>
                      </a:r>
                      <a:endPar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Heiti SC Medium" charset="-122"/>
                          <a:ea typeface="Heiti SC Medium" charset="-122"/>
                          <a:cs typeface="Heiti SC Medium" charset="-122"/>
                        </a:rPr>
                        <a:t> 2021</a:t>
                      </a:r>
                      <a:r>
                        <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rPr>
                        <a:t>年</a:t>
                      </a:r>
                      <a:r>
                        <a:rPr kumimoji="0" lang="en-US" sz="1800" b="1" i="0" u="none" strike="noStrike" cap="none" normalizeH="0" baseline="0" dirty="0">
                          <a:ln>
                            <a:noFill/>
                          </a:ln>
                          <a:solidFill>
                            <a:schemeClr val="tx1"/>
                          </a:solidFill>
                          <a:effectLst/>
                          <a:latin typeface="Heiti SC Medium" charset="-122"/>
                          <a:ea typeface="Heiti SC Medium" charset="-122"/>
                          <a:cs typeface="Heiti SC Medium" charset="-122"/>
                        </a:rPr>
                        <a:t> </a:t>
                      </a:r>
                      <a:endPar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Heiti SC Medium" charset="-122"/>
                          <a:ea typeface="Heiti SC Medium" charset="-122"/>
                          <a:cs typeface="Heiti SC Medium" charset="-122"/>
                        </a:rPr>
                        <a:t> </a:t>
                      </a:r>
                      <a:r>
                        <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rPr>
                        <a:t>合计</a:t>
                      </a:r>
                      <a:r>
                        <a:rPr kumimoji="0" lang="en-US" sz="1800" b="1" i="0" u="none" strike="noStrike" cap="none" normalizeH="0" baseline="0" dirty="0">
                          <a:ln>
                            <a:noFill/>
                          </a:ln>
                          <a:solidFill>
                            <a:schemeClr val="tx1"/>
                          </a:solidFill>
                          <a:effectLst/>
                          <a:latin typeface="Heiti SC Medium" charset="-122"/>
                          <a:ea typeface="Heiti SC Medium" charset="-122"/>
                          <a:cs typeface="Heiti SC Medium" charset="-122"/>
                        </a:rPr>
                        <a:t> </a:t>
                      </a:r>
                      <a:endParaRPr kumimoji="0" lang="zh-CN" sz="18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extLst>
                  <a:ext uri="{0D108BD9-81ED-4DB2-BD59-A6C34878D82A}">
                    <a16:rowId xmlns:a16="http://schemas.microsoft.com/office/drawing/2014/main" val="10001"/>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设计费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2144.50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1905.50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1433.00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5483.00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2</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专用费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600.20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200.80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92.00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893.00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3</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材料费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1417.54</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1954.57</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100.90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3473.00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4</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外协费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793.90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1371.00</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322.20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2487.10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5</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燃料动力费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50.50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55.34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226.56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332.40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6</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spc="-100" normalizeH="0" baseline="0" dirty="0">
                          <a:ln>
                            <a:noFill/>
                          </a:ln>
                          <a:solidFill>
                            <a:schemeClr val="tx1"/>
                          </a:solidFill>
                          <a:effectLst/>
                          <a:latin typeface="Heiti SC Medium" charset="-122"/>
                          <a:ea typeface="Heiti SC Medium" charset="-122"/>
                          <a:cs typeface="Heiti SC Medium" charset="-122"/>
                        </a:rPr>
                        <a:t>固定资产使用费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154.60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165.60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174.60</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494.80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7</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工资及劳务费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296.62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557.42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505.72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1359.75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8</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差旅费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246.47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272.12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299.20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817.80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9</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会议费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93.13</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164.59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158.72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416.43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10</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事务费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90.58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130.12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164.00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384.70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11</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专家咨询费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36.49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51.91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85.81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174.20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12</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管理费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245.80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300.40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408.60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954.80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17018">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13</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不可预见费</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10.00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8.00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20.00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38.00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17018">
                <a:tc gridSpan="2">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sz="1600" b="1" i="0" u="none" strike="noStrike" cap="none" normalizeH="0" baseline="0" dirty="0">
                          <a:ln>
                            <a:noFill/>
                          </a:ln>
                          <a:solidFill>
                            <a:schemeClr val="tx1"/>
                          </a:solidFill>
                          <a:effectLst/>
                          <a:latin typeface="Heiti SC Medium" charset="-122"/>
                          <a:ea typeface="Heiti SC Medium" charset="-122"/>
                          <a:cs typeface="Heiti SC Medium" charset="-122"/>
                        </a:rPr>
                        <a:t>合计</a:t>
                      </a:r>
                    </a:p>
                  </a:txBody>
                  <a:tcPr marL="51973" marR="5197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E2C9"/>
                    </a:solidFill>
                  </a:tcPr>
                </a:tc>
                <a:tc hMerge="1">
                  <a:txBody>
                    <a:bodyPr/>
                    <a:lstStyle/>
                    <a:p>
                      <a:endParaRPr lang="zh-CN" altLang="en-US"/>
                    </a:p>
                  </a:txBody>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6180.32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7137.36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Heiti SC Medium" charset="-122"/>
                          <a:ea typeface="Heiti SC Medium" charset="-122"/>
                          <a:cs typeface="Heiti SC Medium" charset="-122"/>
                        </a:rPr>
                        <a:t>3991.30 </a:t>
                      </a:r>
                      <a:endParaRPr kumimoji="0" lang="zh-CN" altLang="zh-CN" sz="1600" b="1" i="0" u="none" strike="noStrike" cap="none" normalizeH="0" baseline="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Heiti SC Medium" charset="-122"/>
                          <a:ea typeface="Heiti SC Medium" charset="-122"/>
                          <a:cs typeface="Heiti SC Medium" charset="-122"/>
                        </a:rPr>
                        <a:t>17308.98 </a:t>
                      </a:r>
                      <a:endParaRPr kumimoji="0" lang="zh-CN" altLang="zh-CN" sz="1600" b="1" i="0" u="none" strike="noStrike" cap="none" normalizeH="0" baseline="0" dirty="0">
                        <a:ln>
                          <a:noFill/>
                        </a:ln>
                        <a:solidFill>
                          <a:schemeClr val="tx1"/>
                        </a:solidFill>
                        <a:effectLst/>
                        <a:latin typeface="Heiti SC Medium" charset="-122"/>
                        <a:ea typeface="Heiti SC Medium" charset="-122"/>
                        <a:cs typeface="Heiti SC Medium"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6699"/>
                    </a:solidFill>
                  </a:tcPr>
                </a:tc>
                <a:extLst>
                  <a:ext uri="{0D108BD9-81ED-4DB2-BD59-A6C34878D82A}">
                    <a16:rowId xmlns:a16="http://schemas.microsoft.com/office/drawing/2014/main" val="10015"/>
                  </a:ext>
                </a:extLst>
              </a:tr>
            </a:tbl>
          </a:graphicData>
        </a:graphic>
      </p:graphicFrame>
      <p:sp>
        <p:nvSpPr>
          <p:cNvPr id="66678" name="TextBox 3"/>
          <p:cNvSpPr txBox="1">
            <a:spLocks noChangeArrowheads="1"/>
          </p:cNvSpPr>
          <p:nvPr/>
        </p:nvSpPr>
        <p:spPr bwMode="auto">
          <a:xfrm>
            <a:off x="6048375" y="2276475"/>
            <a:ext cx="2411413" cy="646113"/>
          </a:xfrm>
          <a:prstGeom prst="rect">
            <a:avLst/>
          </a:prstGeom>
          <a:noFill/>
          <a:ln w="9525">
            <a:noFill/>
            <a:miter lim="800000"/>
            <a:headEnd/>
            <a:tailEnd/>
          </a:ln>
        </p:spPr>
        <p:txBody>
          <a:bodyPr>
            <a:spAutoFit/>
          </a:bodyPr>
          <a:lstStyle/>
          <a:p>
            <a:pPr eaLnBrk="0" hangingPunct="0"/>
            <a:r>
              <a:rPr lang="zh-CN" altLang="en-US">
                <a:solidFill>
                  <a:srgbClr val="FF0000"/>
                </a:solidFill>
              </a:rPr>
              <a:t>注意：插入盖章的承诺书扫描件</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67510403"/>
              </p:ext>
            </p:extLst>
          </p:nvPr>
        </p:nvGraphicFramePr>
        <p:xfrm>
          <a:off x="467544" y="980728"/>
          <a:ext cx="8208912" cy="5376672"/>
        </p:xfrm>
        <a:graphic>
          <a:graphicData uri="http://schemas.openxmlformats.org/drawingml/2006/table">
            <a:tbl>
              <a:tblPr>
                <a:effectLst/>
              </a:tblPr>
              <a:tblGrid>
                <a:gridCol w="6588732">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548640">
                <a:tc>
                  <a:txBody>
                    <a:bodyPr/>
                    <a:lstStyle/>
                    <a:p>
                      <a:pPr marL="0" algn="ctr" defTabSz="914400" rtl="0" eaLnBrk="1" latinLnBrk="0" hangingPunct="1">
                        <a:lnSpc>
                          <a:spcPct val="130000"/>
                        </a:lnSpc>
                        <a:spcAft>
                          <a:spcPts val="0"/>
                        </a:spcAft>
                      </a:pPr>
                      <a:r>
                        <a:rPr lang="zh-CN" altLang="en-US" sz="2000" b="1" i="0" kern="100" dirty="0">
                          <a:solidFill>
                            <a:srgbClr val="C00000"/>
                          </a:solidFill>
                          <a:latin typeface="Heiti SC Medium" charset="-122"/>
                          <a:ea typeface="Heiti SC Medium" charset="-122"/>
                          <a:cs typeface="Heiti SC Medium" charset="-122"/>
                        </a:rPr>
                        <a:t>研究内容</a:t>
                      </a:r>
                      <a:endParaRPr lang="zh-CN" sz="2000" b="1" i="0" kern="100" dirty="0">
                        <a:solidFill>
                          <a:srgbClr val="C00000"/>
                        </a:solidFill>
                        <a:latin typeface="Heiti SC Medium" charset="-122"/>
                        <a:ea typeface="Heiti SC Medium" charset="-122"/>
                        <a:cs typeface="Heiti SC Medium" charset="-122"/>
                      </a:endParaRPr>
                    </a:p>
                  </a:txBody>
                  <a:tcPr marL="68580" marR="68580"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90000"/>
                      </a:schemeClr>
                    </a:solidFill>
                  </a:tcPr>
                </a:tc>
                <a:tc>
                  <a:txBody>
                    <a:bodyPr/>
                    <a:lstStyle/>
                    <a:p>
                      <a:pPr algn="ctr">
                        <a:lnSpc>
                          <a:spcPct val="130000"/>
                        </a:lnSpc>
                        <a:spcAft>
                          <a:spcPts val="0"/>
                        </a:spcAft>
                      </a:pPr>
                      <a:r>
                        <a:rPr lang="zh-CN" sz="2000" b="1" i="0" kern="100" dirty="0">
                          <a:solidFill>
                            <a:srgbClr val="C00000"/>
                          </a:solidFill>
                          <a:latin typeface="Heiti SC Medium" charset="-122"/>
                          <a:ea typeface="Heiti SC Medium" charset="-122"/>
                          <a:cs typeface="Heiti SC Medium" charset="-122"/>
                        </a:rPr>
                        <a:t>经费</a:t>
                      </a:r>
                      <a:r>
                        <a:rPr lang="zh-CN" altLang="en-US" sz="2000" b="1" i="0" kern="100" dirty="0">
                          <a:solidFill>
                            <a:srgbClr val="C00000"/>
                          </a:solidFill>
                          <a:latin typeface="Heiti SC Medium" charset="-122"/>
                          <a:ea typeface="Heiti SC Medium" charset="-122"/>
                          <a:cs typeface="Heiti SC Medium" charset="-122"/>
                        </a:rPr>
                        <a:t>（万元）</a:t>
                      </a:r>
                      <a:endParaRPr lang="zh-CN" sz="2000" b="1" i="0" kern="100" dirty="0">
                        <a:solidFill>
                          <a:srgbClr val="C00000"/>
                        </a:solidFill>
                        <a:latin typeface="Heiti SC Medium" charset="-122"/>
                        <a:ea typeface="Heiti SC Medium" charset="-122"/>
                        <a:cs typeface="Heiti SC Medium"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0"/>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内容一：</a:t>
                      </a:r>
                      <a:r>
                        <a:rPr lang="zh-CN" sz="1800" b="1" i="0" kern="100" dirty="0">
                          <a:solidFill>
                            <a:schemeClr val="tx1"/>
                          </a:solidFill>
                          <a:latin typeface="Heiti SC Medium" charset="-122"/>
                          <a:ea typeface="Heiti SC Medium" charset="-122"/>
                          <a:cs typeface="Heiti SC Medium" charset="-122"/>
                        </a:rPr>
                        <a:t>航行态势智能感知系统总体分析和设计</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1796.74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内容二：</a:t>
                      </a:r>
                      <a:r>
                        <a:rPr lang="zh-CN" sz="1800" b="1" i="0" kern="100" dirty="0">
                          <a:solidFill>
                            <a:schemeClr val="tx1"/>
                          </a:solidFill>
                          <a:latin typeface="Heiti SC Medium" charset="-122"/>
                          <a:ea typeface="Heiti SC Medium" charset="-122"/>
                          <a:cs typeface="Heiti SC Medium" charset="-122"/>
                        </a:rPr>
                        <a:t>固态导航雷达集成应用及多功能探测技术研究</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2167.46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内容三：</a:t>
                      </a:r>
                      <a:r>
                        <a:rPr lang="zh-CN" sz="1800" b="1" i="0" kern="100" dirty="0">
                          <a:solidFill>
                            <a:schemeClr val="tx1"/>
                          </a:solidFill>
                          <a:latin typeface="Heiti SC Medium" charset="-122"/>
                          <a:ea typeface="Heiti SC Medium" charset="-122"/>
                          <a:cs typeface="Heiti SC Medium" charset="-122"/>
                        </a:rPr>
                        <a:t>船载多模激光雷达应用技术研究</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1485.90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内容四：</a:t>
                      </a:r>
                      <a:r>
                        <a:rPr lang="zh-CN" sz="1800" b="1" i="0" kern="100" dirty="0">
                          <a:solidFill>
                            <a:schemeClr val="tx1"/>
                          </a:solidFill>
                          <a:latin typeface="Heiti SC Medium" charset="-122"/>
                          <a:ea typeface="Heiti SC Medium" charset="-122"/>
                          <a:cs typeface="Heiti SC Medium" charset="-122"/>
                        </a:rPr>
                        <a:t>船载热成像和可见光全景成像融合技术研究</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1529.45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内容五：</a:t>
                      </a:r>
                      <a:r>
                        <a:rPr lang="zh-CN" sz="1800" b="1" i="0" kern="100" dirty="0">
                          <a:solidFill>
                            <a:schemeClr val="tx1"/>
                          </a:solidFill>
                          <a:latin typeface="Heiti SC Medium" charset="-122"/>
                          <a:ea typeface="Heiti SC Medium" charset="-122"/>
                          <a:cs typeface="Heiti SC Medium" charset="-122"/>
                        </a:rPr>
                        <a:t>高精度实时动态数字海图融合技术研究</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1093.26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内容六：</a:t>
                      </a:r>
                      <a:r>
                        <a:rPr lang="zh-CN" sz="1800" b="1" i="0" kern="100" spc="-200" baseline="0" dirty="0">
                          <a:solidFill>
                            <a:schemeClr val="tx1"/>
                          </a:solidFill>
                          <a:latin typeface="Heiti SC Medium" charset="-122"/>
                          <a:ea typeface="Heiti SC Medium" charset="-122"/>
                          <a:cs typeface="Heiti SC Medium" charset="-122"/>
                        </a:rPr>
                        <a:t>针对甚高频语音及自然航行声号的声音识别应用技术研究</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1592.52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内容七：</a:t>
                      </a:r>
                      <a:r>
                        <a:rPr lang="zh-CN" sz="1800" b="1" i="0" kern="100" dirty="0">
                          <a:solidFill>
                            <a:schemeClr val="tx1"/>
                          </a:solidFill>
                          <a:latin typeface="Heiti SC Medium" charset="-122"/>
                          <a:ea typeface="Heiti SC Medium" charset="-122"/>
                          <a:cs typeface="Heiti SC Medium" charset="-122"/>
                        </a:rPr>
                        <a:t>基于</a:t>
                      </a:r>
                      <a:r>
                        <a:rPr lang="en-US" sz="1800" b="1" i="0" kern="100" dirty="0">
                          <a:solidFill>
                            <a:schemeClr val="tx1"/>
                          </a:solidFill>
                          <a:latin typeface="Heiti SC Medium" charset="-122"/>
                          <a:ea typeface="Heiti SC Medium" charset="-122"/>
                          <a:cs typeface="Heiti SC Medium" charset="-122"/>
                        </a:rPr>
                        <a:t>GNSS-R</a:t>
                      </a:r>
                      <a:r>
                        <a:rPr lang="zh-CN" sz="1800" b="1" i="0" kern="100" dirty="0">
                          <a:solidFill>
                            <a:schemeClr val="tx1"/>
                          </a:solidFill>
                          <a:latin typeface="Heiti SC Medium" charset="-122"/>
                          <a:ea typeface="Heiti SC Medium" charset="-122"/>
                          <a:cs typeface="Heiti SC Medium" charset="-122"/>
                        </a:rPr>
                        <a:t>的航行环境感知与识别技术</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759.00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内容八：</a:t>
                      </a:r>
                      <a:r>
                        <a:rPr lang="zh-CN" sz="1800" b="1" i="0" kern="100" dirty="0">
                          <a:solidFill>
                            <a:schemeClr val="tx1"/>
                          </a:solidFill>
                          <a:latin typeface="Heiti SC Medium" charset="-122"/>
                          <a:ea typeface="Heiti SC Medium" charset="-122"/>
                          <a:cs typeface="Heiti SC Medium" charset="-122"/>
                        </a:rPr>
                        <a:t>空间信息平台下航行环境数据整合与空间分析</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674.00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内容九：</a:t>
                      </a:r>
                      <a:r>
                        <a:rPr lang="zh-CN" sz="1800" b="1" i="0" kern="100" dirty="0">
                          <a:solidFill>
                            <a:schemeClr val="tx1"/>
                          </a:solidFill>
                          <a:latin typeface="Heiti SC Medium" charset="-122"/>
                          <a:ea typeface="Heiti SC Medium" charset="-122"/>
                          <a:cs typeface="Heiti SC Medium" charset="-122"/>
                        </a:rPr>
                        <a:t>多源感知数据的态势重构技术研究</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2344.85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38912">
                <a:tc>
                  <a:txBody>
                    <a:bodyPr/>
                    <a:lstStyle/>
                    <a:p>
                      <a:pPr algn="l">
                        <a:lnSpc>
                          <a:spcPct val="130000"/>
                        </a:lnSpc>
                        <a:spcAft>
                          <a:spcPts val="0"/>
                        </a:spcAft>
                      </a:pPr>
                      <a:r>
                        <a:rPr lang="zh-CN" sz="1800" b="1" i="0" kern="100" dirty="0">
                          <a:solidFill>
                            <a:srgbClr val="C00000"/>
                          </a:solidFill>
                          <a:latin typeface="Heiti SC Medium" charset="-122"/>
                          <a:ea typeface="Heiti SC Medium" charset="-122"/>
                          <a:cs typeface="Heiti SC Medium" charset="-122"/>
                        </a:rPr>
                        <a:t>内容十：</a:t>
                      </a:r>
                      <a:r>
                        <a:rPr lang="zh-CN" sz="1800" b="1" i="0" kern="100" dirty="0">
                          <a:solidFill>
                            <a:schemeClr val="tx1"/>
                          </a:solidFill>
                          <a:latin typeface="Heiti SC Medium" charset="-122"/>
                          <a:ea typeface="Heiti SC Medium" charset="-122"/>
                          <a:cs typeface="Heiti SC Medium" charset="-122"/>
                        </a:rPr>
                        <a:t>航行态势智能感知系统集成和试验验证</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3865.80 </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38912">
                <a:tc>
                  <a:txBody>
                    <a:bodyPr/>
                    <a:lstStyle/>
                    <a:p>
                      <a:pPr algn="ctr">
                        <a:lnSpc>
                          <a:spcPct val="130000"/>
                        </a:lnSpc>
                        <a:spcAft>
                          <a:spcPts val="0"/>
                        </a:spcAft>
                      </a:pPr>
                      <a:r>
                        <a:rPr lang="zh-CN" sz="1800" b="1" i="0" kern="100" dirty="0">
                          <a:solidFill>
                            <a:schemeClr val="tx1"/>
                          </a:solidFill>
                          <a:latin typeface="Heiti SC Medium" charset="-122"/>
                          <a:ea typeface="Heiti SC Medium" charset="-122"/>
                          <a:cs typeface="Heiti SC Medium" charset="-122"/>
                        </a:rPr>
                        <a:t>合计</a:t>
                      </a:r>
                    </a:p>
                  </a:txBody>
                  <a:tcPr marL="67565" marR="675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2C9"/>
                    </a:solidFill>
                  </a:tcPr>
                </a:tc>
                <a:tc>
                  <a:txBody>
                    <a:bodyPr/>
                    <a:lstStyle/>
                    <a:p>
                      <a:pPr algn="ctr">
                        <a:lnSpc>
                          <a:spcPct val="130000"/>
                        </a:lnSpc>
                        <a:spcAft>
                          <a:spcPts val="0"/>
                        </a:spcAft>
                      </a:pPr>
                      <a:r>
                        <a:rPr lang="en-US" sz="1800" b="1" i="0" kern="100" baseline="0" dirty="0">
                          <a:solidFill>
                            <a:schemeClr val="tx1"/>
                          </a:solidFill>
                          <a:latin typeface="Heiti SC Medium" charset="-122"/>
                          <a:ea typeface="Heiti SC Medium" charset="-122"/>
                          <a:cs typeface="Heiti SC Medium" charset="-122"/>
                        </a:rPr>
                        <a:t>17308.98</a:t>
                      </a:r>
                      <a:endParaRPr lang="zh-CN" sz="1800" b="1" i="0" kern="100" baseline="0" dirty="0">
                        <a:solidFill>
                          <a:schemeClr val="tx1"/>
                        </a:solidFill>
                        <a:latin typeface="Heiti SC Medium" charset="-122"/>
                        <a:ea typeface="Heiti SC Medium" charset="-122"/>
                        <a:cs typeface="Heiti SC Medium" charset="-122"/>
                      </a:endParaRPr>
                    </a:p>
                  </a:txBody>
                  <a:tcPr marL="67565" marR="675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99FF"/>
                    </a:solidFill>
                  </a:tcPr>
                </a:tc>
                <a:extLst>
                  <a:ext uri="{0D108BD9-81ED-4DB2-BD59-A6C34878D82A}">
                    <a16:rowId xmlns:a16="http://schemas.microsoft.com/office/drawing/2014/main" val="10011"/>
                  </a:ext>
                </a:extLst>
              </a:tr>
            </a:tbl>
          </a:graphicData>
        </a:graphic>
      </p:graphicFrame>
      <p:sp>
        <p:nvSpPr>
          <p:cNvPr id="67587"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、研究内容经费分解</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、关于项目经费预算</a:t>
            </a:r>
            <a:endParaRPr lang="zh-CN" altLang="en-US" sz="2400" b="1" dirty="0">
              <a:solidFill>
                <a:srgbClr val="000066"/>
              </a:solidFill>
              <a:latin typeface="Heiti SC Medium" charset="-122"/>
              <a:ea typeface="Heiti SC Medium" charset="-122"/>
              <a:cs typeface="Heiti SC Medium" charset="-122"/>
            </a:endParaRPr>
          </a:p>
        </p:txBody>
      </p:sp>
    </p:spTree>
    <p:extLst>
      <p:ext uri="{BB962C8B-B14F-4D97-AF65-F5344CB8AC3E}">
        <p14:creationId xmlns:p14="http://schemas.microsoft.com/office/powerpoint/2010/main" val="2886285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bwMode="auto">
          <a:xfrm>
            <a:off x="611188"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2800" b="1" dirty="0">
                <a:solidFill>
                  <a:srgbClr val="000066"/>
                </a:solidFill>
                <a:latin typeface="Heiti SC Medium" charset="-122"/>
                <a:ea typeface="Heiti SC Medium" charset="-122"/>
                <a:cs typeface="Heiti SC Medium" charset="-122"/>
              </a:rPr>
              <a:t>汇报内容</a:t>
            </a:r>
          </a:p>
        </p:txBody>
      </p:sp>
      <p:grpSp>
        <p:nvGrpSpPr>
          <p:cNvPr id="68611" name="Group 36"/>
          <p:cNvGrpSpPr>
            <a:grpSpLocks noChangeAspect="1"/>
          </p:cNvGrpSpPr>
          <p:nvPr/>
        </p:nvGrpSpPr>
        <p:grpSpPr bwMode="auto">
          <a:xfrm>
            <a:off x="1466398" y="2564904"/>
            <a:ext cx="5922280" cy="719138"/>
            <a:chOff x="1440" y="1488"/>
            <a:chExt cx="3072" cy="288"/>
          </a:xfrm>
        </p:grpSpPr>
        <p:sp>
          <p:nvSpPr>
            <p:cNvPr id="68612" name="Rectangle 37"/>
            <p:cNvSpPr>
              <a:spLocks noChangeArrowheads="1"/>
            </p:cNvSpPr>
            <p:nvPr/>
          </p:nvSpPr>
          <p:spPr bwMode="gray">
            <a:xfrm>
              <a:off x="1776" y="1488"/>
              <a:ext cx="2736"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eaLnBrk="0" hangingPunct="0"/>
              <a:endParaRPr lang="zh-CN" altLang="en-US" sz="2000"/>
            </a:p>
          </p:txBody>
        </p:sp>
        <p:sp>
          <p:nvSpPr>
            <p:cNvPr id="68613" name="Rectangle 38"/>
            <p:cNvSpPr>
              <a:spLocks noChangeArrowheads="1"/>
            </p:cNvSpPr>
            <p:nvPr/>
          </p:nvSpPr>
          <p:spPr bwMode="gray">
            <a:xfrm>
              <a:off x="1440" y="1488"/>
              <a:ext cx="384" cy="288"/>
            </a:xfrm>
            <a:prstGeom prst="rect">
              <a:avLst/>
            </a:prstGeom>
            <a:solidFill>
              <a:srgbClr val="FFE2C9"/>
            </a:solidFill>
            <a:ln w="9525" algn="ctr">
              <a:noFill/>
              <a:miter lim="800000"/>
              <a:headEnd/>
              <a:tailEnd/>
            </a:ln>
            <a:effectLst>
              <a:prstShdw prst="shdw17" dist="63500" dir="5400000">
                <a:srgbClr val="796638"/>
              </a:prstShdw>
            </a:effectLst>
          </p:spPr>
          <p:txBody>
            <a:bodyPr wrap="none" anchor="ctr"/>
            <a:lstStyle/>
            <a:p>
              <a:pPr algn="ctr" eaLnBrk="0" hangingPunct="0"/>
              <a:r>
                <a:rPr lang="zh-CN" altLang="en-US" sz="3200" b="1" dirty="0">
                  <a:solidFill>
                    <a:srgbClr val="C00000"/>
                  </a:solidFill>
                  <a:latin typeface="Heiti SC Medium" charset="-122"/>
                  <a:ea typeface="Heiti SC Medium" charset="-122"/>
                  <a:cs typeface="Heiti SC Medium" charset="-122"/>
                </a:rPr>
                <a:t>九</a:t>
              </a:r>
              <a:endParaRPr lang="en-US" altLang="zh-CN" sz="3200" b="1" dirty="0">
                <a:solidFill>
                  <a:srgbClr val="C00000"/>
                </a:solidFill>
                <a:latin typeface="Heiti SC Medium" charset="-122"/>
                <a:ea typeface="Heiti SC Medium" charset="-122"/>
                <a:cs typeface="Heiti SC Medium" charset="-122"/>
              </a:endParaRPr>
            </a:p>
          </p:txBody>
        </p:sp>
        <p:sp>
          <p:nvSpPr>
            <p:cNvPr id="68614" name="Rectangle 39"/>
            <p:cNvSpPr>
              <a:spLocks noChangeArrowheads="1"/>
            </p:cNvSpPr>
            <p:nvPr/>
          </p:nvSpPr>
          <p:spPr bwMode="gray">
            <a:xfrm>
              <a:off x="1872" y="1504"/>
              <a:ext cx="2544" cy="234"/>
            </a:xfrm>
            <a:prstGeom prst="rect">
              <a:avLst/>
            </a:prstGeom>
            <a:noFill/>
            <a:ln w="9525" algn="ctr">
              <a:noFill/>
              <a:miter lim="800000"/>
              <a:headEnd/>
              <a:tailEnd/>
            </a:ln>
          </p:spPr>
          <p:txBody>
            <a:bodyPr>
              <a:spAutoFit/>
            </a:bodyPr>
            <a:lstStyle/>
            <a:p>
              <a:pPr algn="ctr" eaLnBrk="0" hangingPunct="0"/>
              <a:r>
                <a:rPr lang="zh-CN" altLang="en-US" sz="3200" b="1" dirty="0">
                  <a:solidFill>
                    <a:srgbClr val="C00000"/>
                  </a:solidFill>
                  <a:latin typeface="Heiti SC Medium" charset="-122"/>
                  <a:ea typeface="Heiti SC Medium" charset="-122"/>
                  <a:cs typeface="Heiti SC Medium" charset="-122"/>
                </a:rPr>
                <a:t>风险及应用前景分析</a:t>
              </a:r>
              <a:endParaRPr lang="en-US" altLang="zh-CN" sz="3200" b="1" dirty="0">
                <a:solidFill>
                  <a:srgbClr val="C00000"/>
                </a:solidFill>
                <a:latin typeface="Heiti SC Medium" charset="-122"/>
                <a:ea typeface="Heiti SC Medium" charset="-122"/>
                <a:cs typeface="Heiti SC Medium" charset="-122"/>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3"/>
          <p:cNvGrpSpPr>
            <a:grpSpLocks/>
          </p:cNvGrpSpPr>
          <p:nvPr/>
        </p:nvGrpSpPr>
        <p:grpSpPr bwMode="auto">
          <a:xfrm>
            <a:off x="358775" y="1016000"/>
            <a:ext cx="649288" cy="1657350"/>
            <a:chOff x="1248" y="1680"/>
            <a:chExt cx="864" cy="864"/>
          </a:xfrm>
        </p:grpSpPr>
        <p:sp>
          <p:nvSpPr>
            <p:cNvPr id="97307" name="AutoShape 4"/>
            <p:cNvSpPr>
              <a:spLocks noChangeArrowheads="1"/>
            </p:cNvSpPr>
            <p:nvPr/>
          </p:nvSpPr>
          <p:spPr bwMode="gray">
            <a:xfrm>
              <a:off x="1248" y="1680"/>
              <a:ext cx="864" cy="864"/>
            </a:xfrm>
            <a:prstGeom prst="roundRect">
              <a:avLst>
                <a:gd name="adj" fmla="val 11921"/>
              </a:avLst>
            </a:prstGeom>
            <a:gradFill rotWithShape="1">
              <a:gsLst>
                <a:gs pos="0">
                  <a:srgbClr val="FFCC00">
                    <a:gamma/>
                    <a:tint val="48627"/>
                    <a:invGamma/>
                  </a:srgbClr>
                </a:gs>
                <a:gs pos="100000">
                  <a:srgbClr val="FFCC00"/>
                </a:gs>
              </a:gsLst>
              <a:lin ang="2700000" scaled="1"/>
            </a:gradFill>
            <a:ln w="9525" algn="ctr">
              <a:noFill/>
              <a:miter lim="800000"/>
              <a:headEnd/>
              <a:tailEnd/>
            </a:ln>
            <a:effectLst/>
          </p:spPr>
          <p:txBody>
            <a:bodyPr wrap="none" anchor="ctr"/>
            <a:lstStyle/>
            <a:p>
              <a:pPr algn="ctr" eaLnBrk="0" hangingPunct="0"/>
              <a:endParaRPr lang="zh-CN" altLang="en-US" b="1">
                <a:solidFill>
                  <a:srgbClr val="000000"/>
                </a:solidFill>
                <a:effectLst>
                  <a:outerShdw blurRad="38100" dist="38100" dir="2700000" algn="tl">
                    <a:srgbClr val="FFFFFF"/>
                  </a:outerShdw>
                </a:effectLst>
              </a:endParaRPr>
            </a:p>
          </p:txBody>
        </p:sp>
        <p:sp>
          <p:nvSpPr>
            <p:cNvPr id="69660" name="Freeform 5"/>
            <p:cNvSpPr>
              <a:spLocks/>
            </p:cNvSpPr>
            <p:nvPr/>
          </p:nvSpPr>
          <p:spPr bwMode="gray">
            <a:xfrm>
              <a:off x="1296" y="1728"/>
              <a:ext cx="431" cy="432"/>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FCC00">
                    <a:gamma/>
                    <a:tint val="48627"/>
                    <a:invGamma/>
                  </a:srgbClr>
                </a:gs>
                <a:gs pos="100000">
                  <a:srgbClr val="FFCC00"/>
                </a:gs>
              </a:gsLst>
              <a:lin ang="2700000" scaled="1"/>
            </a:gradFill>
            <a:ln w="9525" algn="ctr">
              <a:noFill/>
              <a:miter lim="800000"/>
              <a:headEnd/>
              <a:tailEnd/>
            </a:ln>
            <a:effectLst/>
          </p:spPr>
          <p:txBody>
            <a:bodyPr wrap="none" anchor="ctr"/>
            <a:lstStyle/>
            <a:p>
              <a:pPr algn="ctr" eaLnBrk="0" hangingPunct="0"/>
              <a:endParaRPr lang="zh-CN" altLang="en-US" b="1">
                <a:solidFill>
                  <a:srgbClr val="000000"/>
                </a:solidFill>
                <a:effectLst>
                  <a:outerShdw blurRad="38100" dist="38100" dir="2700000" algn="tl">
                    <a:srgbClr val="FFFFFF"/>
                  </a:outerShdw>
                </a:effectLst>
              </a:endParaRPr>
            </a:p>
          </p:txBody>
        </p:sp>
      </p:grpSp>
      <p:sp>
        <p:nvSpPr>
          <p:cNvPr id="7" name="Text Box 6"/>
          <p:cNvSpPr txBox="1">
            <a:spLocks noChangeArrowheads="1"/>
          </p:cNvSpPr>
          <p:nvPr/>
        </p:nvSpPr>
        <p:spPr bwMode="gray">
          <a:xfrm>
            <a:off x="468313" y="1125538"/>
            <a:ext cx="442912" cy="1323975"/>
          </a:xfrm>
          <a:prstGeom prst="rect">
            <a:avLst/>
          </a:prstGeom>
          <a:noFill/>
          <a:ln w="9525" algn="ctr">
            <a:noFill/>
            <a:miter lim="800000"/>
            <a:headEnd/>
            <a:tailEnd/>
          </a:ln>
          <a:effectLst/>
        </p:spPr>
        <p:txBody>
          <a:bodyPr wrap="none">
            <a:spAutoFit/>
          </a:bodyPr>
          <a:lstStyle/>
          <a:p>
            <a:pPr eaLnBrk="0" hangingPunct="0">
              <a:defRPr/>
            </a:pPr>
            <a:r>
              <a:rPr lang="zh-CN" altLang="en-US" sz="2000" b="1" dirty="0">
                <a:effectLst>
                  <a:outerShdw blurRad="38100" dist="38100" dir="2700000" algn="tl">
                    <a:srgbClr val="C0C0C0"/>
                  </a:outerShdw>
                </a:effectLst>
                <a:latin typeface="Heiti SC Medium" charset="-122"/>
                <a:ea typeface="Heiti SC Medium" charset="-122"/>
                <a:cs typeface="Heiti SC Medium" charset="-122"/>
              </a:rPr>
              <a:t>技</a:t>
            </a:r>
            <a:endParaRPr lang="en-US" altLang="zh-CN" sz="2000" b="1" dirty="0">
              <a:effectLst>
                <a:outerShdw blurRad="38100" dist="38100" dir="2700000" algn="tl">
                  <a:srgbClr val="C0C0C0"/>
                </a:outerShdw>
              </a:effectLst>
              <a:latin typeface="Heiti SC Medium" charset="-122"/>
              <a:ea typeface="Heiti SC Medium" charset="-122"/>
              <a:cs typeface="Heiti SC Medium" charset="-122"/>
            </a:endParaRPr>
          </a:p>
          <a:p>
            <a:pPr eaLnBrk="0" hangingPunct="0">
              <a:defRPr/>
            </a:pPr>
            <a:r>
              <a:rPr lang="zh-CN" altLang="en-US" sz="2000" b="1" dirty="0">
                <a:effectLst>
                  <a:outerShdw blurRad="38100" dist="38100" dir="2700000" algn="tl">
                    <a:srgbClr val="C0C0C0"/>
                  </a:outerShdw>
                </a:effectLst>
                <a:latin typeface="Heiti SC Medium" charset="-122"/>
                <a:ea typeface="Heiti SC Medium" charset="-122"/>
                <a:cs typeface="Heiti SC Medium" charset="-122"/>
              </a:rPr>
              <a:t>术</a:t>
            </a:r>
            <a:endParaRPr lang="en-US" altLang="zh-CN" sz="2000" b="1" dirty="0">
              <a:effectLst>
                <a:outerShdw blurRad="38100" dist="38100" dir="2700000" algn="tl">
                  <a:srgbClr val="C0C0C0"/>
                </a:outerShdw>
              </a:effectLst>
              <a:latin typeface="Heiti SC Medium" charset="-122"/>
              <a:ea typeface="Heiti SC Medium" charset="-122"/>
              <a:cs typeface="Heiti SC Medium" charset="-122"/>
            </a:endParaRPr>
          </a:p>
          <a:p>
            <a:pPr eaLnBrk="0" hangingPunct="0">
              <a:defRPr/>
            </a:pPr>
            <a:r>
              <a:rPr lang="zh-CN" altLang="en-US" sz="2000" b="1" dirty="0">
                <a:effectLst>
                  <a:outerShdw blurRad="38100" dist="38100" dir="2700000" algn="tl">
                    <a:srgbClr val="C0C0C0"/>
                  </a:outerShdw>
                </a:effectLst>
                <a:latin typeface="Heiti SC Medium" charset="-122"/>
                <a:ea typeface="Heiti SC Medium" charset="-122"/>
                <a:cs typeface="Heiti SC Medium" charset="-122"/>
              </a:rPr>
              <a:t>风</a:t>
            </a:r>
            <a:endParaRPr lang="en-US" altLang="zh-CN" sz="2000" b="1" dirty="0">
              <a:effectLst>
                <a:outerShdw blurRad="38100" dist="38100" dir="2700000" algn="tl">
                  <a:srgbClr val="C0C0C0"/>
                </a:outerShdw>
              </a:effectLst>
              <a:latin typeface="Heiti SC Medium" charset="-122"/>
              <a:ea typeface="Heiti SC Medium" charset="-122"/>
              <a:cs typeface="Heiti SC Medium" charset="-122"/>
            </a:endParaRPr>
          </a:p>
          <a:p>
            <a:pPr eaLnBrk="0" hangingPunct="0">
              <a:defRPr/>
            </a:pPr>
            <a:r>
              <a:rPr lang="zh-CN" altLang="en-US" sz="2000" b="1" dirty="0">
                <a:effectLst>
                  <a:outerShdw blurRad="38100" dist="38100" dir="2700000" algn="tl">
                    <a:srgbClr val="C0C0C0"/>
                  </a:outerShdw>
                </a:effectLst>
                <a:latin typeface="Heiti SC Medium" charset="-122"/>
                <a:ea typeface="Heiti SC Medium" charset="-122"/>
                <a:cs typeface="Heiti SC Medium" charset="-122"/>
              </a:rPr>
              <a:t>险</a:t>
            </a:r>
            <a:endParaRPr lang="en-US" altLang="zh-CN" sz="2000" b="1" dirty="0">
              <a:effectLst>
                <a:outerShdw blurRad="38100" dist="38100" dir="2700000" algn="tl">
                  <a:srgbClr val="C0C0C0"/>
                </a:outerShdw>
              </a:effectLst>
              <a:latin typeface="Heiti SC Medium" charset="-122"/>
              <a:ea typeface="Heiti SC Medium" charset="-122"/>
              <a:cs typeface="Heiti SC Medium" charset="-122"/>
            </a:endParaRPr>
          </a:p>
        </p:txBody>
      </p:sp>
      <p:grpSp>
        <p:nvGrpSpPr>
          <p:cNvPr id="69636" name="组合 7"/>
          <p:cNvGrpSpPr>
            <a:grpSpLocks/>
          </p:cNvGrpSpPr>
          <p:nvPr/>
        </p:nvGrpSpPr>
        <p:grpSpPr bwMode="auto">
          <a:xfrm>
            <a:off x="361950" y="2852738"/>
            <a:ext cx="609600" cy="1765300"/>
            <a:chOff x="361963" y="3140968"/>
            <a:chExt cx="609637" cy="1624372"/>
          </a:xfrm>
        </p:grpSpPr>
        <p:sp>
          <p:nvSpPr>
            <p:cNvPr id="97304" name="AutoShape 7"/>
            <p:cNvSpPr>
              <a:spLocks noChangeArrowheads="1"/>
            </p:cNvSpPr>
            <p:nvPr/>
          </p:nvSpPr>
          <p:spPr bwMode="gray">
            <a:xfrm>
              <a:off x="361963" y="3140968"/>
              <a:ext cx="609637" cy="1624372"/>
            </a:xfrm>
            <a:prstGeom prst="roundRect">
              <a:avLst>
                <a:gd name="adj" fmla="val 11921"/>
              </a:avLst>
            </a:prstGeom>
            <a:gradFill rotWithShape="1">
              <a:gsLst>
                <a:gs pos="0">
                  <a:srgbClr val="0099CC">
                    <a:gamma/>
                    <a:tint val="36471"/>
                    <a:invGamma/>
                  </a:srgbClr>
                </a:gs>
                <a:gs pos="100000">
                  <a:srgbClr val="0099CC"/>
                </a:gs>
              </a:gsLst>
              <a:lin ang="2700000" scaled="1"/>
            </a:gradFill>
            <a:ln w="9525" algn="ctr">
              <a:noFill/>
              <a:miter lim="800000"/>
              <a:headEnd/>
              <a:tailEnd/>
            </a:ln>
            <a:effectLst>
              <a:outerShdw blurRad="50800" dist="50800" dir="5400000" algn="ctr" rotWithShape="0">
                <a:schemeClr val="bg2"/>
              </a:outerShdw>
            </a:effectLst>
          </p:spPr>
          <p:txBody>
            <a:bodyPr wrap="none" anchor="ctr"/>
            <a:lstStyle/>
            <a:p>
              <a:pPr algn="ctr" eaLnBrk="0" hangingPunct="0"/>
              <a:endParaRPr lang="zh-CN" altLang="en-US" b="1">
                <a:solidFill>
                  <a:srgbClr val="000000"/>
                </a:solidFill>
                <a:effectLst>
                  <a:outerShdw blurRad="38100" dist="38100" dir="2700000" algn="tl">
                    <a:srgbClr val="FFFFFF"/>
                  </a:outerShdw>
                </a:effectLst>
              </a:endParaRPr>
            </a:p>
          </p:txBody>
        </p:sp>
        <p:sp>
          <p:nvSpPr>
            <p:cNvPr id="69657" name="Freeform 8"/>
            <p:cNvSpPr>
              <a:spLocks/>
            </p:cNvSpPr>
            <p:nvPr/>
          </p:nvSpPr>
          <p:spPr bwMode="gray">
            <a:xfrm>
              <a:off x="438163" y="3253171"/>
              <a:ext cx="288032" cy="769547"/>
            </a:xfrm>
            <a:custGeom>
              <a:avLst/>
              <a:gdLst>
                <a:gd name="T0" fmla="*/ 2147483647 w 596"/>
                <a:gd name="T1" fmla="*/ 0 h 598"/>
                <a:gd name="T2" fmla="*/ 0 w 596"/>
                <a:gd name="T3" fmla="*/ 2147483647 h 598"/>
                <a:gd name="T4" fmla="*/ 0 w 596"/>
                <a:gd name="T5" fmla="*/ 2147483647 h 598"/>
                <a:gd name="T6" fmla="*/ 2147483647 w 596"/>
                <a:gd name="T7" fmla="*/ 2147483647 h 598"/>
                <a:gd name="T8" fmla="*/ 2147483647 w 596"/>
                <a:gd name="T9" fmla="*/ 0 h 598"/>
                <a:gd name="T10" fmla="*/ 214748364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wrap="none" anchor="ctr"/>
            <a:lstStyle/>
            <a:p>
              <a:pPr algn="ctr" eaLnBrk="0" hangingPunct="0"/>
              <a:endParaRPr lang="zh-CN" altLang="en-US" b="1">
                <a:solidFill>
                  <a:srgbClr val="000000"/>
                </a:solidFill>
                <a:effectLst>
                  <a:outerShdw blurRad="38100" dist="38100" dir="2700000" algn="tl">
                    <a:srgbClr val="FFFFFF"/>
                  </a:outerShdw>
                </a:effectLst>
              </a:endParaRPr>
            </a:p>
          </p:txBody>
        </p:sp>
        <p:sp>
          <p:nvSpPr>
            <p:cNvPr id="11" name="Text Box 9"/>
            <p:cNvSpPr txBox="1">
              <a:spLocks noChangeArrowheads="1"/>
            </p:cNvSpPr>
            <p:nvPr/>
          </p:nvSpPr>
          <p:spPr bwMode="gray">
            <a:xfrm>
              <a:off x="437839" y="3356206"/>
              <a:ext cx="466753" cy="1218279"/>
            </a:xfrm>
            <a:prstGeom prst="rect">
              <a:avLst/>
            </a:pr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wrap="none" anchor="ctr"/>
            <a:lstStyle>
              <a:defPPr>
                <a:defRPr lang="zh-CN"/>
              </a:defPPr>
              <a:lvl1pPr algn="ctr" eaLnBrk="0" hangingPunct="0">
                <a:defRPr b="1">
                  <a:solidFill>
                    <a:srgbClr val="000000"/>
                  </a:solidFill>
                  <a:effectLst>
                    <a:outerShdw blurRad="38100" dist="38100" dir="2700000" algn="tl">
                      <a:srgbClr val="FFFFFF"/>
                    </a:outerShdw>
                  </a:effectLst>
                </a:defRPr>
              </a:lvl1pPr>
            </a:lstStyle>
            <a:p>
              <a:r>
                <a:rPr lang="zh-CN" altLang="en-US" dirty="0">
                  <a:latin typeface="Heiti SC Medium" charset="-122"/>
                  <a:ea typeface="Heiti SC Medium" charset="-122"/>
                  <a:cs typeface="Heiti SC Medium" charset="-122"/>
                </a:rPr>
                <a:t>管</a:t>
              </a:r>
            </a:p>
            <a:p>
              <a:r>
                <a:rPr lang="zh-CN" altLang="en-US" dirty="0">
                  <a:latin typeface="Heiti SC Medium" charset="-122"/>
                  <a:ea typeface="Heiti SC Medium" charset="-122"/>
                  <a:cs typeface="Heiti SC Medium" charset="-122"/>
                </a:rPr>
                <a:t>理</a:t>
              </a:r>
            </a:p>
            <a:p>
              <a:r>
                <a:rPr lang="zh-CN" altLang="en-US" dirty="0">
                  <a:latin typeface="Heiti SC Medium" charset="-122"/>
                  <a:ea typeface="Heiti SC Medium" charset="-122"/>
                  <a:cs typeface="Heiti SC Medium" charset="-122"/>
                </a:rPr>
                <a:t>风</a:t>
              </a:r>
            </a:p>
            <a:p>
              <a:r>
                <a:rPr lang="zh-CN" altLang="en-US" dirty="0">
                  <a:latin typeface="Heiti SC Medium" charset="-122"/>
                  <a:ea typeface="Heiti SC Medium" charset="-122"/>
                  <a:cs typeface="Heiti SC Medium" charset="-122"/>
                </a:rPr>
                <a:t>险</a:t>
              </a:r>
              <a:endParaRPr lang="en-US" altLang="zh-CN" dirty="0">
                <a:latin typeface="Heiti SC Medium" charset="-122"/>
                <a:ea typeface="Heiti SC Medium" charset="-122"/>
                <a:cs typeface="Heiti SC Medium" charset="-122"/>
              </a:endParaRPr>
            </a:p>
          </p:txBody>
        </p:sp>
      </p:grpSp>
      <p:grpSp>
        <p:nvGrpSpPr>
          <p:cNvPr id="69637" name="Group 20"/>
          <p:cNvGrpSpPr>
            <a:grpSpLocks/>
          </p:cNvGrpSpPr>
          <p:nvPr/>
        </p:nvGrpSpPr>
        <p:grpSpPr bwMode="auto">
          <a:xfrm>
            <a:off x="1150938" y="981075"/>
            <a:ext cx="7561262" cy="1689100"/>
            <a:chOff x="1728" y="1920"/>
            <a:chExt cx="3264" cy="866"/>
          </a:xfrm>
        </p:grpSpPr>
        <p:sp>
          <p:nvSpPr>
            <p:cNvPr id="97302" name="AutoShape 21"/>
            <p:cNvSpPr>
              <a:spLocks noChangeArrowheads="1"/>
            </p:cNvSpPr>
            <p:nvPr/>
          </p:nvSpPr>
          <p:spPr bwMode="gray">
            <a:xfrm>
              <a:off x="1728" y="1920"/>
              <a:ext cx="3264" cy="866"/>
            </a:xfrm>
            <a:prstGeom prst="roundRect">
              <a:avLst>
                <a:gd name="adj" fmla="val 10889"/>
              </a:avLst>
            </a:prstGeom>
            <a:gradFill rotWithShape="1">
              <a:gsLst>
                <a:gs pos="0">
                  <a:srgbClr val="FBEBD1"/>
                </a:gs>
                <a:gs pos="50000">
                  <a:srgbClr val="FFFFFF"/>
                </a:gs>
                <a:gs pos="100000">
                  <a:srgbClr val="FBEBD1"/>
                </a:gs>
              </a:gsLst>
              <a:lin ang="5400000" scaled="1"/>
            </a:gradFill>
            <a:ln w="38100">
              <a:solidFill>
                <a:srgbClr val="FFFFFF"/>
              </a:solidFill>
              <a:round/>
              <a:headEnd/>
              <a:tailEnd/>
            </a:ln>
            <a:effectLst>
              <a:outerShdw dist="107763" dir="2700000" algn="ctr" rotWithShape="0">
                <a:schemeClr val="bg2">
                  <a:alpha val="50000"/>
                </a:schemeClr>
              </a:outerShdw>
            </a:effectLst>
          </p:spPr>
          <p:txBody>
            <a:bodyPr wrap="none" anchor="ctr"/>
            <a:lstStyle/>
            <a:p>
              <a:pPr eaLnBrk="0" hangingPunct="0">
                <a:defRPr/>
              </a:pPr>
              <a:endParaRPr lang="zh-CN" altLang="en-US" sz="2400"/>
            </a:p>
          </p:txBody>
        </p:sp>
        <p:sp>
          <p:nvSpPr>
            <p:cNvPr id="69655" name="Freeform 22"/>
            <p:cNvSpPr>
              <a:spLocks/>
            </p:cNvSpPr>
            <p:nvPr/>
          </p:nvSpPr>
          <p:spPr bwMode="gray">
            <a:xfrm>
              <a:off x="1776" y="1968"/>
              <a:ext cx="431" cy="432"/>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rgbClr val="FFFFFF"/>
            </a:solidFill>
            <a:ln w="0">
              <a:noFill/>
              <a:round/>
              <a:headEnd/>
              <a:tailEnd/>
            </a:ln>
          </p:spPr>
          <p:txBody>
            <a:bodyPr/>
            <a:lstStyle/>
            <a:p>
              <a:endParaRPr lang="zh-CN" altLang="en-US"/>
            </a:p>
          </p:txBody>
        </p:sp>
      </p:grpSp>
      <p:sp>
        <p:nvSpPr>
          <p:cNvPr id="69638" name="Text Box 23"/>
          <p:cNvSpPr txBox="1">
            <a:spLocks noChangeArrowheads="1"/>
          </p:cNvSpPr>
          <p:nvPr/>
        </p:nvSpPr>
        <p:spPr bwMode="gray">
          <a:xfrm>
            <a:off x="1300676" y="1299910"/>
            <a:ext cx="7308850" cy="1089529"/>
          </a:xfrm>
          <a:prstGeom prst="rect">
            <a:avLst/>
          </a:prstGeom>
          <a:noFill/>
          <a:ln w="9525" algn="ctr">
            <a:noFill/>
            <a:miter lim="800000"/>
            <a:headEnd/>
            <a:tailEnd/>
          </a:ln>
        </p:spPr>
        <p:txBody>
          <a:bodyPr>
            <a:spAutoFit/>
          </a:bodyPr>
          <a:lstStyle/>
          <a:p>
            <a:pPr algn="just" eaLnBrk="0" hangingPunct="0">
              <a:lnSpc>
                <a:spcPct val="135000"/>
              </a:lnSpc>
            </a:pPr>
            <a:r>
              <a:rPr lang="zh-CN" altLang="en-US" sz="1600" b="1" dirty="0">
                <a:latin typeface="Heiti SC Medium" charset="-122"/>
                <a:ea typeface="Heiti SC Medium" charset="-122"/>
                <a:cs typeface="Heiti SC Medium" charset="-122"/>
              </a:rPr>
              <a:t>项目组由船东、高校、研究所、企业等单位组成，可有效控制技术风险；</a:t>
            </a:r>
            <a:endParaRPr lang="en-US" altLang="zh-CN" sz="1600" b="1" dirty="0">
              <a:latin typeface="Heiti SC Medium" charset="-122"/>
              <a:ea typeface="Heiti SC Medium" charset="-122"/>
              <a:cs typeface="Heiti SC Medium" charset="-122"/>
            </a:endParaRPr>
          </a:p>
          <a:p>
            <a:pPr algn="just" eaLnBrk="0" hangingPunct="0">
              <a:lnSpc>
                <a:spcPct val="135000"/>
              </a:lnSpc>
            </a:pPr>
            <a:r>
              <a:rPr lang="zh-CN" altLang="en-US" sz="1600" b="1" dirty="0">
                <a:solidFill>
                  <a:srgbClr val="FF0000"/>
                </a:solidFill>
                <a:latin typeface="Heiti SC Medium" charset="-122"/>
                <a:ea typeface="Heiti SC Medium" charset="-122"/>
                <a:cs typeface="Heiti SC Medium" charset="-122"/>
              </a:rPr>
              <a:t>可能风险：</a:t>
            </a:r>
            <a:r>
              <a:rPr lang="zh-CN" altLang="en-US" sz="1600" b="1" dirty="0">
                <a:latin typeface="Heiti SC Medium" charset="-122"/>
                <a:ea typeface="Heiti SC Medium" charset="-122"/>
                <a:cs typeface="Heiti SC Medium" charset="-122"/>
              </a:rPr>
              <a:t>目标识别和语音识别的场景、样本数据库的建立在短期内完善有难度，需经过长期的样本数据库积累和自我学习。</a:t>
            </a:r>
            <a:endParaRPr lang="en-US" altLang="zh-CN" sz="1600" b="1" dirty="0">
              <a:latin typeface="Heiti SC Medium" charset="-122"/>
              <a:ea typeface="Heiti SC Medium" charset="-122"/>
              <a:cs typeface="Heiti SC Medium" charset="-122"/>
            </a:endParaRPr>
          </a:p>
        </p:txBody>
      </p:sp>
      <p:grpSp>
        <p:nvGrpSpPr>
          <p:cNvPr id="69639" name="Group 29"/>
          <p:cNvGrpSpPr>
            <a:grpSpLocks/>
          </p:cNvGrpSpPr>
          <p:nvPr/>
        </p:nvGrpSpPr>
        <p:grpSpPr bwMode="auto">
          <a:xfrm>
            <a:off x="1116013" y="2852738"/>
            <a:ext cx="7669212" cy="1765300"/>
            <a:chOff x="1728" y="1920"/>
            <a:chExt cx="3264" cy="866"/>
          </a:xfrm>
        </p:grpSpPr>
        <p:grpSp>
          <p:nvGrpSpPr>
            <p:cNvPr id="69650" name="Group 30"/>
            <p:cNvGrpSpPr>
              <a:grpSpLocks/>
            </p:cNvGrpSpPr>
            <p:nvPr/>
          </p:nvGrpSpPr>
          <p:grpSpPr bwMode="auto">
            <a:xfrm>
              <a:off x="1728" y="1920"/>
              <a:ext cx="3264" cy="866"/>
              <a:chOff x="1728" y="1920"/>
              <a:chExt cx="3264" cy="866"/>
            </a:xfrm>
          </p:grpSpPr>
          <p:sp>
            <p:nvSpPr>
              <p:cNvPr id="97300" name="AutoShape 31"/>
              <p:cNvSpPr>
                <a:spLocks noChangeArrowheads="1"/>
              </p:cNvSpPr>
              <p:nvPr/>
            </p:nvSpPr>
            <p:spPr bwMode="gray">
              <a:xfrm>
                <a:off x="1728" y="1920"/>
                <a:ext cx="3264" cy="866"/>
              </a:xfrm>
              <a:prstGeom prst="roundRect">
                <a:avLst>
                  <a:gd name="adj" fmla="val 10889"/>
                </a:avLst>
              </a:prstGeom>
              <a:gradFill rotWithShape="1">
                <a:gsLst>
                  <a:gs pos="0">
                    <a:srgbClr val="CCECFF"/>
                  </a:gs>
                  <a:gs pos="50000">
                    <a:srgbClr val="FFFFFF"/>
                  </a:gs>
                  <a:gs pos="100000">
                    <a:srgbClr val="CCECFF"/>
                  </a:gs>
                </a:gsLst>
                <a:lin ang="5400000" scaled="1"/>
              </a:gradFill>
              <a:ln w="38100">
                <a:solidFill>
                  <a:srgbClr val="FFFFFF"/>
                </a:solidFill>
                <a:round/>
                <a:headEnd/>
                <a:tailEnd/>
              </a:ln>
              <a:effectLst>
                <a:outerShdw dist="107763" dir="2700000" algn="ctr" rotWithShape="0">
                  <a:schemeClr val="bg2">
                    <a:alpha val="50000"/>
                  </a:schemeClr>
                </a:outerShdw>
              </a:effectLst>
            </p:spPr>
            <p:txBody>
              <a:bodyPr wrap="none" anchor="ctr"/>
              <a:lstStyle/>
              <a:p>
                <a:pPr eaLnBrk="0" hangingPunct="0">
                  <a:defRPr/>
                </a:pPr>
                <a:endParaRPr lang="zh-CN" altLang="en-US"/>
              </a:p>
            </p:txBody>
          </p:sp>
          <p:sp>
            <p:nvSpPr>
              <p:cNvPr id="69653" name="Freeform 32"/>
              <p:cNvSpPr>
                <a:spLocks/>
              </p:cNvSpPr>
              <p:nvPr/>
            </p:nvSpPr>
            <p:spPr bwMode="gray">
              <a:xfrm>
                <a:off x="1776" y="1968"/>
                <a:ext cx="431" cy="432"/>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rgbClr val="FFFFFF"/>
              </a:solidFill>
              <a:ln w="0">
                <a:noFill/>
                <a:round/>
                <a:headEnd/>
                <a:tailEnd/>
              </a:ln>
            </p:spPr>
            <p:txBody>
              <a:bodyPr/>
              <a:lstStyle/>
              <a:p>
                <a:endParaRPr lang="zh-CN" altLang="en-US"/>
              </a:p>
            </p:txBody>
          </p:sp>
        </p:grpSp>
        <p:sp>
          <p:nvSpPr>
            <p:cNvPr id="69651" name="Text Box 33"/>
            <p:cNvSpPr txBox="1">
              <a:spLocks noChangeArrowheads="1"/>
            </p:cNvSpPr>
            <p:nvPr/>
          </p:nvSpPr>
          <p:spPr bwMode="gray">
            <a:xfrm>
              <a:off x="1776" y="2023"/>
              <a:ext cx="3126" cy="673"/>
            </a:xfrm>
            <a:prstGeom prst="rect">
              <a:avLst/>
            </a:prstGeom>
            <a:noFill/>
            <a:ln w="9525" algn="ctr">
              <a:noFill/>
              <a:miter lim="800000"/>
              <a:headEnd/>
              <a:tailEnd/>
            </a:ln>
          </p:spPr>
          <p:txBody>
            <a:bodyPr>
              <a:spAutoFit/>
            </a:bodyPr>
            <a:lstStyle/>
            <a:p>
              <a:pPr algn="just">
                <a:lnSpc>
                  <a:spcPct val="130000"/>
                </a:lnSpc>
                <a:buClr>
                  <a:srgbClr val="FF0000"/>
                </a:buClr>
              </a:pPr>
              <a:r>
                <a:rPr lang="zh-CN" altLang="en-US" sz="1600" b="1" dirty="0">
                  <a:latin typeface="Heiti SC Medium" charset="-122"/>
                  <a:ea typeface="Heiti SC Medium" charset="-122"/>
                  <a:cs typeface="Heiti SC Medium" charset="-122"/>
                </a:rPr>
                <a:t>项目组大部分成员单位均为智能船</a:t>
              </a:r>
              <a:r>
                <a:rPr lang="en-US" altLang="zh-CN" sz="1600" b="1" dirty="0">
                  <a:latin typeface="Heiti SC Medium" charset="-122"/>
                  <a:ea typeface="Heiti SC Medium" charset="-122"/>
                  <a:cs typeface="Heiti SC Medium" charset="-122"/>
                </a:rPr>
                <a:t>1.0</a:t>
              </a:r>
              <a:r>
                <a:rPr lang="zh-CN" altLang="en-US" sz="1600" b="1" dirty="0">
                  <a:latin typeface="Heiti SC Medium" charset="-122"/>
                  <a:ea typeface="Heiti SC Medium" charset="-122"/>
                  <a:cs typeface="Heiti SC Medium" charset="-122"/>
                </a:rPr>
                <a:t>研发专项的参研单位；项目承担单位有更复杂项目研制的管理经验，其成功的管理方式将指导该项目研究过程的有效管理，保证该项目的顺利实施</a:t>
              </a:r>
              <a:r>
                <a:rPr lang="en-US" altLang="zh-CN" sz="1600" b="1" dirty="0">
                  <a:latin typeface="Heiti SC Medium" charset="-122"/>
                  <a:ea typeface="Heiti SC Medium" charset="-122"/>
                  <a:cs typeface="Heiti SC Medium" charset="-122"/>
                </a:rPr>
                <a:t>;</a:t>
              </a:r>
              <a:r>
                <a:rPr lang="zh-CN" altLang="en-US" sz="1600" b="1" dirty="0">
                  <a:latin typeface="Heiti SC Medium" charset="-122"/>
                  <a:ea typeface="Heiti SC Medium" charset="-122"/>
                  <a:cs typeface="Heiti SC Medium" charset="-122"/>
                </a:rPr>
                <a:t>同时，牵头单位将组建项目管理工作组和项目技术管理工作组，履行项目执行监督管理工作。</a:t>
              </a:r>
            </a:p>
          </p:txBody>
        </p:sp>
      </p:grpSp>
      <p:sp>
        <p:nvSpPr>
          <p:cNvPr id="97296" name="AutoShape 16"/>
          <p:cNvSpPr>
            <a:spLocks noChangeArrowheads="1"/>
          </p:cNvSpPr>
          <p:nvPr/>
        </p:nvSpPr>
        <p:spPr bwMode="gray">
          <a:xfrm>
            <a:off x="395288" y="4797425"/>
            <a:ext cx="576262" cy="1619250"/>
          </a:xfrm>
          <a:prstGeom prst="roundRect">
            <a:avLst>
              <a:gd name="adj" fmla="val 11921"/>
            </a:avLst>
          </a:prstGeom>
          <a:gradFill rotWithShape="1">
            <a:gsLst>
              <a:gs pos="0">
                <a:srgbClr val="D1F5A8"/>
              </a:gs>
              <a:gs pos="100000">
                <a:srgbClr val="299070"/>
              </a:gs>
            </a:gsLst>
            <a:lin ang="5400000" scaled="1"/>
          </a:gradFill>
          <a:ln w="38100">
            <a:noFill/>
            <a:round/>
            <a:headEnd/>
            <a:tailEnd/>
          </a:ln>
          <a:effectLst/>
        </p:spPr>
        <p:txBody>
          <a:bodyPr wrap="none" anchor="ctr"/>
          <a:lstStyle/>
          <a:p>
            <a:pPr eaLnBrk="0" hangingPunct="0">
              <a:defRPr/>
            </a:pPr>
            <a:endParaRPr lang="zh-CN" altLang="en-US"/>
          </a:p>
        </p:txBody>
      </p:sp>
      <p:sp>
        <p:nvSpPr>
          <p:cNvPr id="25" name="Text Box 18"/>
          <p:cNvSpPr txBox="1">
            <a:spLocks noChangeArrowheads="1"/>
          </p:cNvSpPr>
          <p:nvPr/>
        </p:nvSpPr>
        <p:spPr bwMode="gray">
          <a:xfrm>
            <a:off x="468313" y="4963581"/>
            <a:ext cx="442912" cy="1323975"/>
          </a:xfrm>
          <a:prstGeom prst="rect">
            <a:avLst/>
          </a:prstGeom>
          <a:noFill/>
          <a:ln w="9525" algn="ctr">
            <a:noFill/>
            <a:miter lim="800000"/>
            <a:headEnd/>
            <a:tailEnd/>
          </a:ln>
          <a:effectLst/>
        </p:spPr>
        <p:txBody>
          <a:bodyPr wrap="none">
            <a:spAutoFit/>
          </a:bodyPr>
          <a:lstStyle/>
          <a:p>
            <a:pPr eaLnBrk="0" hangingPunct="0">
              <a:defRPr/>
            </a:pPr>
            <a:r>
              <a:rPr lang="zh-CN" altLang="en-US" sz="2000" b="1" dirty="0">
                <a:effectLst>
                  <a:outerShdw blurRad="38100" dist="38100" dir="2700000" algn="tl">
                    <a:srgbClr val="C0C0C0"/>
                  </a:outerShdw>
                </a:effectLst>
                <a:latin typeface="Heiti SC Medium" charset="-122"/>
                <a:ea typeface="Heiti SC Medium" charset="-122"/>
                <a:cs typeface="Heiti SC Medium" charset="-122"/>
              </a:rPr>
              <a:t>市</a:t>
            </a:r>
            <a:endParaRPr lang="en-US" altLang="zh-CN" sz="2000" b="1" dirty="0">
              <a:effectLst>
                <a:outerShdw blurRad="38100" dist="38100" dir="2700000" algn="tl">
                  <a:srgbClr val="C0C0C0"/>
                </a:outerShdw>
              </a:effectLst>
              <a:latin typeface="Heiti SC Medium" charset="-122"/>
              <a:ea typeface="Heiti SC Medium" charset="-122"/>
              <a:cs typeface="Heiti SC Medium" charset="-122"/>
            </a:endParaRPr>
          </a:p>
          <a:p>
            <a:pPr eaLnBrk="0" hangingPunct="0">
              <a:defRPr/>
            </a:pPr>
            <a:r>
              <a:rPr lang="zh-CN" altLang="en-US" sz="2000" b="1" dirty="0">
                <a:effectLst>
                  <a:outerShdw blurRad="38100" dist="38100" dir="2700000" algn="tl">
                    <a:srgbClr val="C0C0C0"/>
                  </a:outerShdw>
                </a:effectLst>
                <a:latin typeface="Heiti SC Medium" charset="-122"/>
                <a:ea typeface="Heiti SC Medium" charset="-122"/>
                <a:cs typeface="Heiti SC Medium" charset="-122"/>
              </a:rPr>
              <a:t>场</a:t>
            </a:r>
            <a:endParaRPr lang="en-US" altLang="zh-CN" sz="2000" b="1" dirty="0">
              <a:effectLst>
                <a:outerShdw blurRad="38100" dist="38100" dir="2700000" algn="tl">
                  <a:srgbClr val="C0C0C0"/>
                </a:outerShdw>
              </a:effectLst>
              <a:latin typeface="Heiti SC Medium" charset="-122"/>
              <a:ea typeface="Heiti SC Medium" charset="-122"/>
              <a:cs typeface="Heiti SC Medium" charset="-122"/>
            </a:endParaRPr>
          </a:p>
          <a:p>
            <a:pPr eaLnBrk="0" hangingPunct="0">
              <a:defRPr/>
            </a:pPr>
            <a:r>
              <a:rPr lang="zh-CN" altLang="en-US" sz="2000" b="1" dirty="0">
                <a:effectLst>
                  <a:outerShdw blurRad="38100" dist="38100" dir="2700000" algn="tl">
                    <a:srgbClr val="C0C0C0"/>
                  </a:outerShdw>
                </a:effectLst>
                <a:latin typeface="Heiti SC Medium" charset="-122"/>
                <a:ea typeface="Heiti SC Medium" charset="-122"/>
                <a:cs typeface="Heiti SC Medium" charset="-122"/>
              </a:rPr>
              <a:t>风</a:t>
            </a:r>
            <a:br>
              <a:rPr lang="en-US" altLang="zh-CN" sz="2000" b="1" dirty="0">
                <a:effectLst>
                  <a:outerShdw blurRad="38100" dist="38100" dir="2700000" algn="tl">
                    <a:srgbClr val="C0C0C0"/>
                  </a:outerShdw>
                </a:effectLst>
                <a:latin typeface="Heiti SC Medium" charset="-122"/>
                <a:ea typeface="Heiti SC Medium" charset="-122"/>
                <a:cs typeface="Heiti SC Medium" charset="-122"/>
              </a:rPr>
            </a:br>
            <a:r>
              <a:rPr lang="zh-CN" altLang="en-US" sz="2000" b="1" dirty="0">
                <a:effectLst>
                  <a:outerShdw blurRad="38100" dist="38100" dir="2700000" algn="tl">
                    <a:srgbClr val="C0C0C0"/>
                  </a:outerShdw>
                </a:effectLst>
                <a:latin typeface="Heiti SC Medium" charset="-122"/>
                <a:ea typeface="Heiti SC Medium" charset="-122"/>
                <a:cs typeface="Heiti SC Medium" charset="-122"/>
              </a:rPr>
              <a:t>险</a:t>
            </a:r>
            <a:endParaRPr lang="en-US" altLang="zh-CN" sz="2000" b="1" dirty="0">
              <a:effectLst>
                <a:outerShdw blurRad="38100" dist="38100" dir="2700000" algn="tl">
                  <a:srgbClr val="C0C0C0"/>
                </a:outerShdw>
              </a:effectLst>
              <a:latin typeface="Heiti SC Medium" charset="-122"/>
              <a:ea typeface="Heiti SC Medium" charset="-122"/>
              <a:cs typeface="Heiti SC Medium" charset="-122"/>
            </a:endParaRPr>
          </a:p>
        </p:txBody>
      </p:sp>
      <p:grpSp>
        <p:nvGrpSpPr>
          <p:cNvPr id="69642" name="Group 34"/>
          <p:cNvGrpSpPr>
            <a:grpSpLocks/>
          </p:cNvGrpSpPr>
          <p:nvPr/>
        </p:nvGrpSpPr>
        <p:grpSpPr bwMode="auto">
          <a:xfrm>
            <a:off x="1187450" y="4833937"/>
            <a:ext cx="7632700" cy="1583264"/>
            <a:chOff x="1728" y="1920"/>
            <a:chExt cx="3264" cy="866"/>
          </a:xfrm>
        </p:grpSpPr>
        <p:grpSp>
          <p:nvGrpSpPr>
            <p:cNvPr id="69644" name="Group 35"/>
            <p:cNvGrpSpPr>
              <a:grpSpLocks/>
            </p:cNvGrpSpPr>
            <p:nvPr/>
          </p:nvGrpSpPr>
          <p:grpSpPr bwMode="auto">
            <a:xfrm>
              <a:off x="1728" y="1920"/>
              <a:ext cx="3264" cy="866"/>
              <a:chOff x="1728" y="1920"/>
              <a:chExt cx="3264" cy="866"/>
            </a:xfrm>
          </p:grpSpPr>
          <p:sp>
            <p:nvSpPr>
              <p:cNvPr id="97294" name="AutoShape 36"/>
              <p:cNvSpPr>
                <a:spLocks noChangeArrowheads="1"/>
              </p:cNvSpPr>
              <p:nvPr/>
            </p:nvSpPr>
            <p:spPr bwMode="gray">
              <a:xfrm>
                <a:off x="1728" y="1920"/>
                <a:ext cx="3264" cy="866"/>
              </a:xfrm>
              <a:prstGeom prst="roundRect">
                <a:avLst>
                  <a:gd name="adj" fmla="val 10889"/>
                </a:avLst>
              </a:prstGeom>
              <a:gradFill rotWithShape="1">
                <a:gsLst>
                  <a:gs pos="0">
                    <a:srgbClr val="DBF5CD"/>
                  </a:gs>
                  <a:gs pos="50000">
                    <a:srgbClr val="FFFFFF"/>
                  </a:gs>
                  <a:gs pos="100000">
                    <a:srgbClr val="DBF5CD"/>
                  </a:gs>
                </a:gsLst>
                <a:lin ang="5400000" scaled="1"/>
              </a:gradFill>
              <a:ln w="38100">
                <a:solidFill>
                  <a:srgbClr val="FFFFFF"/>
                </a:solidFill>
                <a:round/>
                <a:headEnd/>
                <a:tailEnd/>
              </a:ln>
              <a:effectLst>
                <a:outerShdw dist="107763" dir="2700000" algn="ctr" rotWithShape="0">
                  <a:schemeClr val="bg2">
                    <a:alpha val="50000"/>
                  </a:schemeClr>
                </a:outerShdw>
              </a:effectLst>
            </p:spPr>
            <p:txBody>
              <a:bodyPr wrap="none" anchor="ctr"/>
              <a:lstStyle/>
              <a:p>
                <a:pPr eaLnBrk="0" hangingPunct="0">
                  <a:defRPr/>
                </a:pPr>
                <a:endParaRPr lang="zh-CN" altLang="en-US"/>
              </a:p>
            </p:txBody>
          </p:sp>
          <p:sp>
            <p:nvSpPr>
              <p:cNvPr id="69647" name="Freeform 37"/>
              <p:cNvSpPr>
                <a:spLocks/>
              </p:cNvSpPr>
              <p:nvPr/>
            </p:nvSpPr>
            <p:spPr bwMode="gray">
              <a:xfrm>
                <a:off x="1776" y="1968"/>
                <a:ext cx="431" cy="432"/>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rgbClr val="FFFFFF"/>
              </a:solidFill>
              <a:ln w="0">
                <a:noFill/>
                <a:round/>
                <a:headEnd/>
                <a:tailEnd/>
              </a:ln>
            </p:spPr>
            <p:txBody>
              <a:bodyPr/>
              <a:lstStyle/>
              <a:p>
                <a:endParaRPr lang="zh-CN" altLang="en-US"/>
              </a:p>
            </p:txBody>
          </p:sp>
        </p:grpSp>
        <p:sp>
          <p:nvSpPr>
            <p:cNvPr id="69645" name="Text Box 38"/>
            <p:cNvSpPr txBox="1">
              <a:spLocks noChangeArrowheads="1"/>
            </p:cNvSpPr>
            <p:nvPr/>
          </p:nvSpPr>
          <p:spPr bwMode="gray">
            <a:xfrm>
              <a:off x="1797" y="2065"/>
              <a:ext cx="3125" cy="576"/>
            </a:xfrm>
            <a:prstGeom prst="rect">
              <a:avLst/>
            </a:prstGeom>
            <a:noFill/>
            <a:ln w="9525" algn="ctr">
              <a:noFill/>
              <a:miter lim="800000"/>
              <a:headEnd/>
              <a:tailEnd/>
            </a:ln>
          </p:spPr>
          <p:txBody>
            <a:bodyPr>
              <a:spAutoFit/>
            </a:bodyPr>
            <a:lstStyle/>
            <a:p>
              <a:pPr algn="just">
                <a:lnSpc>
                  <a:spcPct val="130000"/>
                </a:lnSpc>
                <a:buClr>
                  <a:srgbClr val="FF0000"/>
                </a:buClr>
              </a:pPr>
              <a:r>
                <a:rPr lang="zh-CN" altLang="en-US" sz="1600" b="1" dirty="0">
                  <a:latin typeface="Heiti SC Medium" charset="-122"/>
                  <a:ea typeface="Heiti SC Medium" charset="-122"/>
                  <a:cs typeface="Heiti SC Medium" charset="-122"/>
                </a:rPr>
                <a:t>通过市场调研，国内绝大部分船东都对态势感知系统有需求，并积极响应开展示范应用研究；另外，将通过向</a:t>
              </a:r>
              <a:r>
                <a:rPr lang="en-US" altLang="zh-CN" sz="1600" b="1" dirty="0">
                  <a:latin typeface="Heiti SC Medium" charset="-122"/>
                  <a:ea typeface="Heiti SC Medium" charset="-122"/>
                  <a:cs typeface="Heiti SC Medium" charset="-122"/>
                </a:rPr>
                <a:t>IMO</a:t>
              </a:r>
              <a:r>
                <a:rPr lang="zh-CN" altLang="en-US" sz="1600" b="1" dirty="0">
                  <a:latin typeface="Heiti SC Medium" charset="-122"/>
                  <a:ea typeface="Heiti SC Medium" charset="-122"/>
                  <a:cs typeface="Heiti SC Medium" charset="-122"/>
                </a:rPr>
                <a:t>提案争取国际市场；</a:t>
              </a:r>
              <a:endParaRPr lang="en-US" altLang="zh-CN" sz="1600" b="1" dirty="0">
                <a:latin typeface="Heiti SC Medium" charset="-122"/>
                <a:ea typeface="Heiti SC Medium" charset="-122"/>
                <a:cs typeface="Heiti SC Medium" charset="-122"/>
              </a:endParaRPr>
            </a:p>
            <a:p>
              <a:pPr algn="just">
                <a:lnSpc>
                  <a:spcPct val="130000"/>
                </a:lnSpc>
                <a:buClr>
                  <a:srgbClr val="FF0000"/>
                </a:buClr>
              </a:pPr>
              <a:r>
                <a:rPr lang="zh-CN" altLang="en-US" sz="1600" b="1" dirty="0">
                  <a:solidFill>
                    <a:srgbClr val="FF0000"/>
                  </a:solidFill>
                  <a:latin typeface="Heiti SC Medium" charset="-122"/>
                  <a:ea typeface="Heiti SC Medium" charset="-122"/>
                  <a:cs typeface="Heiti SC Medium" charset="-122"/>
                </a:rPr>
                <a:t>成本风险：</a:t>
              </a:r>
              <a:r>
                <a:rPr lang="zh-CN" altLang="en-US" sz="1600" b="1" dirty="0">
                  <a:latin typeface="Heiti SC Medium" charset="-122"/>
                  <a:ea typeface="Heiti SC Medium" charset="-122"/>
                  <a:cs typeface="Heiti SC Medium" charset="-122"/>
                </a:rPr>
                <a:t>通过模块式结构组合可有效控制成本，满足各类船型的应用需求。</a:t>
              </a:r>
            </a:p>
          </p:txBody>
        </p:sp>
      </p:grpSp>
      <p:sp>
        <p:nvSpPr>
          <p:cNvPr id="31" name="Rectangle 2"/>
          <p:cNvSpPr txBox="1">
            <a:spLocks noChangeArrowheads="1"/>
          </p:cNvSpPr>
          <p:nvPr/>
        </p:nvSpPr>
        <p:spPr bwMode="auto">
          <a:xfrm>
            <a:off x="517525" y="188913"/>
            <a:ext cx="7632700" cy="720725"/>
          </a:xfrm>
          <a:prstGeom prst="rect">
            <a:avLst/>
          </a:prstGeom>
          <a:noFill/>
          <a:ln>
            <a:miter lim="800000"/>
            <a:headEnd/>
            <a:tailEnd/>
          </a:ln>
        </p:spPr>
        <p:txBody>
          <a:bodyPr/>
          <a:lstStyle/>
          <a:p>
            <a:pPr eaLnBrk="0" hangingPunct="0">
              <a:defRPr/>
            </a:pPr>
            <a:r>
              <a:rPr lang="en-US" altLang="zh-CN" sz="2800" b="1" kern="0" dirty="0">
                <a:solidFill>
                  <a:srgbClr val="000066"/>
                </a:solidFill>
                <a:latin typeface="Heiti SC Medium" charset="-122"/>
                <a:ea typeface="Heiti SC Medium" charset="-122"/>
                <a:cs typeface="Heiti SC Medium" charset="-122"/>
              </a:rPr>
              <a:t>1</a:t>
            </a:r>
            <a:r>
              <a:rPr lang="zh-CN" altLang="en-US" sz="2800" b="1" kern="0" dirty="0">
                <a:solidFill>
                  <a:srgbClr val="000066"/>
                </a:solidFill>
                <a:latin typeface="Heiti SC Medium" charset="-122"/>
                <a:ea typeface="Heiti SC Medium" charset="-122"/>
                <a:cs typeface="Heiti SC Medium" charset="-122"/>
              </a:rPr>
              <a:t>、风险分析</a:t>
            </a:r>
            <a:endParaRPr lang="zh-CN" altLang="en-US" sz="2400" b="1" kern="0"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6"/>
          <p:cNvGrpSpPr>
            <a:grpSpLocks/>
          </p:cNvGrpSpPr>
          <p:nvPr/>
        </p:nvGrpSpPr>
        <p:grpSpPr bwMode="auto">
          <a:xfrm>
            <a:off x="323850" y="2924175"/>
            <a:ext cx="1116013" cy="482600"/>
            <a:chOff x="816" y="2304"/>
            <a:chExt cx="1440" cy="448"/>
          </a:xfrm>
        </p:grpSpPr>
        <p:sp>
          <p:nvSpPr>
            <p:cNvPr id="70675" name="Freeform 7"/>
            <p:cNvSpPr>
              <a:spLocks/>
            </p:cNvSpPr>
            <p:nvPr/>
          </p:nvSpPr>
          <p:spPr bwMode="gray">
            <a:xfrm>
              <a:off x="901" y="2562"/>
              <a:ext cx="1270" cy="190"/>
            </a:xfrm>
            <a:custGeom>
              <a:avLst/>
              <a:gdLst>
                <a:gd name="T0" fmla="*/ 1447786 w 1120"/>
                <a:gd name="T1" fmla="*/ 2 h 252"/>
                <a:gd name="T2" fmla="*/ 1441367 w 1120"/>
                <a:gd name="T3" fmla="*/ 2 h 252"/>
                <a:gd name="T4" fmla="*/ 1420458 w 1120"/>
                <a:gd name="T5" fmla="*/ 2 h 252"/>
                <a:gd name="T6" fmla="*/ 1388354 w 1120"/>
                <a:gd name="T7" fmla="*/ 2 h 252"/>
                <a:gd name="T8" fmla="*/ 1342193 w 1120"/>
                <a:gd name="T9" fmla="*/ 2 h 252"/>
                <a:gd name="T10" fmla="*/ 1282726 w 1120"/>
                <a:gd name="T11" fmla="*/ 2 h 252"/>
                <a:gd name="T12" fmla="*/ 1213307 w 1120"/>
                <a:gd name="T13" fmla="*/ 2 h 252"/>
                <a:gd name="T14" fmla="*/ 1132209 w 1120"/>
                <a:gd name="T15" fmla="*/ 2 h 252"/>
                <a:gd name="T16" fmla="*/ 1040961 w 1120"/>
                <a:gd name="T17" fmla="*/ 2 h 252"/>
                <a:gd name="T18" fmla="*/ 944097 w 1120"/>
                <a:gd name="T19" fmla="*/ 2 h 252"/>
                <a:gd name="T20" fmla="*/ 834916 w 1120"/>
                <a:gd name="T21" fmla="*/ 2 h 252"/>
                <a:gd name="T22" fmla="*/ 717183 w 1120"/>
                <a:gd name="T23" fmla="*/ 2 h 252"/>
                <a:gd name="T24" fmla="*/ 601546 w 1120"/>
                <a:gd name="T25" fmla="*/ 2 h 252"/>
                <a:gd name="T26" fmla="*/ 495190 w 1120"/>
                <a:gd name="T27" fmla="*/ 2 h 252"/>
                <a:gd name="T28" fmla="*/ 397600 w 1120"/>
                <a:gd name="T29" fmla="*/ 2 h 252"/>
                <a:gd name="T30" fmla="*/ 307548 w 1120"/>
                <a:gd name="T31" fmla="*/ 2 h 252"/>
                <a:gd name="T32" fmla="*/ 231002 w 1120"/>
                <a:gd name="T33" fmla="*/ 2 h 252"/>
                <a:gd name="T34" fmla="*/ 162941 w 1120"/>
                <a:gd name="T35" fmla="*/ 2 h 252"/>
                <a:gd name="T36" fmla="*/ 104857 w 1120"/>
                <a:gd name="T37" fmla="*/ 2 h 252"/>
                <a:gd name="T38" fmla="*/ 59984 w 1120"/>
                <a:gd name="T39" fmla="*/ 2 h 252"/>
                <a:gd name="T40" fmla="*/ 24977 w 1120"/>
                <a:gd name="T41" fmla="*/ 2 h 252"/>
                <a:gd name="T42" fmla="*/ 7107 w 1120"/>
                <a:gd name="T43" fmla="*/ 2 h 252"/>
                <a:gd name="T44" fmla="*/ 0 w 1120"/>
                <a:gd name="T45" fmla="*/ 2 h 252"/>
                <a:gd name="T46" fmla="*/ 0 w 1120"/>
                <a:gd name="T47" fmla="*/ 2 h 252"/>
                <a:gd name="T48" fmla="*/ 723177 w 1120"/>
                <a:gd name="T49" fmla="*/ 0 h 252"/>
                <a:gd name="T50" fmla="*/ 1447786 w 1120"/>
                <a:gd name="T51" fmla="*/ 2 h 252"/>
                <a:gd name="T52" fmla="*/ 1447786 w 1120"/>
                <a:gd name="T53" fmla="*/ 2 h 252"/>
                <a:gd name="T54" fmla="*/ 1447786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a:lstStyle/>
            <a:p>
              <a:endParaRPr lang="zh-CN" altLang="en-US"/>
            </a:p>
          </p:txBody>
        </p:sp>
        <p:sp>
          <p:nvSpPr>
            <p:cNvPr id="31" name="Rectangle 8"/>
            <p:cNvSpPr>
              <a:spLocks noChangeArrowheads="1"/>
            </p:cNvSpPr>
            <p:nvPr/>
          </p:nvSpPr>
          <p:spPr bwMode="gray">
            <a:xfrm>
              <a:off x="816" y="2304"/>
              <a:ext cx="1440" cy="393"/>
            </a:xfrm>
            <a:prstGeom prst="rect">
              <a:avLst/>
            </a:prstGeom>
            <a:gradFill rotWithShape="1">
              <a:gsLst>
                <a:gs pos="0">
                  <a:srgbClr val="D8755A">
                    <a:gamma/>
                    <a:tint val="51373"/>
                    <a:invGamma/>
                  </a:srgbClr>
                </a:gs>
                <a:gs pos="100000">
                  <a:srgbClr val="D8755A"/>
                </a:gs>
              </a:gsLst>
              <a:lin ang="2700000" scaled="1"/>
            </a:gradFill>
            <a:ln w="9525" algn="ctr">
              <a:noFill/>
              <a:miter lim="800000"/>
              <a:headEnd/>
              <a:tailEnd/>
            </a:ln>
            <a:effectLst/>
          </p:spPr>
          <p:txBody>
            <a:bodyPr wrap="none" anchor="ctr"/>
            <a:lstStyle/>
            <a:p>
              <a:pPr algn="ctr" eaLnBrk="0" hangingPunct="0">
                <a:defRPr/>
              </a:pPr>
              <a:r>
                <a:rPr lang="en-US" altLang="zh-CN" b="1" dirty="0">
                  <a:solidFill>
                    <a:srgbClr val="000000"/>
                  </a:solidFill>
                  <a:effectLst>
                    <a:outerShdw blurRad="38100" dist="38100" dir="2700000" algn="tl">
                      <a:srgbClr val="FFFFFF"/>
                    </a:outerShdw>
                  </a:effectLst>
                  <a:latin typeface="Heiti SC Medium" charset="-122"/>
                  <a:ea typeface="Heiti SC Medium" charset="-122"/>
                  <a:cs typeface="Heiti SC Medium" charset="-122"/>
                </a:rPr>
                <a:t>2</a:t>
              </a:r>
            </a:p>
          </p:txBody>
        </p:sp>
      </p:grpSp>
      <p:grpSp>
        <p:nvGrpSpPr>
          <p:cNvPr id="70659" name="Group 9"/>
          <p:cNvGrpSpPr>
            <a:grpSpLocks/>
          </p:cNvGrpSpPr>
          <p:nvPr/>
        </p:nvGrpSpPr>
        <p:grpSpPr bwMode="auto">
          <a:xfrm>
            <a:off x="323850" y="4329113"/>
            <a:ext cx="1079500" cy="482600"/>
            <a:chOff x="816" y="2304"/>
            <a:chExt cx="1440" cy="448"/>
          </a:xfrm>
        </p:grpSpPr>
        <p:sp>
          <p:nvSpPr>
            <p:cNvPr id="70673" name="Freeform 10"/>
            <p:cNvSpPr>
              <a:spLocks/>
            </p:cNvSpPr>
            <p:nvPr/>
          </p:nvSpPr>
          <p:spPr bwMode="gray">
            <a:xfrm>
              <a:off x="901" y="2562"/>
              <a:ext cx="1270" cy="190"/>
            </a:xfrm>
            <a:custGeom>
              <a:avLst/>
              <a:gdLst>
                <a:gd name="T0" fmla="*/ 1447786 w 1120"/>
                <a:gd name="T1" fmla="*/ 2 h 252"/>
                <a:gd name="T2" fmla="*/ 1441367 w 1120"/>
                <a:gd name="T3" fmla="*/ 2 h 252"/>
                <a:gd name="T4" fmla="*/ 1420458 w 1120"/>
                <a:gd name="T5" fmla="*/ 2 h 252"/>
                <a:gd name="T6" fmla="*/ 1388354 w 1120"/>
                <a:gd name="T7" fmla="*/ 2 h 252"/>
                <a:gd name="T8" fmla="*/ 1342193 w 1120"/>
                <a:gd name="T9" fmla="*/ 2 h 252"/>
                <a:gd name="T10" fmla="*/ 1282726 w 1120"/>
                <a:gd name="T11" fmla="*/ 2 h 252"/>
                <a:gd name="T12" fmla="*/ 1213307 w 1120"/>
                <a:gd name="T13" fmla="*/ 2 h 252"/>
                <a:gd name="T14" fmla="*/ 1132209 w 1120"/>
                <a:gd name="T15" fmla="*/ 2 h 252"/>
                <a:gd name="T16" fmla="*/ 1040961 w 1120"/>
                <a:gd name="T17" fmla="*/ 2 h 252"/>
                <a:gd name="T18" fmla="*/ 944097 w 1120"/>
                <a:gd name="T19" fmla="*/ 2 h 252"/>
                <a:gd name="T20" fmla="*/ 834916 w 1120"/>
                <a:gd name="T21" fmla="*/ 2 h 252"/>
                <a:gd name="T22" fmla="*/ 717183 w 1120"/>
                <a:gd name="T23" fmla="*/ 2 h 252"/>
                <a:gd name="T24" fmla="*/ 601546 w 1120"/>
                <a:gd name="T25" fmla="*/ 2 h 252"/>
                <a:gd name="T26" fmla="*/ 495190 w 1120"/>
                <a:gd name="T27" fmla="*/ 2 h 252"/>
                <a:gd name="T28" fmla="*/ 397600 w 1120"/>
                <a:gd name="T29" fmla="*/ 2 h 252"/>
                <a:gd name="T30" fmla="*/ 307548 w 1120"/>
                <a:gd name="T31" fmla="*/ 2 h 252"/>
                <a:gd name="T32" fmla="*/ 231002 w 1120"/>
                <a:gd name="T33" fmla="*/ 2 h 252"/>
                <a:gd name="T34" fmla="*/ 162941 w 1120"/>
                <a:gd name="T35" fmla="*/ 2 h 252"/>
                <a:gd name="T36" fmla="*/ 104857 w 1120"/>
                <a:gd name="T37" fmla="*/ 2 h 252"/>
                <a:gd name="T38" fmla="*/ 59984 w 1120"/>
                <a:gd name="T39" fmla="*/ 2 h 252"/>
                <a:gd name="T40" fmla="*/ 24977 w 1120"/>
                <a:gd name="T41" fmla="*/ 2 h 252"/>
                <a:gd name="T42" fmla="*/ 7107 w 1120"/>
                <a:gd name="T43" fmla="*/ 2 h 252"/>
                <a:gd name="T44" fmla="*/ 0 w 1120"/>
                <a:gd name="T45" fmla="*/ 2 h 252"/>
                <a:gd name="T46" fmla="*/ 0 w 1120"/>
                <a:gd name="T47" fmla="*/ 2 h 252"/>
                <a:gd name="T48" fmla="*/ 723177 w 1120"/>
                <a:gd name="T49" fmla="*/ 0 h 252"/>
                <a:gd name="T50" fmla="*/ 1447786 w 1120"/>
                <a:gd name="T51" fmla="*/ 2 h 252"/>
                <a:gd name="T52" fmla="*/ 1447786 w 1120"/>
                <a:gd name="T53" fmla="*/ 2 h 252"/>
                <a:gd name="T54" fmla="*/ 1447786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C0C0C0"/>
            </a:solidFill>
            <a:ln w="0">
              <a:noFill/>
              <a:round/>
              <a:headEnd/>
              <a:tailEnd/>
            </a:ln>
          </p:spPr>
          <p:txBody>
            <a:bodyPr/>
            <a:lstStyle/>
            <a:p>
              <a:endParaRPr lang="zh-CN" altLang="en-US"/>
            </a:p>
          </p:txBody>
        </p:sp>
        <p:sp>
          <p:nvSpPr>
            <p:cNvPr id="34" name="Rectangle 11"/>
            <p:cNvSpPr>
              <a:spLocks noChangeArrowheads="1"/>
            </p:cNvSpPr>
            <p:nvPr/>
          </p:nvSpPr>
          <p:spPr bwMode="gray">
            <a:xfrm>
              <a:off x="816" y="2304"/>
              <a:ext cx="1440" cy="393"/>
            </a:xfrm>
            <a:prstGeom prst="rect">
              <a:avLst/>
            </a:prstGeom>
            <a:gradFill rotWithShape="1">
              <a:gsLst>
                <a:gs pos="0">
                  <a:srgbClr val="0099CC">
                    <a:gamma/>
                    <a:tint val="36471"/>
                    <a:invGamma/>
                  </a:srgbClr>
                </a:gs>
                <a:gs pos="100000">
                  <a:srgbClr val="0099CC"/>
                </a:gs>
              </a:gsLst>
              <a:lin ang="2700000" scaled="1"/>
            </a:gradFill>
            <a:ln w="9525" algn="ctr">
              <a:noFill/>
              <a:miter lim="800000"/>
              <a:headEnd/>
              <a:tailEnd/>
            </a:ln>
            <a:effectLst/>
          </p:spPr>
          <p:txBody>
            <a:bodyPr wrap="none" anchor="ctr"/>
            <a:lstStyle/>
            <a:p>
              <a:pPr algn="ctr" eaLnBrk="0" hangingPunct="0">
                <a:defRPr/>
              </a:pPr>
              <a:r>
                <a:rPr lang="en-US" altLang="zh-CN" b="1" dirty="0">
                  <a:solidFill>
                    <a:srgbClr val="000000"/>
                  </a:solidFill>
                  <a:effectLst>
                    <a:outerShdw blurRad="38100" dist="38100" dir="2700000" algn="tl">
                      <a:srgbClr val="FFFFFF"/>
                    </a:outerShdw>
                  </a:effectLst>
                  <a:latin typeface="Heiti SC Medium" charset="-122"/>
                  <a:ea typeface="Heiti SC Medium" charset="-122"/>
                  <a:cs typeface="Heiti SC Medium" charset="-122"/>
                </a:rPr>
                <a:t>3</a:t>
              </a:r>
            </a:p>
          </p:txBody>
        </p:sp>
      </p:grpSp>
      <p:sp>
        <p:nvSpPr>
          <p:cNvPr id="70660" name="Line 18"/>
          <p:cNvSpPr>
            <a:spLocks noChangeShapeType="1"/>
          </p:cNvSpPr>
          <p:nvPr/>
        </p:nvSpPr>
        <p:spPr bwMode="auto">
          <a:xfrm flipV="1">
            <a:off x="914400" y="2492375"/>
            <a:ext cx="7689850" cy="0"/>
          </a:xfrm>
          <a:prstGeom prst="line">
            <a:avLst/>
          </a:prstGeom>
          <a:noFill/>
          <a:ln w="38100" cap="rnd">
            <a:solidFill>
              <a:srgbClr val="5F5F5F"/>
            </a:solidFill>
            <a:prstDash val="sysDot"/>
            <a:round/>
            <a:headEnd/>
            <a:tailEnd type="oval" w="med" len="med"/>
          </a:ln>
        </p:spPr>
        <p:txBody>
          <a:bodyPr/>
          <a:lstStyle/>
          <a:p>
            <a:endParaRPr lang="zh-CN" altLang="en-US"/>
          </a:p>
        </p:txBody>
      </p:sp>
      <p:sp>
        <p:nvSpPr>
          <p:cNvPr id="70661" name="Line 19"/>
          <p:cNvSpPr>
            <a:spLocks noChangeShapeType="1"/>
          </p:cNvSpPr>
          <p:nvPr/>
        </p:nvSpPr>
        <p:spPr bwMode="auto">
          <a:xfrm>
            <a:off x="862013" y="3932237"/>
            <a:ext cx="7705725" cy="1588"/>
          </a:xfrm>
          <a:prstGeom prst="line">
            <a:avLst/>
          </a:prstGeom>
          <a:noFill/>
          <a:ln w="38100" cap="rnd">
            <a:solidFill>
              <a:srgbClr val="5F5F5F"/>
            </a:solidFill>
            <a:prstDash val="sysDot"/>
            <a:round/>
            <a:headEnd/>
            <a:tailEnd type="oval" w="med" len="med"/>
          </a:ln>
        </p:spPr>
        <p:txBody>
          <a:bodyPr/>
          <a:lstStyle/>
          <a:p>
            <a:endParaRPr lang="zh-CN" altLang="en-US"/>
          </a:p>
        </p:txBody>
      </p:sp>
      <p:sp>
        <p:nvSpPr>
          <p:cNvPr id="70662" name="Line 20"/>
          <p:cNvSpPr>
            <a:spLocks noChangeShapeType="1"/>
          </p:cNvSpPr>
          <p:nvPr/>
        </p:nvSpPr>
        <p:spPr bwMode="auto">
          <a:xfrm flipV="1">
            <a:off x="862013" y="5337175"/>
            <a:ext cx="7670801" cy="6350"/>
          </a:xfrm>
          <a:prstGeom prst="line">
            <a:avLst/>
          </a:prstGeom>
          <a:noFill/>
          <a:ln w="38100" cap="rnd">
            <a:solidFill>
              <a:srgbClr val="5F5F5F"/>
            </a:solidFill>
            <a:prstDash val="sysDot"/>
            <a:round/>
            <a:headEnd/>
            <a:tailEnd type="oval" w="med" len="med"/>
          </a:ln>
        </p:spPr>
        <p:txBody>
          <a:bodyPr/>
          <a:lstStyle/>
          <a:p>
            <a:endParaRPr lang="zh-CN" altLang="en-US"/>
          </a:p>
        </p:txBody>
      </p:sp>
      <p:sp>
        <p:nvSpPr>
          <p:cNvPr id="70663" name="Text Box 21"/>
          <p:cNvSpPr txBox="1">
            <a:spLocks noChangeArrowheads="1"/>
          </p:cNvSpPr>
          <p:nvPr/>
        </p:nvSpPr>
        <p:spPr bwMode="auto">
          <a:xfrm>
            <a:off x="1547813" y="1517650"/>
            <a:ext cx="7416800" cy="923925"/>
          </a:xfrm>
          <a:prstGeom prst="rect">
            <a:avLst/>
          </a:prstGeom>
          <a:noFill/>
          <a:ln w="9525">
            <a:noFill/>
            <a:miter lim="800000"/>
            <a:headEnd/>
            <a:tailEnd/>
          </a:ln>
        </p:spPr>
        <p:txBody>
          <a:bodyPr>
            <a:spAutoFit/>
          </a:bodyPr>
          <a:lstStyle/>
          <a:p>
            <a:pPr algn="just" eaLnBrk="0" hangingPunct="0">
              <a:lnSpc>
                <a:spcPct val="150000"/>
              </a:lnSpc>
            </a:pPr>
            <a:r>
              <a:rPr lang="zh-CN" altLang="en-US" b="1" dirty="0">
                <a:latin typeface="Heiti SC Medium" charset="-122"/>
                <a:ea typeface="Heiti SC Medium" charset="-122"/>
                <a:cs typeface="Heiti SC Medium" charset="-122"/>
              </a:rPr>
              <a:t>截至</a:t>
            </a:r>
            <a:r>
              <a:rPr lang="en-US" altLang="zh-CN" b="1" dirty="0">
                <a:latin typeface="Heiti SC Medium" charset="-122"/>
                <a:ea typeface="Heiti SC Medium" charset="-122"/>
                <a:cs typeface="Heiti SC Medium" charset="-122"/>
              </a:rPr>
              <a:t>2017</a:t>
            </a:r>
            <a:r>
              <a:rPr lang="zh-CN" altLang="en-US" b="1" dirty="0">
                <a:latin typeface="Heiti SC Medium" charset="-122"/>
                <a:ea typeface="Heiti SC Medium" charset="-122"/>
                <a:cs typeface="Heiti SC Medium" charset="-122"/>
              </a:rPr>
              <a:t>年底，全球登记在册的国际航行船舶总量约</a:t>
            </a:r>
            <a:r>
              <a:rPr lang="en-US" altLang="zh-CN" b="1" dirty="0">
                <a:latin typeface="Heiti SC Medium" charset="-122"/>
                <a:ea typeface="Heiti SC Medium" charset="-122"/>
                <a:cs typeface="Heiti SC Medium" charset="-122"/>
              </a:rPr>
              <a:t>90000</a:t>
            </a:r>
            <a:r>
              <a:rPr lang="zh-CN" altLang="en-US" b="1" dirty="0">
                <a:latin typeface="Heiti SC Medium" charset="-122"/>
                <a:ea typeface="Heiti SC Medium" charset="-122"/>
                <a:cs typeface="Heiti SC Medium" charset="-122"/>
              </a:rPr>
              <a:t>艘。</a:t>
            </a:r>
            <a:endParaRPr lang="en-US" altLang="zh-CN" b="1" dirty="0">
              <a:latin typeface="Heiti SC Medium" charset="-122"/>
              <a:ea typeface="Heiti SC Medium" charset="-122"/>
              <a:cs typeface="Heiti SC Medium" charset="-122"/>
            </a:endParaRPr>
          </a:p>
          <a:p>
            <a:pPr algn="just" eaLnBrk="0" hangingPunct="0">
              <a:lnSpc>
                <a:spcPct val="150000"/>
              </a:lnSpc>
            </a:pPr>
            <a:r>
              <a:rPr lang="zh-CN" altLang="en-US" b="1" dirty="0">
                <a:latin typeface="Heiti SC Medium" charset="-122"/>
                <a:ea typeface="Heiti SC Medium" charset="-122"/>
                <a:cs typeface="Heiti SC Medium" charset="-122"/>
              </a:rPr>
              <a:t>我国的国际航行船舶总量位居</a:t>
            </a:r>
            <a:r>
              <a:rPr lang="zh-CN" altLang="en-US" b="1" dirty="0">
                <a:solidFill>
                  <a:srgbClr val="C00000"/>
                </a:solidFill>
                <a:latin typeface="Heiti SC Medium" charset="-122"/>
                <a:ea typeface="Heiti SC Medium" charset="-122"/>
                <a:cs typeface="Heiti SC Medium" charset="-122"/>
              </a:rPr>
              <a:t>世界第四位，</a:t>
            </a:r>
            <a:r>
              <a:rPr lang="zh-CN" altLang="en-US" b="1" dirty="0">
                <a:latin typeface="Heiti SC Medium" charset="-122"/>
                <a:ea typeface="Heiti SC Medium" charset="-122"/>
                <a:cs typeface="Heiti SC Medium" charset="-122"/>
              </a:rPr>
              <a:t>而渔船总数超过</a:t>
            </a:r>
            <a:r>
              <a:rPr lang="en-US" altLang="zh-CN" b="1" dirty="0">
                <a:latin typeface="Heiti SC Medium" charset="-122"/>
                <a:ea typeface="Heiti SC Medium" charset="-122"/>
                <a:cs typeface="Heiti SC Medium" charset="-122"/>
              </a:rPr>
              <a:t>106</a:t>
            </a:r>
            <a:r>
              <a:rPr lang="zh-CN" altLang="en-US" b="1" dirty="0">
                <a:latin typeface="Heiti SC Medium" charset="-122"/>
                <a:ea typeface="Heiti SC Medium" charset="-122"/>
                <a:cs typeface="Heiti SC Medium" charset="-122"/>
              </a:rPr>
              <a:t>万艘。</a:t>
            </a:r>
            <a:endParaRPr lang="en-US" altLang="zh-CN" b="1" dirty="0">
              <a:latin typeface="Heiti SC Medium" charset="-122"/>
              <a:ea typeface="Heiti SC Medium" charset="-122"/>
              <a:cs typeface="Heiti SC Medium" charset="-122"/>
            </a:endParaRPr>
          </a:p>
        </p:txBody>
      </p:sp>
      <p:grpSp>
        <p:nvGrpSpPr>
          <p:cNvPr id="70664" name="组合 58"/>
          <p:cNvGrpSpPr>
            <a:grpSpLocks/>
          </p:cNvGrpSpPr>
          <p:nvPr/>
        </p:nvGrpSpPr>
        <p:grpSpPr bwMode="auto">
          <a:xfrm>
            <a:off x="323850" y="1528763"/>
            <a:ext cx="1152525" cy="492125"/>
            <a:chOff x="395536" y="1241452"/>
            <a:chExt cx="1725613" cy="491305"/>
          </a:xfrm>
        </p:grpSpPr>
        <p:sp>
          <p:nvSpPr>
            <p:cNvPr id="53" name="Freeform 5"/>
            <p:cNvSpPr>
              <a:spLocks/>
            </p:cNvSpPr>
            <p:nvPr/>
          </p:nvSpPr>
          <p:spPr bwMode="gray">
            <a:xfrm>
              <a:off x="497742" y="1528310"/>
              <a:ext cx="1521202" cy="204447"/>
            </a:xfrm>
            <a:custGeom>
              <a:avLst/>
              <a:gdLst/>
              <a:ahLst/>
              <a:cxnLst>
                <a:cxn ang="0">
                  <a:pos x="1120" y="252"/>
                </a:cxn>
                <a:cxn ang="0">
                  <a:pos x="1116" y="250"/>
                </a:cxn>
                <a:cxn ang="0">
                  <a:pos x="1100" y="246"/>
                </a:cxn>
                <a:cxn ang="0">
                  <a:pos x="1074" y="240"/>
                </a:cxn>
                <a:cxn ang="0">
                  <a:pos x="1038" y="232"/>
                </a:cxn>
                <a:cxn ang="0">
                  <a:pos x="992" y="222"/>
                </a:cxn>
                <a:cxn ang="0">
                  <a:pos x="938" y="212"/>
                </a:cxn>
                <a:cxn ang="0">
                  <a:pos x="876" y="204"/>
                </a:cxn>
                <a:cxn ang="0">
                  <a:pos x="806" y="196"/>
                </a:cxn>
                <a:cxn ang="0">
                  <a:pos x="730" y="190"/>
                </a:cxn>
                <a:cxn ang="0">
                  <a:pos x="646" y="184"/>
                </a:cxn>
                <a:cxn ang="0">
                  <a:pos x="556" y="184"/>
                </a:cxn>
                <a:cxn ang="0">
                  <a:pos x="466" y="184"/>
                </a:cxn>
                <a:cxn ang="0">
                  <a:pos x="384" y="190"/>
                </a:cxn>
                <a:cxn ang="0">
                  <a:pos x="308" y="196"/>
                </a:cxn>
                <a:cxn ang="0">
                  <a:pos x="238" y="204"/>
                </a:cxn>
                <a:cxn ang="0">
                  <a:pos x="178" y="212"/>
                </a:cxn>
                <a:cxn ang="0">
                  <a:pos x="126" y="222"/>
                </a:cxn>
                <a:cxn ang="0">
                  <a:pos x="82" y="232"/>
                </a:cxn>
                <a:cxn ang="0">
                  <a:pos x="46" y="240"/>
                </a:cxn>
                <a:cxn ang="0">
                  <a:pos x="20" y="246"/>
                </a:cxn>
                <a:cxn ang="0">
                  <a:pos x="6" y="250"/>
                </a:cxn>
                <a:cxn ang="0">
                  <a:pos x="0" y="252"/>
                </a:cxn>
                <a:cxn ang="0">
                  <a:pos x="0" y="62"/>
                </a:cxn>
                <a:cxn ang="0">
                  <a:pos x="560" y="0"/>
                </a:cxn>
                <a:cxn ang="0">
                  <a:pos x="1120" y="62"/>
                </a:cxn>
                <a:cxn ang="0">
                  <a:pos x="1120" y="252"/>
                </a:cxn>
                <a:cxn ang="0">
                  <a:pos x="1120" y="252"/>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lnTo>
                    <a:pt x="1120" y="252"/>
                  </a:lnTo>
                  <a:close/>
                </a:path>
              </a:pathLst>
            </a:custGeom>
            <a:solidFill>
              <a:schemeClr val="accent6">
                <a:lumMod val="20000"/>
                <a:lumOff val="80000"/>
              </a:schemeClr>
            </a:solidFill>
            <a:ln w="0">
              <a:noFill/>
              <a:prstDash val="solid"/>
              <a:round/>
              <a:headEnd/>
              <a:tailEnd/>
            </a:ln>
          </p:spPr>
          <p:txBody>
            <a:bodyPr/>
            <a:lstStyle/>
            <a:p>
              <a:pPr algn="ctr" eaLnBrk="0" hangingPunct="0">
                <a:defRPr/>
              </a:pPr>
              <a:endParaRPr lang="zh-CN" altLang="en-US">
                <a:ea typeface="宋体" charset="-122"/>
              </a:endParaRPr>
            </a:p>
          </p:txBody>
        </p:sp>
        <p:sp>
          <p:nvSpPr>
            <p:cNvPr id="54" name="Rectangle 6"/>
            <p:cNvSpPr>
              <a:spLocks noChangeArrowheads="1"/>
            </p:cNvSpPr>
            <p:nvPr/>
          </p:nvSpPr>
          <p:spPr bwMode="gray">
            <a:xfrm>
              <a:off x="395536" y="1241452"/>
              <a:ext cx="1725613" cy="423156"/>
            </a:xfrm>
            <a:prstGeom prst="rect">
              <a:avLst/>
            </a:prstGeom>
            <a:gradFill rotWithShape="1">
              <a:gsLst>
                <a:gs pos="0">
                  <a:srgbClr val="FFCC00">
                    <a:gamma/>
                    <a:tint val="48627"/>
                    <a:invGamma/>
                  </a:srgbClr>
                </a:gs>
                <a:gs pos="100000">
                  <a:srgbClr val="FFCC00"/>
                </a:gs>
              </a:gsLst>
              <a:lin ang="2700000" scaled="1"/>
            </a:gradFill>
            <a:ln w="9525" algn="ctr">
              <a:noFill/>
              <a:miter lim="800000"/>
              <a:headEnd/>
              <a:tailEnd/>
            </a:ln>
            <a:effectLst/>
          </p:spPr>
          <p:txBody>
            <a:bodyPr wrap="none" anchor="ctr"/>
            <a:lstStyle/>
            <a:p>
              <a:pPr algn="ctr" eaLnBrk="0" hangingPunct="0">
                <a:defRPr/>
              </a:pPr>
              <a:r>
                <a:rPr lang="en-US" altLang="zh-CN" b="1" dirty="0">
                  <a:solidFill>
                    <a:srgbClr val="000000"/>
                  </a:solidFill>
                  <a:effectLst>
                    <a:outerShdw blurRad="38100" dist="38100" dir="2700000" algn="tl">
                      <a:srgbClr val="FFFFFF"/>
                    </a:outerShdw>
                  </a:effectLst>
                  <a:latin typeface="Heiti SC Medium" charset="-122"/>
                  <a:ea typeface="Heiti SC Medium" charset="-122"/>
                  <a:cs typeface="Heiti SC Medium" charset="-122"/>
                </a:rPr>
                <a:t>1</a:t>
              </a:r>
            </a:p>
          </p:txBody>
        </p:sp>
      </p:grpSp>
      <p:sp>
        <p:nvSpPr>
          <p:cNvPr id="55" name="矩形 54"/>
          <p:cNvSpPr/>
          <p:nvPr/>
        </p:nvSpPr>
        <p:spPr>
          <a:xfrm>
            <a:off x="1567148" y="2598736"/>
            <a:ext cx="7235825" cy="1282700"/>
          </a:xfrm>
          <a:prstGeom prst="rect">
            <a:avLst/>
          </a:prstGeom>
        </p:spPr>
        <p:txBody>
          <a:bodyPr>
            <a:spAutoFit/>
          </a:bodyPr>
          <a:lstStyle/>
          <a:p>
            <a:pPr algn="just" eaLnBrk="0" hangingPunct="0">
              <a:lnSpc>
                <a:spcPct val="140000"/>
              </a:lnSpc>
              <a:defRPr/>
            </a:pPr>
            <a:r>
              <a:rPr lang="zh-CN" altLang="en-US" b="1" dirty="0">
                <a:latin typeface="Heiti SC Medium" charset="-122"/>
                <a:ea typeface="Heiti SC Medium" charset="-122"/>
                <a:cs typeface="Heiti SC Medium" charset="-122"/>
              </a:rPr>
              <a:t>船舶数量众多，态势感知系统作为新兴事物潜在市场需求空间巨大；</a:t>
            </a:r>
            <a:endParaRPr lang="en-US" altLang="zh-CN" b="1" dirty="0">
              <a:latin typeface="Heiti SC Medium" charset="-122"/>
              <a:ea typeface="Heiti SC Medium" charset="-122"/>
              <a:cs typeface="Heiti SC Medium" charset="-122"/>
            </a:endParaRPr>
          </a:p>
          <a:p>
            <a:pPr algn="just" eaLnBrk="0" hangingPunct="0">
              <a:lnSpc>
                <a:spcPct val="150000"/>
              </a:lnSpc>
              <a:defRPr/>
            </a:pPr>
            <a:r>
              <a:rPr lang="zh-CN" altLang="en-US" b="1" dirty="0">
                <a:latin typeface="Heiti SC Medium" charset="-122"/>
                <a:ea typeface="Heiti SC Medium" charset="-122"/>
                <a:cs typeface="Heiti SC Medium" charset="-122"/>
              </a:rPr>
              <a:t>船东可以接受的感知系统总体价格在</a:t>
            </a:r>
            <a:r>
              <a:rPr lang="en-US" altLang="zh-CN" b="1" dirty="0">
                <a:latin typeface="Heiti SC Medium" charset="-122"/>
                <a:ea typeface="Heiti SC Medium" charset="-122"/>
                <a:cs typeface="Heiti SC Medium" charset="-122"/>
              </a:rPr>
              <a:t>200</a:t>
            </a:r>
            <a:r>
              <a:rPr lang="zh-CN" altLang="en-US" b="1" dirty="0">
                <a:latin typeface="Heiti SC Medium" charset="-122"/>
                <a:ea typeface="Heiti SC Medium" charset="-122"/>
                <a:cs typeface="Heiti SC Medium" charset="-122"/>
              </a:rPr>
              <a:t>万</a:t>
            </a:r>
            <a:r>
              <a:rPr lang="en-US" altLang="zh-CN" b="1" dirty="0">
                <a:latin typeface="Heiti SC Medium" charset="-122"/>
                <a:ea typeface="Heiti SC Medium" charset="-122"/>
                <a:cs typeface="Heiti SC Medium" charset="-122"/>
              </a:rPr>
              <a:t>~300</a:t>
            </a:r>
            <a:r>
              <a:rPr lang="zh-CN" altLang="en-US" b="1" dirty="0">
                <a:latin typeface="Heiti SC Medium" charset="-122"/>
                <a:ea typeface="Heiti SC Medium" charset="-122"/>
                <a:cs typeface="Heiti SC Medium" charset="-122"/>
              </a:rPr>
              <a:t>万</a:t>
            </a:r>
            <a:r>
              <a:rPr lang="en-US" altLang="zh-CN" b="1" dirty="0">
                <a:latin typeface="Heiti SC Medium" charset="-122"/>
                <a:ea typeface="Heiti SC Medium" charset="-122"/>
                <a:cs typeface="Heiti SC Medium" charset="-122"/>
              </a:rPr>
              <a:t>/</a:t>
            </a:r>
            <a:r>
              <a:rPr lang="zh-CN" altLang="en-US" b="1" dirty="0">
                <a:latin typeface="Heiti SC Medium" charset="-122"/>
                <a:ea typeface="Heiti SC Medium" charset="-122"/>
                <a:cs typeface="Heiti SC Medium" charset="-122"/>
              </a:rPr>
              <a:t>船左右；</a:t>
            </a:r>
            <a:endParaRPr lang="en-US" altLang="zh-CN" b="1" dirty="0">
              <a:latin typeface="Heiti SC Medium" charset="-122"/>
              <a:ea typeface="Heiti SC Medium" charset="-122"/>
              <a:cs typeface="Heiti SC Medium" charset="-122"/>
            </a:endParaRPr>
          </a:p>
          <a:p>
            <a:pPr algn="just" eaLnBrk="0" hangingPunct="0">
              <a:lnSpc>
                <a:spcPct val="140000"/>
              </a:lnSpc>
              <a:defRPr/>
            </a:pPr>
            <a:r>
              <a:rPr lang="zh-CN" altLang="en-US" b="1" spc="-50" dirty="0">
                <a:latin typeface="Heiti SC Medium" charset="-122"/>
                <a:ea typeface="Heiti SC Medium" charset="-122"/>
                <a:cs typeface="Heiti SC Medium" charset="-122"/>
              </a:rPr>
              <a:t>仅以实际营运的国际航行船舶为例，这将至少产生</a:t>
            </a:r>
            <a:r>
              <a:rPr lang="en-US" altLang="zh-CN" b="1" spc="-50" dirty="0">
                <a:latin typeface="Heiti SC Medium" charset="-122"/>
                <a:ea typeface="Heiti SC Medium" charset="-122"/>
                <a:cs typeface="Heiti SC Medium" charset="-122"/>
              </a:rPr>
              <a:t>160</a:t>
            </a:r>
            <a:r>
              <a:rPr lang="zh-CN" altLang="en-US" b="1" spc="-50" dirty="0">
                <a:latin typeface="Heiti SC Medium" charset="-122"/>
                <a:ea typeface="Heiti SC Medium" charset="-122"/>
                <a:cs typeface="Heiti SC Medium" charset="-122"/>
              </a:rPr>
              <a:t>亿元的市场空间。</a:t>
            </a:r>
          </a:p>
        </p:txBody>
      </p:sp>
      <p:cxnSp>
        <p:nvCxnSpPr>
          <p:cNvPr id="70666" name="AutoShape 15"/>
          <p:cNvCxnSpPr>
            <a:cxnSpLocks noChangeShapeType="1"/>
          </p:cNvCxnSpPr>
          <p:nvPr/>
        </p:nvCxnSpPr>
        <p:spPr bwMode="gray">
          <a:xfrm flipH="1">
            <a:off x="862013" y="3357563"/>
            <a:ext cx="1587" cy="971550"/>
          </a:xfrm>
          <a:prstGeom prst="straightConnector1">
            <a:avLst/>
          </a:prstGeom>
          <a:noFill/>
          <a:ln w="9525">
            <a:solidFill>
              <a:srgbClr val="808080"/>
            </a:solidFill>
            <a:round/>
            <a:headEnd/>
            <a:tailEnd/>
          </a:ln>
        </p:spPr>
      </p:cxnSp>
      <p:cxnSp>
        <p:nvCxnSpPr>
          <p:cNvPr id="70667" name="AutoShape 15"/>
          <p:cNvCxnSpPr>
            <a:cxnSpLocks noChangeShapeType="1"/>
            <a:endCxn id="70662" idx="0"/>
          </p:cNvCxnSpPr>
          <p:nvPr/>
        </p:nvCxnSpPr>
        <p:spPr bwMode="gray">
          <a:xfrm flipH="1">
            <a:off x="862013" y="4724400"/>
            <a:ext cx="3176" cy="619125"/>
          </a:xfrm>
          <a:prstGeom prst="straightConnector1">
            <a:avLst/>
          </a:prstGeom>
          <a:noFill/>
          <a:ln w="9525">
            <a:solidFill>
              <a:srgbClr val="808080"/>
            </a:solidFill>
            <a:round/>
            <a:headEnd/>
            <a:tailEnd/>
          </a:ln>
        </p:spPr>
      </p:cxnSp>
      <p:cxnSp>
        <p:nvCxnSpPr>
          <p:cNvPr id="70668" name="AutoShape 15"/>
          <p:cNvCxnSpPr>
            <a:cxnSpLocks noChangeShapeType="1"/>
          </p:cNvCxnSpPr>
          <p:nvPr/>
        </p:nvCxnSpPr>
        <p:spPr bwMode="gray">
          <a:xfrm flipH="1">
            <a:off x="863600" y="1952625"/>
            <a:ext cx="1588" cy="971550"/>
          </a:xfrm>
          <a:prstGeom prst="straightConnector1">
            <a:avLst/>
          </a:prstGeom>
          <a:noFill/>
          <a:ln w="9525">
            <a:solidFill>
              <a:srgbClr val="808080"/>
            </a:solidFill>
            <a:round/>
            <a:headEnd/>
            <a:tailEnd/>
          </a:ln>
        </p:spPr>
      </p:cxnSp>
      <p:sp>
        <p:nvSpPr>
          <p:cNvPr id="62" name="矩形 61"/>
          <p:cNvSpPr/>
          <p:nvPr/>
        </p:nvSpPr>
        <p:spPr>
          <a:xfrm>
            <a:off x="1584325" y="4005263"/>
            <a:ext cx="7200900" cy="1338262"/>
          </a:xfrm>
          <a:prstGeom prst="rect">
            <a:avLst/>
          </a:prstGeom>
        </p:spPr>
        <p:txBody>
          <a:bodyPr>
            <a:spAutoFit/>
          </a:bodyPr>
          <a:lstStyle/>
          <a:p>
            <a:pPr eaLnBrk="0" hangingPunct="0">
              <a:lnSpc>
                <a:spcPct val="150000"/>
              </a:lnSpc>
              <a:defRPr/>
            </a:pPr>
            <a:r>
              <a:rPr lang="zh-CN" altLang="en-US" b="1" spc="-50" dirty="0">
                <a:latin typeface="Heiti SC Medium" charset="-122"/>
                <a:ea typeface="Heiti SC Medium" charset="-122"/>
                <a:cs typeface="Heiti SC Medium" charset="-122"/>
              </a:rPr>
              <a:t>巨大的市场需求，吸引了国际顶尖的航运技术巨头投入相关技术研究；</a:t>
            </a:r>
          </a:p>
          <a:p>
            <a:pPr eaLnBrk="0" hangingPunct="0">
              <a:lnSpc>
                <a:spcPct val="150000"/>
              </a:lnSpc>
              <a:defRPr/>
            </a:pPr>
            <a:r>
              <a:rPr lang="zh-CN" altLang="en-US" b="1" dirty="0">
                <a:latin typeface="Heiti SC Medium" charset="-122"/>
                <a:ea typeface="Heiti SC Medium" charset="-122"/>
                <a:cs typeface="Heiti SC Medium" charset="-122"/>
              </a:rPr>
              <a:t>本项目的成功实施，将助力我国智能船战略转入更高的智能化水平，改善严峻的航行安全形势。</a:t>
            </a:r>
          </a:p>
        </p:txBody>
      </p:sp>
      <p:sp>
        <p:nvSpPr>
          <p:cNvPr id="22" name="Rectangle 2"/>
          <p:cNvSpPr txBox="1">
            <a:spLocks noChangeArrowheads="1"/>
          </p:cNvSpPr>
          <p:nvPr/>
        </p:nvSpPr>
        <p:spPr bwMode="auto">
          <a:xfrm>
            <a:off x="517525" y="188913"/>
            <a:ext cx="7632700" cy="720725"/>
          </a:xfrm>
          <a:prstGeom prst="rect">
            <a:avLst/>
          </a:prstGeom>
          <a:noFill/>
          <a:ln>
            <a:miter lim="800000"/>
            <a:headEnd/>
            <a:tailEnd/>
          </a:ln>
        </p:spPr>
        <p:txBody>
          <a:bodyPr/>
          <a:lstStyle/>
          <a:p>
            <a:pPr eaLnBrk="0" hangingPunct="0">
              <a:defRPr/>
            </a:pPr>
            <a:r>
              <a:rPr lang="en-US" altLang="zh-CN" sz="2800" b="1" kern="0" dirty="0">
                <a:solidFill>
                  <a:srgbClr val="000066"/>
                </a:solidFill>
                <a:latin typeface="Heiti SC Medium" charset="-122"/>
                <a:ea typeface="Heiti SC Medium" charset="-122"/>
                <a:cs typeface="Heiti SC Medium" charset="-122"/>
              </a:rPr>
              <a:t>2</a:t>
            </a:r>
            <a:r>
              <a:rPr lang="zh-CN" altLang="en-US" sz="2800" b="1" kern="0" dirty="0">
                <a:solidFill>
                  <a:srgbClr val="000066"/>
                </a:solidFill>
                <a:latin typeface="Heiti SC Medium" charset="-122"/>
                <a:ea typeface="Heiti SC Medium" charset="-122"/>
                <a:cs typeface="Heiti SC Medium" charset="-122"/>
              </a:rPr>
              <a:t>、应用前景</a:t>
            </a:r>
            <a:endParaRPr lang="zh-CN" altLang="en-US" sz="2400" b="1" kern="0" dirty="0">
              <a:solidFill>
                <a:srgbClr val="000066"/>
              </a:solidFill>
              <a:latin typeface="Heiti SC Medium" charset="-122"/>
              <a:ea typeface="Heiti SC Medium" charset="-122"/>
              <a:cs typeface="Heiti SC Medium"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descr="p02-p03-wbj1"/>
          <p:cNvPicPr>
            <a:picLocks noChangeAspect="1" noChangeArrowheads="1"/>
          </p:cNvPicPr>
          <p:nvPr/>
        </p:nvPicPr>
        <p:blipFill>
          <a:blip r:embed="rId3" cstate="print"/>
          <a:srcRect t="41081" r="2287" b="9125"/>
          <a:stretch>
            <a:fillRect/>
          </a:stretch>
        </p:blipFill>
        <p:spPr bwMode="auto">
          <a:xfrm>
            <a:off x="0" y="4400550"/>
            <a:ext cx="9144000" cy="2457450"/>
          </a:xfrm>
          <a:prstGeom prst="rect">
            <a:avLst/>
          </a:prstGeom>
          <a:noFill/>
          <a:ln w="9525">
            <a:noFill/>
            <a:miter lim="800000"/>
            <a:headEnd/>
            <a:tailEnd/>
          </a:ln>
        </p:spPr>
      </p:pic>
      <p:sp>
        <p:nvSpPr>
          <p:cNvPr id="71683" name="矩形 2"/>
          <p:cNvSpPr>
            <a:spLocks noChangeArrowheads="1"/>
          </p:cNvSpPr>
          <p:nvPr/>
        </p:nvSpPr>
        <p:spPr bwMode="auto">
          <a:xfrm>
            <a:off x="2735796" y="1448780"/>
            <a:ext cx="4139691" cy="2308225"/>
          </a:xfrm>
          <a:prstGeom prst="rect">
            <a:avLst/>
          </a:prstGeom>
          <a:noFill/>
          <a:ln w="9525">
            <a:noFill/>
            <a:miter lim="800000"/>
            <a:headEnd/>
            <a:tailEnd/>
          </a:ln>
        </p:spPr>
        <p:txBody>
          <a:bodyPr wrap="square">
            <a:spAutoFit/>
          </a:bodyPr>
          <a:lstStyle/>
          <a:p>
            <a:pPr>
              <a:lnSpc>
                <a:spcPct val="150000"/>
              </a:lnSpc>
            </a:pPr>
            <a:r>
              <a:rPr lang="zh-CN" altLang="en-US" sz="4800" b="1" dirty="0">
                <a:solidFill>
                  <a:srgbClr val="000D66"/>
                </a:solidFill>
                <a:latin typeface="Heiti SC Light" charset="-122"/>
                <a:ea typeface="Heiti SC Light" charset="-122"/>
                <a:cs typeface="Heiti SC Light" charset="-122"/>
              </a:rPr>
              <a:t>谢谢！</a:t>
            </a:r>
            <a:endParaRPr lang="en-US" altLang="zh-CN" sz="4800" b="1" dirty="0">
              <a:solidFill>
                <a:srgbClr val="000D66"/>
              </a:solidFill>
              <a:latin typeface="Heiti SC Light" charset="-122"/>
              <a:ea typeface="Heiti SC Light" charset="-122"/>
              <a:cs typeface="Heiti SC Light" charset="-122"/>
            </a:endParaRPr>
          </a:p>
          <a:p>
            <a:pPr>
              <a:lnSpc>
                <a:spcPct val="150000"/>
              </a:lnSpc>
            </a:pPr>
            <a:r>
              <a:rPr lang="zh-CN" altLang="en-US" sz="4800" b="1" dirty="0">
                <a:solidFill>
                  <a:srgbClr val="000D66"/>
                </a:solidFill>
                <a:latin typeface="Heiti SC Light" charset="-122"/>
                <a:ea typeface="Heiti SC Light" charset="-122"/>
                <a:cs typeface="Heiti SC Light" charset="-122"/>
              </a:rPr>
              <a:t>感谢领导支持！</a:t>
            </a:r>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517525" y="188913"/>
            <a:ext cx="7632700" cy="720725"/>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2</a:t>
            </a:r>
            <a:r>
              <a:rPr lang="zh-CN" altLang="en-US" sz="2800" b="1" dirty="0">
                <a:solidFill>
                  <a:srgbClr val="000066"/>
                </a:solidFill>
                <a:latin typeface="Heiti SC Medium" charset="-122"/>
                <a:ea typeface="Heiti SC Medium" charset="-122"/>
                <a:cs typeface="Heiti SC Medium" charset="-122"/>
              </a:rPr>
              <a:t>、研究目的</a:t>
            </a:r>
            <a:endParaRPr lang="zh-CN" altLang="en-US" sz="2400" b="1" dirty="0">
              <a:solidFill>
                <a:srgbClr val="000066"/>
              </a:solidFill>
              <a:latin typeface="Heiti SC Medium" charset="-122"/>
              <a:ea typeface="Heiti SC Medium" charset="-122"/>
              <a:cs typeface="Heiti SC Medium" charset="-122"/>
            </a:endParaRPr>
          </a:p>
        </p:txBody>
      </p:sp>
      <p:grpSp>
        <p:nvGrpSpPr>
          <p:cNvPr id="20483" name="组合 44"/>
          <p:cNvGrpSpPr>
            <a:grpSpLocks/>
          </p:cNvGrpSpPr>
          <p:nvPr/>
        </p:nvGrpSpPr>
        <p:grpSpPr bwMode="auto">
          <a:xfrm>
            <a:off x="360363" y="1160463"/>
            <a:ext cx="8315325" cy="1734725"/>
            <a:chOff x="215676" y="1160908"/>
            <a:chExt cx="8654842" cy="1735014"/>
          </a:xfrm>
        </p:grpSpPr>
        <p:sp>
          <p:nvSpPr>
            <p:cNvPr id="11274" name="AutoShape 60"/>
            <p:cNvSpPr>
              <a:spLocks noChangeArrowheads="1"/>
            </p:cNvSpPr>
            <p:nvPr/>
          </p:nvSpPr>
          <p:spPr bwMode="gray">
            <a:xfrm>
              <a:off x="970785" y="1232357"/>
              <a:ext cx="7899733" cy="1440102"/>
            </a:xfrm>
            <a:prstGeom prst="roundRect">
              <a:avLst>
                <a:gd name="adj" fmla="val 16667"/>
              </a:avLst>
            </a:prstGeom>
            <a:solidFill>
              <a:srgbClr val="FFE2C9"/>
            </a:soli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pPr eaLnBrk="0" hangingPunct="0">
                <a:defRPr/>
              </a:pPr>
              <a:endParaRPr lang="zh-CN" altLang="en-US"/>
            </a:p>
          </p:txBody>
        </p:sp>
        <p:sp>
          <p:nvSpPr>
            <p:cNvPr id="11275" name="AutoShape 61"/>
            <p:cNvSpPr>
              <a:spLocks noChangeAspect="1" noChangeArrowheads="1"/>
            </p:cNvSpPr>
            <p:nvPr/>
          </p:nvSpPr>
          <p:spPr bwMode="gray">
            <a:xfrm>
              <a:off x="215676" y="1160908"/>
              <a:ext cx="1440821" cy="1440101"/>
            </a:xfrm>
            <a:prstGeom prst="diamond">
              <a:avLst/>
            </a:prstGeom>
            <a:solidFill>
              <a:schemeClr val="bg1"/>
            </a:soli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pPr eaLnBrk="0" hangingPunct="0">
                <a:defRPr/>
              </a:pPr>
              <a:endParaRPr lang="zh-CN" altLang="en-US"/>
            </a:p>
          </p:txBody>
        </p:sp>
        <p:sp>
          <p:nvSpPr>
            <p:cNvPr id="20492" name="Text Box 62"/>
            <p:cNvSpPr txBox="1">
              <a:spLocks noChangeArrowheads="1"/>
            </p:cNvSpPr>
            <p:nvPr/>
          </p:nvSpPr>
          <p:spPr bwMode="gray">
            <a:xfrm>
              <a:off x="1751580" y="1362940"/>
              <a:ext cx="6984776" cy="1532982"/>
            </a:xfrm>
            <a:prstGeom prst="rect">
              <a:avLst/>
            </a:prstGeom>
            <a:noFill/>
            <a:ln w="9525" algn="ctr">
              <a:noFill/>
              <a:miter lim="800000"/>
              <a:headEnd/>
              <a:tailEnd/>
            </a:ln>
          </p:spPr>
          <p:txBody>
            <a:bodyPr>
              <a:spAutoFit/>
            </a:bodyPr>
            <a:lstStyle/>
            <a:p>
              <a:pPr algn="just" eaLnBrk="0" hangingPunct="0">
                <a:lnSpc>
                  <a:spcPct val="140000"/>
                </a:lnSpc>
              </a:pPr>
              <a:r>
                <a:rPr lang="zh-CN" altLang="en-US" b="1" dirty="0">
                  <a:solidFill>
                    <a:srgbClr val="000000"/>
                  </a:solidFill>
                  <a:latin typeface="Heiti SC Medium" charset="-122"/>
                  <a:ea typeface="Heiti SC Medium" charset="-122"/>
                  <a:cs typeface="Heiti SC Medium" charset="-122"/>
                </a:rPr>
                <a:t>开发先进的态势智能感知系统，提高感知能力并降低船员的工作强度，提高船舶航行安全水平。通过典型船舶的示范应用，奠定行业应用基础。</a:t>
              </a:r>
              <a:endParaRPr lang="en-US" altLang="zh-CN" b="1" dirty="0">
                <a:solidFill>
                  <a:srgbClr val="000000"/>
                </a:solidFill>
                <a:latin typeface="Heiti SC Medium" charset="-122"/>
                <a:ea typeface="Heiti SC Medium" charset="-122"/>
                <a:cs typeface="Heiti SC Medium" charset="-122"/>
              </a:endParaRPr>
            </a:p>
            <a:p>
              <a:pPr eaLnBrk="0" hangingPunct="0"/>
              <a:endParaRPr lang="en-US" altLang="zh-CN" b="1" dirty="0">
                <a:solidFill>
                  <a:srgbClr val="000000"/>
                </a:solidFill>
              </a:endParaRPr>
            </a:p>
          </p:txBody>
        </p:sp>
        <p:sp>
          <p:nvSpPr>
            <p:cNvPr id="20493" name="Text Box 63"/>
            <p:cNvSpPr txBox="1">
              <a:spLocks noChangeArrowheads="1"/>
            </p:cNvSpPr>
            <p:nvPr/>
          </p:nvSpPr>
          <p:spPr bwMode="gray">
            <a:xfrm>
              <a:off x="467544" y="1628799"/>
              <a:ext cx="1044116" cy="461664"/>
            </a:xfrm>
            <a:prstGeom prst="rect">
              <a:avLst/>
            </a:prstGeom>
            <a:noFill/>
            <a:ln w="9525" algn="ctr">
              <a:noFill/>
              <a:miter lim="800000"/>
              <a:headEnd/>
              <a:tailEnd/>
            </a:ln>
          </p:spPr>
          <p:txBody>
            <a:bodyPr>
              <a:spAutoFit/>
            </a:bodyPr>
            <a:lstStyle/>
            <a:p>
              <a:pPr eaLnBrk="0" hangingPunct="0"/>
              <a:r>
                <a:rPr lang="zh-CN" altLang="en-US" sz="2400" b="1" dirty="0">
                  <a:solidFill>
                    <a:srgbClr val="C00000"/>
                  </a:solidFill>
                  <a:latin typeface="Heiti SC Medium" charset="-122"/>
                  <a:ea typeface="Heiti SC Medium" charset="-122"/>
                  <a:cs typeface="Heiti SC Medium" charset="-122"/>
                </a:rPr>
                <a:t>目的</a:t>
              </a:r>
              <a:r>
                <a:rPr lang="en-US" altLang="zh-CN" sz="2400" b="1" dirty="0">
                  <a:solidFill>
                    <a:srgbClr val="C00000"/>
                  </a:solidFill>
                  <a:latin typeface="Heiti SC Medium" charset="-122"/>
                  <a:ea typeface="Heiti SC Medium" charset="-122"/>
                  <a:cs typeface="Heiti SC Medium" charset="-122"/>
                </a:rPr>
                <a:t>1</a:t>
              </a:r>
            </a:p>
          </p:txBody>
        </p:sp>
      </p:grpSp>
      <p:grpSp>
        <p:nvGrpSpPr>
          <p:cNvPr id="3" name="组合 43"/>
          <p:cNvGrpSpPr>
            <a:grpSpLocks/>
          </p:cNvGrpSpPr>
          <p:nvPr/>
        </p:nvGrpSpPr>
        <p:grpSpPr bwMode="auto">
          <a:xfrm>
            <a:off x="358775" y="2925763"/>
            <a:ext cx="8316913" cy="1484312"/>
            <a:chOff x="145536" y="2996952"/>
            <a:chExt cx="8710940" cy="1485331"/>
          </a:xfrm>
          <a:gradFill>
            <a:gsLst>
              <a:gs pos="0">
                <a:srgbClr val="CCECFF"/>
              </a:gs>
              <a:gs pos="50000">
                <a:srgbClr val="CCECFF">
                  <a:gamma/>
                  <a:tint val="0"/>
                  <a:invGamma/>
                </a:srgbClr>
              </a:gs>
              <a:gs pos="100000">
                <a:srgbClr val="CCECFF"/>
              </a:gs>
            </a:gsLst>
            <a:lin ang="5400000" scaled="1"/>
          </a:gradFill>
        </p:grpSpPr>
        <p:sp>
          <p:nvSpPr>
            <p:cNvPr id="10" name="AutoShape 65"/>
            <p:cNvSpPr>
              <a:spLocks noChangeArrowheads="1"/>
            </p:cNvSpPr>
            <p:nvPr/>
          </p:nvSpPr>
          <p:spPr bwMode="gray">
            <a:xfrm>
              <a:off x="958602" y="3043021"/>
              <a:ext cx="7897874" cy="1439262"/>
            </a:xfrm>
            <a:prstGeom prst="roundRect">
              <a:avLst>
                <a:gd name="adj" fmla="val 16667"/>
              </a:avLst>
            </a:prstGeom>
            <a:solidFill>
              <a:schemeClr val="accent5"/>
            </a:soli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pPr eaLnBrk="0" hangingPunct="0">
                <a:defRPr/>
              </a:pPr>
              <a:endParaRPr lang="zh-CN" altLang="en-US"/>
            </a:p>
          </p:txBody>
        </p:sp>
        <p:sp>
          <p:nvSpPr>
            <p:cNvPr id="11" name="AutoShape 66"/>
            <p:cNvSpPr>
              <a:spLocks noChangeArrowheads="1"/>
            </p:cNvSpPr>
            <p:nvPr/>
          </p:nvSpPr>
          <p:spPr bwMode="gray">
            <a:xfrm>
              <a:off x="145536" y="2996952"/>
              <a:ext cx="1439907" cy="1439262"/>
            </a:xfrm>
            <a:prstGeom prst="diamond">
              <a:avLst/>
            </a:prstGeom>
            <a:solidFill>
              <a:schemeClr val="accent3"/>
            </a:soli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pPr eaLnBrk="0" hangingPunct="0">
                <a:defRPr/>
              </a:pPr>
              <a:endParaRPr lang="zh-CN" altLang="en-US"/>
            </a:p>
          </p:txBody>
        </p:sp>
        <p:sp>
          <p:nvSpPr>
            <p:cNvPr id="12" name="Text Box 67"/>
            <p:cNvSpPr txBox="1">
              <a:spLocks noChangeArrowheads="1"/>
            </p:cNvSpPr>
            <p:nvPr/>
          </p:nvSpPr>
          <p:spPr bwMode="gray">
            <a:xfrm>
              <a:off x="1750733" y="3331687"/>
              <a:ext cx="6912767" cy="813088"/>
            </a:xfrm>
            <a:prstGeom prst="rect">
              <a:avLst/>
            </a:prstGeom>
            <a:noFill/>
            <a:ln w="9525" algn="ctr">
              <a:noFill/>
              <a:miter lim="800000"/>
              <a:headEnd/>
              <a:tailEnd/>
            </a:ln>
          </p:spPr>
          <p:txBody>
            <a:bodyPr>
              <a:spAutoFit/>
            </a:bodyPr>
            <a:lstStyle/>
            <a:p>
              <a:pPr algn="just" eaLnBrk="0" hangingPunct="0">
                <a:lnSpc>
                  <a:spcPct val="130000"/>
                </a:lnSpc>
                <a:defRPr/>
              </a:pPr>
              <a:r>
                <a:rPr lang="zh-CN" altLang="en-US" b="1" dirty="0">
                  <a:solidFill>
                    <a:srgbClr val="000000"/>
                  </a:solidFill>
                  <a:latin typeface="Heiti SC Medium" charset="-122"/>
                  <a:ea typeface="Heiti SC Medium" charset="-122"/>
                  <a:cs typeface="Heiti SC Medium" charset="-122"/>
                </a:rPr>
                <a:t>与国际该行业技术现状同步，力争在该技术领域达到国际先进水平，并向</a:t>
              </a:r>
              <a:r>
                <a:rPr lang="en-US" altLang="zh-CN" b="1" dirty="0">
                  <a:solidFill>
                    <a:srgbClr val="000000"/>
                  </a:solidFill>
                  <a:latin typeface="Heiti SC Medium" charset="-122"/>
                  <a:ea typeface="Heiti SC Medium" charset="-122"/>
                  <a:cs typeface="Heiti SC Medium" charset="-122"/>
                </a:rPr>
                <a:t>IMO</a:t>
              </a:r>
              <a:r>
                <a:rPr lang="zh-CN" altLang="en-US" b="1" dirty="0">
                  <a:solidFill>
                    <a:srgbClr val="000000"/>
                  </a:solidFill>
                  <a:latin typeface="Heiti SC Medium" charset="-122"/>
                  <a:ea typeface="Heiti SC Medium" charset="-122"/>
                  <a:cs typeface="Heiti SC Medium" charset="-122"/>
                </a:rPr>
                <a:t>提出技术议案，引领该领域技术和应用的发展。</a:t>
              </a:r>
              <a:endParaRPr lang="en-US" altLang="zh-CN" b="1" dirty="0">
                <a:solidFill>
                  <a:srgbClr val="000000"/>
                </a:solidFill>
                <a:latin typeface="Heiti SC Medium" charset="-122"/>
                <a:ea typeface="Heiti SC Medium" charset="-122"/>
                <a:cs typeface="Heiti SC Medium" charset="-122"/>
              </a:endParaRPr>
            </a:p>
          </p:txBody>
        </p:sp>
        <p:sp>
          <p:nvSpPr>
            <p:cNvPr id="13" name="Text Box 63"/>
            <p:cNvSpPr txBox="1">
              <a:spLocks noChangeArrowheads="1"/>
            </p:cNvSpPr>
            <p:nvPr/>
          </p:nvSpPr>
          <p:spPr bwMode="gray">
            <a:xfrm>
              <a:off x="359532" y="3507398"/>
              <a:ext cx="1044116" cy="461665"/>
            </a:xfrm>
            <a:prstGeom prst="rect">
              <a:avLst/>
            </a:prstGeom>
            <a:noFill/>
            <a:ln w="9525" algn="ctr">
              <a:noFill/>
              <a:miter lim="800000"/>
              <a:headEnd/>
              <a:tailEnd/>
            </a:ln>
          </p:spPr>
          <p:txBody>
            <a:bodyPr>
              <a:spAutoFit/>
            </a:bodyPr>
            <a:lstStyle/>
            <a:p>
              <a:pPr eaLnBrk="0" hangingPunct="0">
                <a:defRPr/>
              </a:pPr>
              <a:r>
                <a:rPr lang="zh-CN" altLang="en-US" sz="2400" b="1" dirty="0">
                  <a:solidFill>
                    <a:srgbClr val="C00000"/>
                  </a:solidFill>
                  <a:latin typeface="Heiti SC Medium" charset="-122"/>
                  <a:ea typeface="Heiti SC Medium" charset="-122"/>
                  <a:cs typeface="Heiti SC Medium" charset="-122"/>
                </a:rPr>
                <a:t>目的</a:t>
              </a:r>
              <a:r>
                <a:rPr lang="en-US" altLang="zh-CN" sz="2400" b="1" dirty="0">
                  <a:solidFill>
                    <a:srgbClr val="C00000"/>
                  </a:solidFill>
                  <a:latin typeface="Heiti SC Medium" charset="-122"/>
                  <a:ea typeface="Heiti SC Medium" charset="-122"/>
                  <a:cs typeface="Heiti SC Medium" charset="-122"/>
                </a:rPr>
                <a:t>2</a:t>
              </a:r>
            </a:p>
          </p:txBody>
        </p:sp>
      </p:grpSp>
      <p:grpSp>
        <p:nvGrpSpPr>
          <p:cNvPr id="20485" name="组合 46"/>
          <p:cNvGrpSpPr>
            <a:grpSpLocks/>
          </p:cNvGrpSpPr>
          <p:nvPr/>
        </p:nvGrpSpPr>
        <p:grpSpPr bwMode="auto">
          <a:xfrm>
            <a:off x="323850" y="4689475"/>
            <a:ext cx="8316913" cy="1439863"/>
            <a:chOff x="215676" y="4797312"/>
            <a:chExt cx="8712808" cy="1440000"/>
          </a:xfrm>
        </p:grpSpPr>
        <p:sp>
          <p:nvSpPr>
            <p:cNvPr id="11270" name="AutoShape 55"/>
            <p:cNvSpPr>
              <a:spLocks noChangeArrowheads="1"/>
            </p:cNvSpPr>
            <p:nvPr/>
          </p:nvSpPr>
          <p:spPr bwMode="gray">
            <a:xfrm>
              <a:off x="1030579" y="4797312"/>
              <a:ext cx="7897905" cy="1440000"/>
            </a:xfrm>
            <a:prstGeom prst="roundRect">
              <a:avLst>
                <a:gd name="adj" fmla="val 16667"/>
              </a:avLst>
            </a:prstGeom>
            <a:solidFill>
              <a:srgbClr val="FFE2C9"/>
            </a:soli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pPr eaLnBrk="0" hangingPunct="0">
                <a:defRPr/>
              </a:pPr>
              <a:endParaRPr lang="zh-CN" altLang="en-US"/>
            </a:p>
          </p:txBody>
        </p:sp>
        <p:sp>
          <p:nvSpPr>
            <p:cNvPr id="11271" name="AutoShape 56"/>
            <p:cNvSpPr>
              <a:spLocks noChangeArrowheads="1"/>
            </p:cNvSpPr>
            <p:nvPr/>
          </p:nvSpPr>
          <p:spPr bwMode="gray">
            <a:xfrm>
              <a:off x="215676" y="4797312"/>
              <a:ext cx="1440216" cy="1440000"/>
            </a:xfrm>
            <a:prstGeom prst="diamond">
              <a:avLst/>
            </a:prstGeom>
            <a:solidFill>
              <a:schemeClr val="bg1"/>
            </a:soli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pPr eaLnBrk="0" hangingPunct="0">
                <a:defRPr/>
              </a:pPr>
              <a:endParaRPr lang="zh-CN" altLang="en-US"/>
            </a:p>
          </p:txBody>
        </p:sp>
        <p:sp>
          <p:nvSpPr>
            <p:cNvPr id="20488" name="Text Box 57"/>
            <p:cNvSpPr txBox="1">
              <a:spLocks noChangeArrowheads="1"/>
            </p:cNvSpPr>
            <p:nvPr/>
          </p:nvSpPr>
          <p:spPr bwMode="gray">
            <a:xfrm>
              <a:off x="1799823" y="4930941"/>
              <a:ext cx="6948642" cy="1172741"/>
            </a:xfrm>
            <a:prstGeom prst="rect">
              <a:avLst/>
            </a:prstGeom>
            <a:noFill/>
            <a:ln w="9525" algn="ctr">
              <a:noFill/>
              <a:miter lim="800000"/>
              <a:headEnd/>
              <a:tailEnd/>
            </a:ln>
          </p:spPr>
          <p:txBody>
            <a:bodyPr>
              <a:spAutoFit/>
            </a:bodyPr>
            <a:lstStyle/>
            <a:p>
              <a:pPr algn="just">
                <a:lnSpc>
                  <a:spcPct val="130000"/>
                </a:lnSpc>
                <a:buClr>
                  <a:srgbClr val="FF0000"/>
                </a:buClr>
              </a:pPr>
              <a:r>
                <a:rPr lang="zh-CN" altLang="en-US" b="1" dirty="0">
                  <a:latin typeface="Heiti SC Medium" charset="-122"/>
                  <a:ea typeface="Heiti SC Medium" charset="-122"/>
                  <a:cs typeface="Heiti SC Medium" charset="-122"/>
                </a:rPr>
                <a:t>我国已经启动了智能船研发工作；该技术的突破会使我国智能船水平大为提升，加速我国智能船舶发展进程，为智能船舶的进一步发展奠定基础。</a:t>
              </a:r>
              <a:endParaRPr lang="en-US" altLang="zh-CN" b="1" dirty="0">
                <a:latin typeface="Heiti SC Medium" charset="-122"/>
                <a:ea typeface="Heiti SC Medium" charset="-122"/>
                <a:cs typeface="Heiti SC Medium" charset="-122"/>
              </a:endParaRPr>
            </a:p>
          </p:txBody>
        </p:sp>
        <p:sp>
          <p:nvSpPr>
            <p:cNvPr id="20489" name="Text Box 63"/>
            <p:cNvSpPr txBox="1">
              <a:spLocks noChangeArrowheads="1"/>
            </p:cNvSpPr>
            <p:nvPr/>
          </p:nvSpPr>
          <p:spPr bwMode="gray">
            <a:xfrm>
              <a:off x="395536" y="5271587"/>
              <a:ext cx="1044115" cy="461665"/>
            </a:xfrm>
            <a:prstGeom prst="rect">
              <a:avLst/>
            </a:prstGeom>
            <a:noFill/>
            <a:ln w="9525" algn="ctr">
              <a:noFill/>
              <a:miter lim="800000"/>
              <a:headEnd/>
              <a:tailEnd/>
            </a:ln>
          </p:spPr>
          <p:txBody>
            <a:bodyPr>
              <a:spAutoFit/>
            </a:bodyPr>
            <a:lstStyle/>
            <a:p>
              <a:pPr eaLnBrk="0" hangingPunct="0"/>
              <a:r>
                <a:rPr lang="zh-CN" altLang="en-US" sz="2400" b="1" dirty="0">
                  <a:solidFill>
                    <a:srgbClr val="C00000"/>
                  </a:solidFill>
                  <a:latin typeface="Heiti SC Medium" charset="-122"/>
                  <a:ea typeface="Heiti SC Medium" charset="-122"/>
                  <a:cs typeface="Heiti SC Medium" charset="-122"/>
                </a:rPr>
                <a:t>目的</a:t>
              </a:r>
              <a:r>
                <a:rPr lang="en-US" altLang="zh-CN" sz="2400" b="1" dirty="0">
                  <a:solidFill>
                    <a:srgbClr val="C00000"/>
                  </a:solidFill>
                  <a:latin typeface="Heiti SC Medium" charset="-122"/>
                  <a:ea typeface="Heiti SC Medium" charset="-122"/>
                  <a:cs typeface="Heiti SC Medium" charset="-122"/>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strips(downLeft)">
                                      <p:cBhvr>
                                        <p:cTn id="7" dur="500"/>
                                        <p:tgtEl>
                                          <p:spTgt spid="20483"/>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20485"/>
                                        </p:tgtEl>
                                        <p:attrNameLst>
                                          <p:attrName>style.visibility</p:attrName>
                                        </p:attrNameLst>
                                      </p:cBhvr>
                                      <p:to>
                                        <p:strVal val="visible"/>
                                      </p:to>
                                    </p:set>
                                    <p:animEffect transition="in" filter="strips(downLeft)">
                                      <p:cBhvr>
                                        <p:cTn id="15"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503548" y="116632"/>
            <a:ext cx="3550419" cy="539787"/>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3</a:t>
            </a:r>
            <a:r>
              <a:rPr lang="zh-CN" altLang="en-US" sz="2800" b="1" dirty="0">
                <a:solidFill>
                  <a:srgbClr val="000066"/>
                </a:solidFill>
                <a:latin typeface="Heiti SC Medium" charset="-122"/>
                <a:ea typeface="Heiti SC Medium" charset="-122"/>
                <a:cs typeface="Heiti SC Medium" charset="-122"/>
              </a:rPr>
              <a:t>、国内外发展现状</a:t>
            </a:r>
            <a:endParaRPr lang="zh-CN" altLang="en-US" sz="2400" b="1" dirty="0">
              <a:solidFill>
                <a:srgbClr val="000066"/>
              </a:solidFill>
              <a:latin typeface="Heiti SC Medium" charset="-122"/>
              <a:ea typeface="Heiti SC Medium" charset="-122"/>
              <a:cs typeface="Heiti SC Medium" charset="-122"/>
            </a:endParaRPr>
          </a:p>
        </p:txBody>
      </p:sp>
      <p:sp>
        <p:nvSpPr>
          <p:cNvPr id="5" name="对角圆角矩形 4"/>
          <p:cNvSpPr/>
          <p:nvPr/>
        </p:nvSpPr>
        <p:spPr bwMode="auto">
          <a:xfrm>
            <a:off x="795220" y="3733490"/>
            <a:ext cx="4074058" cy="2238198"/>
          </a:xfrm>
          <a:prstGeom prst="round2DiagRect">
            <a:avLst/>
          </a:prstGeom>
          <a:solidFill>
            <a:schemeClr val="accent5"/>
          </a:solidFill>
          <a:ln w="12700" cap="flat" cmpd="sng" algn="ctr">
            <a:solidFill>
              <a:schemeClr val="accent5">
                <a:lumMod val="50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a:lstStyle/>
          <a:p>
            <a:pPr marL="609600" indent="-609600" eaLnBrk="0" hangingPunct="0">
              <a:lnSpc>
                <a:spcPct val="80000"/>
              </a:lnSpc>
              <a:spcBef>
                <a:spcPct val="20000"/>
              </a:spcBef>
              <a:defRPr/>
            </a:pPr>
            <a:endParaRPr lang="zh-CN" altLang="en-US" sz="2600">
              <a:ea typeface="幼圆" pitchFamily="49" charset="-122"/>
            </a:endParaRPr>
          </a:p>
        </p:txBody>
      </p:sp>
      <p:sp>
        <p:nvSpPr>
          <p:cNvPr id="21508" name="矩形 11"/>
          <p:cNvSpPr>
            <a:spLocks noChangeArrowheads="1"/>
          </p:cNvSpPr>
          <p:nvPr/>
        </p:nvSpPr>
        <p:spPr bwMode="auto">
          <a:xfrm>
            <a:off x="795220" y="3755697"/>
            <a:ext cx="4074057" cy="2215991"/>
          </a:xfrm>
          <a:prstGeom prst="rect">
            <a:avLst/>
          </a:prstGeom>
          <a:noFill/>
          <a:ln w="9525">
            <a:noFill/>
            <a:miter lim="800000"/>
            <a:headEnd/>
            <a:tailEnd/>
          </a:ln>
        </p:spPr>
        <p:txBody>
          <a:bodyPr wrap="square">
            <a:spAutoFit/>
          </a:bodyPr>
          <a:lstStyle/>
          <a:p>
            <a:pPr algn="just" eaLnBrk="0" hangingPunct="0">
              <a:lnSpc>
                <a:spcPct val="150000"/>
              </a:lnSpc>
            </a:pPr>
            <a:r>
              <a:rPr lang="zh-CN" altLang="en-US" b="1" dirty="0">
                <a:latin typeface="Heiti SC Medium" charset="-122"/>
                <a:ea typeface="Heiti SC Medium" charset="-122"/>
                <a:cs typeface="Heiti SC Medium" charset="-122"/>
              </a:rPr>
              <a:t>    </a:t>
            </a:r>
            <a:r>
              <a:rPr lang="zh-CN" altLang="en-US" b="1" dirty="0">
                <a:solidFill>
                  <a:srgbClr val="FF0000"/>
                </a:solidFill>
                <a:latin typeface="Heiti SC Medium" charset="-122"/>
                <a:ea typeface="Heiti SC Medium" charset="-122"/>
                <a:cs typeface="Heiti SC Medium" charset="-122"/>
              </a:rPr>
              <a:t>将系列新型传感器信息与现有</a:t>
            </a:r>
            <a:r>
              <a:rPr lang="en-US" altLang="zh-CN" b="1" dirty="0">
                <a:solidFill>
                  <a:srgbClr val="FF0000"/>
                </a:solidFill>
                <a:latin typeface="Heiti SC Medium" charset="-122"/>
                <a:ea typeface="Heiti SC Medium" charset="-122"/>
                <a:cs typeface="Heiti SC Medium" charset="-122"/>
              </a:rPr>
              <a:t>AIS</a:t>
            </a:r>
            <a:r>
              <a:rPr lang="zh-CN" altLang="en-US" b="1" dirty="0">
                <a:solidFill>
                  <a:srgbClr val="FF0000"/>
                </a:solidFill>
                <a:latin typeface="Heiti SC Medium" charset="-122"/>
                <a:ea typeface="Heiti SC Medium" charset="-122"/>
                <a:cs typeface="Heiti SC Medium" charset="-122"/>
              </a:rPr>
              <a:t>和雷达信息融合，以一个更易使用、操作更加简单的方式来更好地了解船舶周围环境，为船员提供一个更强大的决策支持工具，增强船舶安全。    </a:t>
            </a:r>
          </a:p>
        </p:txBody>
      </p:sp>
      <p:sp>
        <p:nvSpPr>
          <p:cNvPr id="21509" name="Rectangle 5"/>
          <p:cNvSpPr>
            <a:spLocks noChangeArrowheads="1"/>
          </p:cNvSpPr>
          <p:nvPr/>
        </p:nvSpPr>
        <p:spPr bwMode="auto">
          <a:xfrm>
            <a:off x="637175" y="1166730"/>
            <a:ext cx="4390149" cy="2309668"/>
          </a:xfrm>
          <a:prstGeom prst="rect">
            <a:avLst/>
          </a:prstGeom>
          <a:noFill/>
          <a:ln w="9525">
            <a:noFill/>
            <a:miter lim="800000"/>
            <a:headEnd/>
            <a:tailEnd/>
          </a:ln>
        </p:spPr>
        <p:txBody>
          <a:bodyPr/>
          <a:lstStyle/>
          <a:p>
            <a:pPr algn="just">
              <a:lnSpc>
                <a:spcPct val="130000"/>
              </a:lnSpc>
              <a:buClr>
                <a:srgbClr val="FF0000"/>
              </a:buClr>
            </a:pPr>
            <a:r>
              <a:rPr lang="zh-CN" altLang="en-US" b="1" dirty="0">
                <a:latin typeface="Heiti SC Medium" charset="-122"/>
                <a:ea typeface="Heiti SC Medium" charset="-122"/>
                <a:cs typeface="Heiti SC Medium" charset="-122"/>
              </a:rPr>
              <a:t>    目前</a:t>
            </a:r>
            <a:r>
              <a:rPr lang="zh-CN" altLang="en-US" b="1" dirty="0">
                <a:solidFill>
                  <a:srgbClr val="FF0000"/>
                </a:solidFill>
                <a:latin typeface="Heiti SC Medium" charset="-122"/>
                <a:ea typeface="Heiti SC Medium" charset="-122"/>
                <a:cs typeface="Heiti SC Medium" charset="-122"/>
              </a:rPr>
              <a:t>罗</a:t>
            </a:r>
            <a:r>
              <a:rPr lang="en-US" altLang="zh-CN" b="1" dirty="0">
                <a:solidFill>
                  <a:srgbClr val="FF0000"/>
                </a:solidFill>
                <a:latin typeface="Heiti SC Medium" charset="-122"/>
                <a:ea typeface="Heiti SC Medium" charset="-122"/>
                <a:cs typeface="Heiti SC Medium" charset="-122"/>
              </a:rPr>
              <a:t>-</a:t>
            </a:r>
            <a:r>
              <a:rPr lang="zh-CN" altLang="en-US" b="1" dirty="0">
                <a:solidFill>
                  <a:srgbClr val="FF0000"/>
                </a:solidFill>
                <a:latin typeface="Heiti SC Medium" charset="-122"/>
                <a:ea typeface="Heiti SC Medium" charset="-122"/>
                <a:cs typeface="Heiti SC Medium" charset="-122"/>
              </a:rPr>
              <a:t>罗公司和</a:t>
            </a:r>
            <a:r>
              <a:rPr lang="en-US" altLang="zh-CN" b="1" dirty="0">
                <a:solidFill>
                  <a:srgbClr val="FF0000"/>
                </a:solidFill>
                <a:latin typeface="Heiti SC Medium" charset="-122"/>
                <a:ea typeface="Heiti SC Medium" charset="-122"/>
                <a:cs typeface="Heiti SC Medium" charset="-122"/>
              </a:rPr>
              <a:t>ABB</a:t>
            </a:r>
            <a:r>
              <a:rPr lang="zh-CN" altLang="en-US" b="1" dirty="0">
                <a:solidFill>
                  <a:srgbClr val="FF0000"/>
                </a:solidFill>
                <a:latin typeface="Heiti SC Medium" charset="-122"/>
                <a:ea typeface="Heiti SC Medium" charset="-122"/>
                <a:cs typeface="Heiti SC Medium" charset="-122"/>
              </a:rPr>
              <a:t>公司</a:t>
            </a:r>
            <a:r>
              <a:rPr lang="zh-CN" altLang="en-US" b="1" dirty="0">
                <a:latin typeface="Heiti SC Medium" charset="-122"/>
                <a:ea typeface="Heiti SC Medium" charset="-122"/>
                <a:cs typeface="Heiti SC Medium" charset="-122"/>
              </a:rPr>
              <a:t>的态势感知系统最有代表性。</a:t>
            </a:r>
            <a:endParaRPr lang="en-US" altLang="zh-CN" b="1" dirty="0">
              <a:latin typeface="Heiti SC Medium" charset="-122"/>
              <a:ea typeface="Heiti SC Medium" charset="-122"/>
              <a:cs typeface="Heiti SC Medium" charset="-122"/>
            </a:endParaRPr>
          </a:p>
          <a:p>
            <a:pPr algn="just">
              <a:lnSpc>
                <a:spcPct val="130000"/>
              </a:lnSpc>
              <a:buClr>
                <a:srgbClr val="FF0000"/>
              </a:buClr>
            </a:pPr>
            <a:r>
              <a:rPr lang="zh-CN" altLang="en-US" b="1" dirty="0">
                <a:latin typeface="Heiti SC Medium" charset="-122"/>
                <a:ea typeface="Heiti SC Medium" charset="-122"/>
                <a:cs typeface="Heiti SC Medium" charset="-122"/>
              </a:rPr>
              <a:t>    罗</a:t>
            </a:r>
            <a:r>
              <a:rPr lang="en-US" altLang="zh-CN" b="1" dirty="0">
                <a:latin typeface="Heiti SC Medium" charset="-122"/>
                <a:ea typeface="Heiti SC Medium" charset="-122"/>
                <a:cs typeface="Heiti SC Medium" charset="-122"/>
              </a:rPr>
              <a:t>-</a:t>
            </a:r>
            <a:r>
              <a:rPr lang="zh-CN" altLang="en-US" b="1" dirty="0">
                <a:latin typeface="Heiti SC Medium" charset="-122"/>
                <a:ea typeface="Heiti SC Medium" charset="-122"/>
                <a:cs typeface="Heiti SC Medium" charset="-122"/>
              </a:rPr>
              <a:t>罗公司于</a:t>
            </a:r>
            <a:r>
              <a:rPr lang="en-US" altLang="zh-CN" b="1" dirty="0">
                <a:latin typeface="Heiti SC Medium" charset="-122"/>
                <a:ea typeface="Heiti SC Medium" charset="-122"/>
                <a:cs typeface="Heiti SC Medium" charset="-122"/>
              </a:rPr>
              <a:t>2018</a:t>
            </a:r>
            <a:r>
              <a:rPr lang="zh-CN" altLang="en-US" b="1" dirty="0">
                <a:latin typeface="Heiti SC Medium" charset="-122"/>
                <a:ea typeface="Heiti SC Medium" charset="-122"/>
                <a:cs typeface="Heiti SC Medium" charset="-122"/>
              </a:rPr>
              <a:t>年推出船舶智能感知系统，已与日本商船三井公司、瑞典渡船公司等达成合作协议，将合作研发船舶智能感知系统。</a:t>
            </a:r>
            <a:endParaRPr lang="en-US" altLang="zh-CN" b="1" dirty="0">
              <a:latin typeface="Heiti SC Medium" charset="-122"/>
              <a:ea typeface="Heiti SC Medium" charset="-122"/>
              <a:cs typeface="Heiti SC Medium" charset="-122"/>
            </a:endParaRPr>
          </a:p>
        </p:txBody>
      </p:sp>
      <p:pic>
        <p:nvPicPr>
          <p:cNvPr id="21510" name="图片 5"/>
          <p:cNvPicPr>
            <a:picLocks noChangeAspect="1" noChangeArrowheads="1"/>
          </p:cNvPicPr>
          <p:nvPr/>
        </p:nvPicPr>
        <p:blipFill>
          <a:blip r:embed="rId2" cstate="print"/>
          <a:srcRect/>
          <a:stretch>
            <a:fillRect/>
          </a:stretch>
        </p:blipFill>
        <p:spPr bwMode="auto">
          <a:xfrm>
            <a:off x="5276769" y="1166730"/>
            <a:ext cx="3547707" cy="2367772"/>
          </a:xfrm>
          <a:prstGeom prst="rect">
            <a:avLst/>
          </a:prstGeom>
          <a:noFill/>
          <a:ln w="9525">
            <a:noFill/>
            <a:miter lim="800000"/>
            <a:headEnd/>
            <a:tailEnd/>
          </a:ln>
        </p:spPr>
      </p:pic>
      <p:pic>
        <p:nvPicPr>
          <p:cNvPr id="21511" name="图片 6" descr="94f14eeca9c14acb527e3039ca3cb01"/>
          <p:cNvPicPr>
            <a:picLocks noChangeAspect="1" noChangeArrowheads="1"/>
          </p:cNvPicPr>
          <p:nvPr/>
        </p:nvPicPr>
        <p:blipFill>
          <a:blip r:embed="rId3" cstate="print"/>
          <a:srcRect l="11209" r="6750"/>
          <a:stretch>
            <a:fillRect/>
          </a:stretch>
        </p:blipFill>
        <p:spPr bwMode="auto">
          <a:xfrm>
            <a:off x="5283376" y="3733490"/>
            <a:ext cx="3558799" cy="246442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dissolve">
                                      <p:cBhvr>
                                        <p:cTn id="7" dur="750"/>
                                        <p:tgtEl>
                                          <p:spTgt spid="21509"/>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1510"/>
                                        </p:tgtEl>
                                        <p:attrNameLst>
                                          <p:attrName>style.visibility</p:attrName>
                                        </p:attrNameLst>
                                      </p:cBhvr>
                                      <p:to>
                                        <p:strVal val="visible"/>
                                      </p:to>
                                    </p:set>
                                    <p:animEffect transition="in" filter="blinds(horizontal)">
                                      <p:cBhvr>
                                        <p:cTn id="11" dur="750"/>
                                        <p:tgtEl>
                                          <p:spTgt spid="21510"/>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1511"/>
                                        </p:tgtEl>
                                        <p:attrNameLst>
                                          <p:attrName>style.visibility</p:attrName>
                                        </p:attrNameLst>
                                      </p:cBhvr>
                                      <p:to>
                                        <p:strVal val="visible"/>
                                      </p:to>
                                    </p:set>
                                    <p:animEffect transition="in" filter="blinds(horizontal)">
                                      <p:cBhvr>
                                        <p:cTn id="15" dur="750"/>
                                        <p:tgtEl>
                                          <p:spTgt spid="21511"/>
                                        </p:tgtEl>
                                      </p:cBhvr>
                                    </p:animEffect>
                                  </p:childTnLst>
                                </p:cTn>
                              </p:par>
                            </p:childTnLst>
                          </p:cTn>
                        </p:par>
                        <p:par>
                          <p:cTn id="16" fill="hold">
                            <p:stCondLst>
                              <p:cond delay="2250"/>
                            </p:stCondLst>
                            <p:childTnLst>
                              <p:par>
                                <p:cTn id="17" presetID="9"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750"/>
                                        <p:tgtEl>
                                          <p:spTgt spid="5"/>
                                        </p:tgtEl>
                                      </p:cBhvr>
                                    </p:animEffect>
                                  </p:childTnLst>
                                </p:cTn>
                              </p:par>
                            </p:childTnLst>
                          </p:cTn>
                        </p:par>
                        <p:par>
                          <p:cTn id="20" fill="hold">
                            <p:stCondLst>
                              <p:cond delay="3000"/>
                            </p:stCondLst>
                            <p:childTnLst>
                              <p:par>
                                <p:cTn id="21" presetID="9" presetClass="entr" presetSubtype="0" fill="hold" grpId="0" nodeType="afterEffect">
                                  <p:stCondLst>
                                    <p:cond delay="0"/>
                                  </p:stCondLst>
                                  <p:childTnLst>
                                    <p:set>
                                      <p:cBhvr>
                                        <p:cTn id="22" dur="1" fill="hold">
                                          <p:stCondLst>
                                            <p:cond delay="0"/>
                                          </p:stCondLst>
                                        </p:cTn>
                                        <p:tgtEl>
                                          <p:spTgt spid="21508"/>
                                        </p:tgtEl>
                                        <p:attrNameLst>
                                          <p:attrName>style.visibility</p:attrName>
                                        </p:attrNameLst>
                                      </p:cBhvr>
                                      <p:to>
                                        <p:strVal val="visible"/>
                                      </p:to>
                                    </p:set>
                                    <p:animEffect transition="in" filter="dissolve">
                                      <p:cBhvr>
                                        <p:cTn id="23" dur="75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508" grpId="0"/>
      <p:bldP spid="2150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4153921" y="1824466"/>
            <a:ext cx="4594791" cy="1919446"/>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pic>
      <p:sp>
        <p:nvSpPr>
          <p:cNvPr id="22531" name="Rectangle 5"/>
          <p:cNvSpPr>
            <a:spLocks noChangeArrowheads="1"/>
          </p:cNvSpPr>
          <p:nvPr/>
        </p:nvSpPr>
        <p:spPr bwMode="auto">
          <a:xfrm>
            <a:off x="373063" y="899849"/>
            <a:ext cx="8375650" cy="754658"/>
          </a:xfrm>
          <a:prstGeom prst="rect">
            <a:avLst/>
          </a:prstGeom>
          <a:noFill/>
          <a:ln w="9525">
            <a:noFill/>
            <a:miter lim="800000"/>
            <a:headEnd/>
            <a:tailEnd/>
          </a:ln>
        </p:spPr>
        <p:txBody>
          <a:bodyPr/>
          <a:lstStyle/>
          <a:p>
            <a:pPr algn="just">
              <a:lnSpc>
                <a:spcPct val="130000"/>
              </a:lnSpc>
              <a:buClr>
                <a:srgbClr val="FF0000"/>
              </a:buClr>
            </a:pPr>
            <a:r>
              <a:rPr lang="zh-CN" altLang="en-US" b="1" dirty="0">
                <a:solidFill>
                  <a:srgbClr val="000066"/>
                </a:solidFill>
                <a:latin typeface="Heiti SC Medium" charset="-122"/>
                <a:ea typeface="Heiti SC Medium" charset="-122"/>
                <a:cs typeface="Heiti SC Medium" charset="-122"/>
              </a:rPr>
              <a:t>    </a:t>
            </a:r>
            <a:r>
              <a:rPr lang="en-US" altLang="zh-CN" b="1" dirty="0">
                <a:latin typeface="Heiti SC Medium" charset="-122"/>
                <a:ea typeface="Heiti SC Medium" charset="-122"/>
                <a:cs typeface="Heiti SC Medium" charset="-122"/>
              </a:rPr>
              <a:t>ABB</a:t>
            </a:r>
            <a:r>
              <a:rPr lang="zh-CN" altLang="en-US" b="1" dirty="0">
                <a:latin typeface="Heiti SC Medium" charset="-122"/>
                <a:ea typeface="Heiti SC Medium" charset="-122"/>
                <a:cs typeface="Heiti SC Medium" charset="-122"/>
              </a:rPr>
              <a:t>公司</a:t>
            </a:r>
            <a:r>
              <a:rPr lang="en-US" altLang="zh-CN" b="1" dirty="0">
                <a:latin typeface="Heiti SC Medium" charset="-122"/>
                <a:ea typeface="Heiti SC Medium" charset="-122"/>
                <a:cs typeface="Heiti SC Medium" charset="-122"/>
              </a:rPr>
              <a:t>2018</a:t>
            </a:r>
            <a:r>
              <a:rPr lang="zh-CN" altLang="en-US" b="1" dirty="0">
                <a:latin typeface="Heiti SC Medium" charset="-122"/>
                <a:ea typeface="Heiti SC Medium" charset="-122"/>
                <a:cs typeface="Heiti SC Medium" charset="-122"/>
              </a:rPr>
              <a:t>年正式推出了名为</a:t>
            </a:r>
            <a:r>
              <a:rPr lang="en-US" altLang="zh-CN" b="1" dirty="0">
                <a:latin typeface="Heiti SC Medium" charset="-122"/>
                <a:ea typeface="Heiti SC Medium" charset="-122"/>
                <a:cs typeface="Heiti SC Medium" charset="-122"/>
              </a:rPr>
              <a:t>Ability® Marine Pilot Vision</a:t>
            </a:r>
            <a:r>
              <a:rPr lang="zh-CN" altLang="en-US" b="1" dirty="0">
                <a:latin typeface="Heiti SC Medium" charset="-122"/>
                <a:ea typeface="Heiti SC Medium" charset="-122"/>
                <a:cs typeface="Heiti SC Medium" charset="-122"/>
              </a:rPr>
              <a:t>的感知系统，是迄今发布的感知系统中，融合了传感器数量最多、提供的信息最丰富的方案。</a:t>
            </a:r>
          </a:p>
          <a:p>
            <a:pPr algn="just">
              <a:lnSpc>
                <a:spcPct val="130000"/>
              </a:lnSpc>
              <a:buClr>
                <a:srgbClr val="FF0000"/>
              </a:buClr>
            </a:pPr>
            <a:endParaRPr lang="zh-CN" altLang="en-US" sz="2000" b="1" dirty="0">
              <a:solidFill>
                <a:srgbClr val="000066"/>
              </a:solidFill>
              <a:latin typeface="楷体" pitchFamily="49" charset="-122"/>
              <a:ea typeface="楷体" pitchFamily="49" charset="-122"/>
            </a:endParaRPr>
          </a:p>
        </p:txBody>
      </p:sp>
      <p:grpSp>
        <p:nvGrpSpPr>
          <p:cNvPr id="22532" name="组合 9"/>
          <p:cNvGrpSpPr>
            <a:grpSpLocks/>
          </p:cNvGrpSpPr>
          <p:nvPr/>
        </p:nvGrpSpPr>
        <p:grpSpPr bwMode="auto">
          <a:xfrm>
            <a:off x="496675" y="1915658"/>
            <a:ext cx="3430171" cy="1650610"/>
            <a:chOff x="679341" y="3372966"/>
            <a:chExt cx="8316924" cy="2123561"/>
          </a:xfrm>
        </p:grpSpPr>
        <p:sp>
          <p:nvSpPr>
            <p:cNvPr id="8" name="对角圆角矩形 7"/>
            <p:cNvSpPr/>
            <p:nvPr/>
          </p:nvSpPr>
          <p:spPr bwMode="auto">
            <a:xfrm>
              <a:off x="679341" y="3372966"/>
              <a:ext cx="8316924" cy="2039601"/>
            </a:xfrm>
            <a:prstGeom prst="round2DiagRect">
              <a:avLst/>
            </a:prstGeom>
            <a:solidFill>
              <a:schemeClr val="accent5"/>
            </a:solidFill>
            <a:ln w="12700" cap="flat" cmpd="sng" algn="ctr">
              <a:solidFill>
                <a:schemeClr val="accent5">
                  <a:lumMod val="50000"/>
                </a:schemeClr>
              </a:solidFill>
              <a:prstDash val="solid"/>
              <a:round/>
              <a:headEnd type="none" w="med" len="med"/>
              <a:tailEnd type="none" w="med" len="med"/>
            </a:ln>
            <a:effectLst>
              <a:outerShdw blurRad="50800" dist="38100" dir="18900000" algn="bl" rotWithShape="0">
                <a:prstClr val="black">
                  <a:alpha val="40000"/>
                </a:prstClr>
              </a:outerShdw>
            </a:effectLst>
          </p:spPr>
          <p:txBody>
            <a:bodyPr/>
            <a:lstStyle/>
            <a:p>
              <a:pPr marL="609600" indent="-609600" eaLnBrk="0" hangingPunct="0">
                <a:lnSpc>
                  <a:spcPct val="80000"/>
                </a:lnSpc>
                <a:spcBef>
                  <a:spcPct val="20000"/>
                </a:spcBef>
                <a:defRPr/>
              </a:pPr>
              <a:endParaRPr lang="zh-CN" altLang="en-US" sz="2600">
                <a:ea typeface="幼圆" pitchFamily="49" charset="-122"/>
              </a:endParaRPr>
            </a:p>
          </p:txBody>
        </p:sp>
        <p:sp>
          <p:nvSpPr>
            <p:cNvPr id="22537" name="矩形 11"/>
            <p:cNvSpPr>
              <a:spLocks noChangeArrowheads="1"/>
            </p:cNvSpPr>
            <p:nvPr/>
          </p:nvSpPr>
          <p:spPr bwMode="auto">
            <a:xfrm>
              <a:off x="879566" y="3524626"/>
              <a:ext cx="7788102" cy="1971901"/>
            </a:xfrm>
            <a:prstGeom prst="rect">
              <a:avLst/>
            </a:prstGeom>
            <a:noFill/>
            <a:ln w="9525">
              <a:noFill/>
              <a:miter lim="800000"/>
              <a:headEnd/>
              <a:tailEnd/>
            </a:ln>
          </p:spPr>
          <p:txBody>
            <a:bodyPr wrap="square">
              <a:spAutoFit/>
            </a:bodyPr>
            <a:lstStyle/>
            <a:p>
              <a:pPr algn="just" eaLnBrk="0" hangingPunct="0">
                <a:lnSpc>
                  <a:spcPct val="130000"/>
                </a:lnSpc>
              </a:pPr>
              <a:r>
                <a:rPr lang="zh-CN" altLang="en-US" b="1" dirty="0">
                  <a:solidFill>
                    <a:srgbClr val="000066"/>
                  </a:solidFill>
                  <a:latin typeface="Heiti SC Medium" charset="-122"/>
                  <a:ea typeface="Heiti SC Medium" charset="-122"/>
                  <a:cs typeface="Heiti SC Medium" charset="-122"/>
                </a:rPr>
                <a:t>    </a:t>
              </a:r>
              <a:r>
                <a:rPr lang="zh-CN" altLang="en-US" b="1" dirty="0">
                  <a:solidFill>
                    <a:srgbClr val="FF0000"/>
                  </a:solidFill>
                  <a:latin typeface="Heiti SC Medium" charset="-122"/>
                  <a:ea typeface="Heiti SC Medium" charset="-122"/>
                  <a:cs typeface="Heiti SC Medium" charset="-122"/>
                </a:rPr>
                <a:t>在各种条件下为操作员提供更好的可视性，比人们自己在晴朗日子里通过舷窗直接观察的效果都要好。</a:t>
              </a:r>
            </a:p>
          </p:txBody>
        </p:sp>
      </p:grpSp>
      <p:sp>
        <p:nvSpPr>
          <p:cNvPr id="22533" name="Rectangle 2"/>
          <p:cNvSpPr>
            <a:spLocks noGrp="1" noChangeArrowheads="1"/>
          </p:cNvSpPr>
          <p:nvPr>
            <p:ph type="title"/>
          </p:nvPr>
        </p:nvSpPr>
        <p:spPr bwMode="auto">
          <a:xfrm>
            <a:off x="529596" y="134913"/>
            <a:ext cx="3397250" cy="503783"/>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000066"/>
                </a:solidFill>
                <a:latin typeface="Heiti SC Medium" charset="-122"/>
                <a:ea typeface="Heiti SC Medium" charset="-122"/>
                <a:cs typeface="Heiti SC Medium" charset="-122"/>
              </a:rPr>
              <a:t>3</a:t>
            </a:r>
            <a:r>
              <a:rPr lang="zh-CN" altLang="en-US" sz="2800" b="1" dirty="0">
                <a:solidFill>
                  <a:srgbClr val="000066"/>
                </a:solidFill>
                <a:latin typeface="Heiti SC Medium" charset="-122"/>
                <a:ea typeface="Heiti SC Medium" charset="-122"/>
                <a:cs typeface="Heiti SC Medium" charset="-122"/>
              </a:rPr>
              <a:t>、国内外发展现状</a:t>
            </a:r>
            <a:endParaRPr lang="zh-CN" altLang="en-US" sz="2400" b="1" dirty="0">
              <a:solidFill>
                <a:srgbClr val="000066"/>
              </a:solidFill>
              <a:latin typeface="Heiti SC Medium" charset="-122"/>
              <a:ea typeface="Heiti SC Medium" charset="-122"/>
              <a:cs typeface="Heiti SC Medium" charset="-122"/>
            </a:endParaRPr>
          </a:p>
        </p:txBody>
      </p:sp>
      <p:pic>
        <p:nvPicPr>
          <p:cNvPr id="10" name="Picture 3"/>
          <p:cNvPicPr>
            <a:picLocks noChangeAspect="1" noChangeArrowheads="1"/>
          </p:cNvPicPr>
          <p:nvPr/>
        </p:nvPicPr>
        <p:blipFill>
          <a:blip r:embed="rId3" cstate="print"/>
          <a:srcRect/>
          <a:stretch>
            <a:fillRect/>
          </a:stretch>
        </p:blipFill>
        <p:spPr bwMode="auto">
          <a:xfrm>
            <a:off x="4863307" y="4005064"/>
            <a:ext cx="3885406" cy="2400888"/>
          </a:xfrm>
          <a:prstGeom prst="rect">
            <a:avLst/>
          </a:prstGeom>
          <a:noFill/>
          <a:ln>
            <a:noFill/>
          </a:ln>
          <a:effectLst>
            <a:prstShdw prst="shdw17" dist="17961" dir="2700000">
              <a:schemeClr val="accent1">
                <a:gamma/>
                <a:shade val="60000"/>
                <a:invGamma/>
              </a:schemeClr>
            </a:prstShdw>
          </a:effectLst>
          <a:extLst/>
        </p:spPr>
      </p:pic>
      <p:pic>
        <p:nvPicPr>
          <p:cNvPr id="11" name="Picture 5"/>
          <p:cNvPicPr>
            <a:picLocks noChangeAspect="1" noChangeArrowheads="1"/>
          </p:cNvPicPr>
          <p:nvPr/>
        </p:nvPicPr>
        <p:blipFill>
          <a:blip r:embed="rId4" cstate="print"/>
          <a:srcRect/>
          <a:stretch>
            <a:fillRect/>
          </a:stretch>
        </p:blipFill>
        <p:spPr bwMode="auto">
          <a:xfrm>
            <a:off x="496674" y="4005064"/>
            <a:ext cx="4038233" cy="2400888"/>
          </a:xfrm>
          <a:prstGeom prst="rect">
            <a:avLst/>
          </a:prstGeom>
          <a:noFill/>
          <a:ln>
            <a:noFill/>
          </a:ln>
          <a:effectLst>
            <a:prstShdw prst="shdw17" dist="17961" dir="2700000">
              <a:schemeClr val="accent1">
                <a:gamma/>
                <a:shade val="60000"/>
                <a:invGamma/>
              </a:schemeClr>
            </a:prstShdw>
          </a:effectLs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arn(inVertical)">
                                      <p:cBhvr>
                                        <p:cTn id="7" dur="500"/>
                                        <p:tgtEl>
                                          <p:spTgt spid="2253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4034"/>
                                        </p:tgtEl>
                                        <p:attrNameLst>
                                          <p:attrName>style.visibility</p:attrName>
                                        </p:attrNameLst>
                                      </p:cBhvr>
                                      <p:to>
                                        <p:strVal val="visible"/>
                                      </p:to>
                                    </p:set>
                                    <p:animEffect transition="in" filter="barn(inVertical)">
                                      <p:cBhvr>
                                        <p:cTn id="11" dur="1000"/>
                                        <p:tgtEl>
                                          <p:spTgt spid="44034"/>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1000"/>
                                        <p:tgtEl>
                                          <p:spTgt spid="10"/>
                                        </p:tgtEl>
                                      </p:cBhvr>
                                    </p:animEffect>
                                  </p:childTnLst>
                                </p:cTn>
                              </p:par>
                            </p:childTnLst>
                          </p:cTn>
                        </p:par>
                        <p:par>
                          <p:cTn id="16" fill="hold">
                            <p:stCondLst>
                              <p:cond delay="2500"/>
                            </p:stCondLst>
                            <p:childTnLst>
                              <p:par>
                                <p:cTn id="17" presetID="16" presetClass="entr" presetSubtype="2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1000"/>
                                        <p:tgtEl>
                                          <p:spTgt spid="11"/>
                                        </p:tgtEl>
                                      </p:cBhvr>
                                    </p:animEffect>
                                  </p:childTnLst>
                                </p:cTn>
                              </p:par>
                            </p:childTnLst>
                          </p:cTn>
                        </p:par>
                        <p:par>
                          <p:cTn id="20" fill="hold">
                            <p:stCondLst>
                              <p:cond delay="3500"/>
                            </p:stCondLst>
                            <p:childTnLst>
                              <p:par>
                                <p:cTn id="21" presetID="42" presetClass="entr" presetSubtype="0" fill="hold" nodeType="afterEffect">
                                  <p:stCondLst>
                                    <p:cond delay="0"/>
                                  </p:stCondLst>
                                  <p:childTnLst>
                                    <p:set>
                                      <p:cBhvr>
                                        <p:cTn id="22" dur="1" fill="hold">
                                          <p:stCondLst>
                                            <p:cond delay="0"/>
                                          </p:stCondLst>
                                        </p:cTn>
                                        <p:tgtEl>
                                          <p:spTgt spid="22532"/>
                                        </p:tgtEl>
                                        <p:attrNameLst>
                                          <p:attrName>style.visibility</p:attrName>
                                        </p:attrNameLst>
                                      </p:cBhvr>
                                      <p:to>
                                        <p:strVal val="visible"/>
                                      </p:to>
                                    </p:set>
                                    <p:animEffect transition="in" filter="fade">
                                      <p:cBhvr>
                                        <p:cTn id="23" dur="1000"/>
                                        <p:tgtEl>
                                          <p:spTgt spid="22532"/>
                                        </p:tgtEl>
                                      </p:cBhvr>
                                    </p:animEffect>
                                    <p:anim calcmode="lin" valueType="num">
                                      <p:cBhvr>
                                        <p:cTn id="24" dur="1000" fill="hold"/>
                                        <p:tgtEl>
                                          <p:spTgt spid="22532"/>
                                        </p:tgtEl>
                                        <p:attrNameLst>
                                          <p:attrName>ppt_x</p:attrName>
                                        </p:attrNameLst>
                                      </p:cBhvr>
                                      <p:tavLst>
                                        <p:tav tm="0">
                                          <p:val>
                                            <p:strVal val="#ppt_x"/>
                                          </p:val>
                                        </p:tav>
                                        <p:tav tm="100000">
                                          <p:val>
                                            <p:strVal val="#ppt_x"/>
                                          </p:val>
                                        </p:tav>
                                      </p:tavLst>
                                    </p:anim>
                                    <p:anim calcmode="lin" valueType="num">
                                      <p:cBhvr>
                                        <p:cTn id="25" dur="1000" fill="hold"/>
                                        <p:tgtEl>
                                          <p:spTgt spid="225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rotWithShape="1">
          <a:gsLst>
            <a:gs pos="0">
              <a:srgbClr val="CDBD6F"/>
            </a:gs>
            <a:gs pos="100000">
              <a:srgbClr val="8F844D"/>
            </a:gs>
          </a:gsLst>
          <a:lin ang="5400000" scaled="1"/>
        </a:gradFill>
        <a:ln w="38100">
          <a:solidFill>
            <a:schemeClr val="tx1"/>
          </a:solidFill>
          <a:round/>
          <a:headEnd/>
          <a:tailEnd/>
        </a:ln>
      </a:spPr>
      <a:bodyPr wrap="none" anchor="ctr"/>
      <a:lstStyle>
        <a:defPPr eaLnBrk="0" hangingPunc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609600" marR="0" indent="-609600" algn="l" defTabSz="914400" rtl="0" eaLnBrk="0" fontAlgn="base" latinLnBrk="0" hangingPunct="0">
          <a:lnSpc>
            <a:spcPct val="80000"/>
          </a:lnSpc>
          <a:spcBef>
            <a:spcPct val="20000"/>
          </a:spcBef>
          <a:spcAft>
            <a:spcPct val="0"/>
          </a:spcAft>
          <a:buClrTx/>
          <a:buSzTx/>
          <a:buFontTx/>
          <a:buNone/>
          <a:tabLst/>
          <a:defRPr kumimoji="0" lang="zh-CN" sz="2600" b="0" i="0" u="none" strike="noStrike" cap="none" normalizeH="0" baseline="0" smtClean="0">
            <a:ln>
              <a:noFill/>
            </a:ln>
            <a:solidFill>
              <a:schemeClr val="tx1"/>
            </a:solidFill>
            <a:effectLst/>
            <a:latin typeface="Times New Roman" pitchFamily="18" charset="0"/>
            <a:ea typeface="幼圆" pitchFamily="49" charset="-122"/>
          </a:defRPr>
        </a:defPPr>
      </a:lstStyle>
    </a:lnDef>
    <a:txDef>
      <a:spPr bwMode="gray">
        <a:grpFill/>
        <a:ln w="9525" algn="ctr">
          <a:noFill/>
          <a:miter lim="800000"/>
          <a:headEnd/>
          <a:tailEnd/>
        </a:ln>
      </a:spPr>
      <a:bodyPr>
        <a:spAutoFit/>
      </a:bodyPr>
      <a:lstStyle>
        <a:defPPr algn="just" eaLnBrk="0" hangingPunct="0">
          <a:lnSpc>
            <a:spcPct val="130000"/>
          </a:lnSpc>
          <a:defRPr sz="2000" b="1" dirty="0">
            <a:solidFill>
              <a:srgbClr val="000000"/>
            </a:solidFill>
            <a:latin typeface="楷体" pitchFamily="49" charset="-122"/>
            <a:ea typeface="楷体" pitchFamily="49" charset="-122"/>
          </a:defRPr>
        </a:defPPr>
      </a:lstStyle>
    </a:txDef>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52553</TotalTime>
  <Words>7698</Words>
  <Application>Microsoft Office PowerPoint</Application>
  <PresentationFormat>全屏显示(4:3)</PresentationFormat>
  <Paragraphs>785</Paragraphs>
  <Slides>69</Slides>
  <Notes>36</Notes>
  <HiddenSlides>0</HiddenSlides>
  <MMClips>3</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3</vt:i4>
      </vt:variant>
      <vt:variant>
        <vt:lpstr>幻灯片标题</vt:lpstr>
      </vt:variant>
      <vt:variant>
        <vt:i4>69</vt:i4>
      </vt:variant>
    </vt:vector>
  </HeadingPairs>
  <TitlesOfParts>
    <vt:vector size="88" baseType="lpstr">
      <vt:lpstr>Heiti SC Light</vt:lpstr>
      <vt:lpstr>Heiti SC Medium</vt:lpstr>
      <vt:lpstr>仿宋_GB2312</vt:lpstr>
      <vt:lpstr>黑体</vt:lpstr>
      <vt:lpstr>华文中宋</vt:lpstr>
      <vt:lpstr>楷体</vt:lpstr>
      <vt:lpstr>宋体</vt:lpstr>
      <vt:lpstr>宋体</vt:lpstr>
      <vt:lpstr>幼圆</vt:lpstr>
      <vt:lpstr>Arial</vt:lpstr>
      <vt:lpstr>Calibri</vt:lpstr>
      <vt:lpstr>Times New Roman</vt:lpstr>
      <vt:lpstr>Verdana</vt:lpstr>
      <vt:lpstr>Wingdings</vt:lpstr>
      <vt:lpstr>Office 主题</vt:lpstr>
      <vt:lpstr>2_自定义设计方案</vt:lpstr>
      <vt:lpstr>Visio</vt:lpstr>
      <vt:lpstr>Microsoft Visio 2003-2010 绘图</vt:lpstr>
      <vt:lpstr>Equation</vt:lpstr>
      <vt:lpstr>船舶航行态势智能感知系统  </vt:lpstr>
      <vt:lpstr>PowerPoint 演示文稿</vt:lpstr>
      <vt:lpstr>汇报内容</vt:lpstr>
      <vt:lpstr>汇报内容</vt:lpstr>
      <vt:lpstr>1、项目背景</vt:lpstr>
      <vt:lpstr>1、项目背景</vt:lpstr>
      <vt:lpstr>2、研究目的</vt:lpstr>
      <vt:lpstr>3、国内外发展现状</vt:lpstr>
      <vt:lpstr>3、国内外发展现状</vt:lpstr>
      <vt:lpstr>3、国内外发展现状</vt:lpstr>
      <vt:lpstr>3、国内外发展现状</vt:lpstr>
      <vt:lpstr>4、必要性分析</vt:lpstr>
      <vt:lpstr>汇报内容</vt:lpstr>
      <vt:lpstr>1、研究目标</vt:lpstr>
      <vt:lpstr>课题逻辑关系：1+2+3+4工程</vt:lpstr>
      <vt:lpstr>2、主要研究内容</vt:lpstr>
      <vt:lpstr>PowerPoint 演示文稿</vt:lpstr>
      <vt:lpstr>2、主要研究内容</vt:lpstr>
      <vt:lpstr>2、主要研究内容</vt:lpstr>
      <vt:lpstr>2、主要研究内容</vt:lpstr>
      <vt:lpstr>2、主要研究内容</vt:lpstr>
      <vt:lpstr>2、主要研究内容</vt:lpstr>
      <vt:lpstr>2、主要研究内容</vt:lpstr>
      <vt:lpstr>2、主要研究内容</vt:lpstr>
      <vt:lpstr>2、主要研究内容</vt:lpstr>
      <vt:lpstr>2、主要研究内容</vt:lpstr>
      <vt:lpstr>汇报内容</vt:lpstr>
      <vt:lpstr>1、初步研究方案—硬件系统方案</vt:lpstr>
      <vt:lpstr>1、初步研究方案—软件系统方案</vt:lpstr>
      <vt:lpstr>1、初步研究方案—软件系统方案</vt:lpstr>
      <vt:lpstr>1、初步研究方案—演示验证方案</vt:lpstr>
      <vt:lpstr>1、初步研究方案—演示验证方案</vt:lpstr>
      <vt:lpstr>1、初步研究方案—演示验证方案</vt:lpstr>
      <vt:lpstr>1、初步研究方案—演示验证方案</vt:lpstr>
      <vt:lpstr>1、初步研究方案—技术实施方案</vt:lpstr>
      <vt:lpstr>2、关键技术与解决途径</vt:lpstr>
      <vt:lpstr>2、关键技术与解决途径</vt:lpstr>
      <vt:lpstr>2、关键技术与解决途径</vt:lpstr>
      <vt:lpstr>2、关键技术与解决途径</vt:lpstr>
      <vt:lpstr>2、关键技术与解决途径</vt:lpstr>
      <vt:lpstr>2、关键技术与解决途径</vt:lpstr>
      <vt:lpstr>2、关键技术与解决途径</vt:lpstr>
      <vt:lpstr>2、关键技术与解决途径</vt:lpstr>
      <vt:lpstr>汇报内容</vt:lpstr>
      <vt:lpstr>1、技术指标</vt:lpstr>
      <vt:lpstr>1、技术指标</vt:lpstr>
      <vt:lpstr>2、研究成果</vt:lpstr>
      <vt:lpstr>2、研究成果</vt:lpstr>
      <vt:lpstr>汇报内容</vt:lpstr>
      <vt:lpstr>1、已有知识产权情况</vt:lpstr>
      <vt:lpstr>2、将产生的新的知识产权</vt:lpstr>
      <vt:lpstr>汇报内容</vt:lpstr>
      <vt:lpstr>1、研究队伍</vt:lpstr>
      <vt:lpstr>1、研究队伍的优势</vt:lpstr>
      <vt:lpstr>2、技术基础</vt:lpstr>
      <vt:lpstr>2、技术基础—系统基础</vt:lpstr>
      <vt:lpstr>2、技术基础—系统基础</vt:lpstr>
      <vt:lpstr>2、技术基础—系统基础</vt:lpstr>
      <vt:lpstr>3、技术分工</vt:lpstr>
      <vt:lpstr>汇报内容</vt:lpstr>
      <vt:lpstr>研究周期及实施计划安排</vt:lpstr>
      <vt:lpstr>汇报内容</vt:lpstr>
      <vt:lpstr>1、经费测算</vt:lpstr>
      <vt:lpstr>2、研究内容经费分解</vt:lpstr>
      <vt:lpstr>2、关于项目经费预算</vt:lpstr>
      <vt:lpstr>汇报内容</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lizifan</dc:creator>
  <cp:lastModifiedBy>zhanglei</cp:lastModifiedBy>
  <cp:revision>2880</cp:revision>
  <dcterms:created xsi:type="dcterms:W3CDTF">2013-06-08T00:45:34Z</dcterms:created>
  <dcterms:modified xsi:type="dcterms:W3CDTF">2018-08-07T09:01:19Z</dcterms:modified>
</cp:coreProperties>
</file>